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4" r:id="rId2"/>
    <p:sldMasterId id="214748374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Relationship Id="rId2" Type="http://schemas.openxmlformats.org/officeDocument/2006/relationships/themeOverride" Target="../theme/themeOverride1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2B67F-ED6A-44A4-A813-6A10FB4DF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8AA0E-9FFA-41D6-AD80-D871348DC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F9390-E4A8-4ACA-B83C-41A925C3C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20FFA-12CF-4DD7-96CC-FF51CBC54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4625B4-C50B-4538-8D95-0291A91E7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4F32E5-2365-428F-9DB2-22D3EB386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363C5-8170-40BB-A5E0-F13573F4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F19A8-868B-40B3-847D-4D1906B33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A8AE0-33A6-4010-BA80-7F3E12947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FD88F-3E25-476C-9308-5CB47C8D2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68A5B-7C17-47B5-A4F6-4BD4798C6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018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3962400" y="1066800"/>
            <a:ext cx="4648200" cy="19812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214019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3962400" y="3657600"/>
            <a:ext cx="4572000" cy="16764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301625" y="6076950"/>
            <a:ext cx="2289175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076950"/>
            <a:ext cx="28956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076950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fld id="{F8FBB9B5-4B0B-486A-ADCA-73003847EC1A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8143298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CE7869-CDCB-44AE-A486-72A052DE8CCC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7525596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906680-5008-4D3B-90C8-296AA2F459C0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84084232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5CE7CA-F002-4723-8ED6-6827C151E733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648504244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BBBC27-5533-496C-A31A-DE4B7FC61DC9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116327272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314C85-7AF3-49DA-8579-8CA600B2A23A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71926675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1417A6-B52F-4178-AC6A-DE7E0647AB34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69544075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A28E40-8722-4D1F-A912-68A4C586C6C0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69948319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826E4A-BFA5-49A1-BB8F-967C4430700D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287116317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C1A1B9-CA92-4005-8AF2-41EA4D4469F4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117994288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0363" y="685800"/>
            <a:ext cx="2135187" cy="51816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85800"/>
            <a:ext cx="6256338" cy="51816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D589A2-6E90-4914-A139-E5029486DD2F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4205814775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fourObj" preserve="1">
  <p:cSld name="标题和四项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04800" y="19812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51375" y="19812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304800" y="40005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51375" y="40005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8F394E-76D4-4E53-BC41-BC006F38A82D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824432863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AndObj" preserve="1">
  <p:cSld name="标题，文本与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9F5AFC-A558-4D63-A037-A7413069CC92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218484477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AndTx" preserve="1">
  <p:cSld name="标题，内容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193900-1ABC-49EE-BF3C-2BD07F97C7A3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245693474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OverChart" preserve="1">
  <p:cSld name="垂直排列标题且文本在图表之上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0363" y="685800"/>
            <a:ext cx="2135187" cy="51816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sz="half" idx="1"/>
          </p:nvPr>
        </p:nvSpPr>
        <p:spPr>
          <a:xfrm>
            <a:off x="301625" y="685800"/>
            <a:ext cx="6256338" cy="25146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图表占位符 3"/>
          <p:cNvSpPr>
            <a:spLocks noGrp="1"/>
          </p:cNvSpPr>
          <p:nvPr>
            <p:ph type="chart" sz="half" idx="2"/>
          </p:nvPr>
        </p:nvSpPr>
        <p:spPr>
          <a:xfrm>
            <a:off x="301625" y="3352800"/>
            <a:ext cx="6256338" cy="2514600"/>
          </a:xfrm>
        </p:spPr>
        <p:txBody>
          <a:bodyPr/>
          <a:lstStyle/>
          <a:p>
            <a:pPr lvl="0"/>
            <a:r>
              <a:rPr lang="zh-CN" altLang="en-US" noProof="0" smtClean="0"/>
              <a:t>单击图标添加图表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984101-6419-4CA6-AC35-DE02A5F87090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126566662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AndMedia" preserve="1">
  <p:cSld name="标题，文本与媒体剪辑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媒体占位符 3"/>
          <p:cNvSpPr>
            <a:spLocks noGrp="1"/>
          </p:cNvSpPr>
          <p:nvPr>
            <p:ph type="media"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/>
          <a:p>
            <a:pPr lvl="0"/>
            <a:r>
              <a:rPr lang="zh-CN" altLang="en-US" noProof="0" smtClean="0"/>
              <a:t>单击图标添加媒体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AC9BF4-1FE2-415C-A614-44D3585B9A10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761252177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OverObj" preserve="1">
  <p:cSld name="标题和文本在内容之上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04800" y="1981200"/>
            <a:ext cx="8540750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304800" y="4000500"/>
            <a:ext cx="8540750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652DE8-3DBC-46B9-9CC5-0886EBE04BAB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451971863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AndTx" preserve="1">
  <p:cSld name="标题，两项内容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04800" y="19812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304800" y="40005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half" idx="3"/>
          </p:nvPr>
        </p:nvSpPr>
        <p:spPr>
          <a:xfrm>
            <a:off x="4651375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AF6ECB-560F-4837-885D-265ED2E01456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018965101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clipArtAndVertTx" preserve="1">
  <p:cSld name="标题，剪贴画与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剪贴画占位符 2"/>
          <p:cNvSpPr>
            <a:spLocks noGrp="1"/>
          </p:cNvSpPr>
          <p:nvPr>
            <p:ph type="clipArt"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/>
          <a:p>
            <a:pPr lvl="0"/>
            <a:r>
              <a:rPr lang="zh-CN" altLang="en-US" noProof="0" smtClean="0"/>
              <a:t>单击图标添加联机映像</a:t>
            </a:r>
          </a:p>
        </p:txBody>
      </p:sp>
      <p:sp>
        <p:nvSpPr>
          <p:cNvPr id="4" name="竖排文字占位符 3"/>
          <p:cNvSpPr>
            <a:spLocks noGrp="1"/>
          </p:cNvSpPr>
          <p:nvPr>
            <p:ph type="body" orient="vert" sz="half" idx="2"/>
          </p:nvPr>
        </p:nvSpPr>
        <p:spPr>
          <a:xfrm>
            <a:off x="4651375" y="1981200"/>
            <a:ext cx="4194175" cy="38862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EDB86A-1C5B-4CCB-B952-35A987FA7FE1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341594646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OverTx" preserve="1">
  <p:cSld name="标题和两项内容在文本之上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04800" y="19812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51375" y="1981200"/>
            <a:ext cx="4194175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half" idx="3"/>
          </p:nvPr>
        </p:nvSpPr>
        <p:spPr>
          <a:xfrm>
            <a:off x="304800" y="4000500"/>
            <a:ext cx="8540750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0DCB7B-4EA1-4876-94E2-C0D91F29BF6F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833581120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5714" name="组合 115713"/>
          <p:cNvGrpSpPr/>
          <p:nvPr/>
        </p:nvGrpSpPr>
        <p:grpSpPr>
          <a:xfrm>
            <a:off x="-1035050" y="1552575"/>
            <a:ext cx="10179050" cy="5305425"/>
            <a:chOff x="-652" y="978"/>
            <a:chExt cx="6412" cy="3342"/>
          </a:xfrm>
        </p:grpSpPr>
        <p:sp>
          <p:nvSpPr>
            <p:cNvPr id="115715" name="任意多边形: 形状 115714"/>
            <p:cNvSpPr/>
            <p:nvPr/>
          </p:nvSpPr>
          <p:spPr>
            <a:xfrm>
              <a:off x="2061" y="1707"/>
              <a:ext cx="3699" cy="2613"/>
            </a:xfrm>
            <a:custGeom>
              <a:rect l="0" t="0" r="0" b="0"/>
              <a:pathLst>
                <a:path w="3699" h="2613">
                  <a:moveTo>
                    <a:pt x="1523" y="2611"/>
                  </a:moveTo>
                  <a:lnTo>
                    <a:pt x="3698" y="2612"/>
                  </a:lnTo>
                  <a:lnTo>
                    <a:pt x="3698" y="2228"/>
                  </a:lnTo>
                  <a:lnTo>
                    <a:pt x="0" y="0"/>
                  </a:lnTo>
                  <a:lnTo>
                    <a:pt x="160" y="118"/>
                  </a:lnTo>
                  <a:lnTo>
                    <a:pt x="292" y="219"/>
                  </a:lnTo>
                  <a:lnTo>
                    <a:pt x="441" y="347"/>
                  </a:lnTo>
                  <a:lnTo>
                    <a:pt x="585" y="482"/>
                  </a:lnTo>
                  <a:lnTo>
                    <a:pt x="796" y="711"/>
                  </a:lnTo>
                  <a:lnTo>
                    <a:pt x="983" y="955"/>
                  </a:lnTo>
                  <a:lnTo>
                    <a:pt x="1119" y="1168"/>
                  </a:lnTo>
                  <a:lnTo>
                    <a:pt x="1238" y="1388"/>
                  </a:lnTo>
                  <a:lnTo>
                    <a:pt x="1331" y="1608"/>
                  </a:lnTo>
                  <a:lnTo>
                    <a:pt x="1400" y="1809"/>
                  </a:lnTo>
                  <a:lnTo>
                    <a:pt x="1447" y="1979"/>
                  </a:lnTo>
                  <a:lnTo>
                    <a:pt x="1490" y="2190"/>
                  </a:lnTo>
                  <a:lnTo>
                    <a:pt x="1511" y="2374"/>
                  </a:lnTo>
                  <a:lnTo>
                    <a:pt x="1523" y="2611"/>
                  </a:lnTo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cap="rnd"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spcBef>
                  <a:spcPct val="20000"/>
                </a:spcBef>
                <a:buClr>
                  <a:schemeClr val="accent2"/>
                </a:buClr>
                <a:buSzPct val="80000"/>
                <a:buFont typeface="Wingdings" pitchFamily="2" charset="2"/>
                <a:buChar char="l"/>
                <a:defRPr kumimoji="1" lang="zh-CN" altLang="en-US" sz="3200"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5pPr>
            </a:lstStyle>
            <a:p>
              <a:endParaRPr/>
            </a:p>
          </p:txBody>
        </p:sp>
        <p:sp>
          <p:nvSpPr>
            <p:cNvPr id="115716" name="任意多边形: 形状 115715"/>
            <p:cNvSpPr/>
            <p:nvPr/>
          </p:nvSpPr>
          <p:spPr>
            <a:xfrm>
              <a:off x="-652" y="978"/>
              <a:ext cx="4237" cy="3342"/>
            </a:xfrm>
            <a:custGeom>
              <a:avLst>
                <a:gd name="adj0" fmla="val 85139273"/>
                <a:gd name="adj1" fmla="val 0"/>
              </a:avLst>
              <a:gdLst>
                <a:gd name="GT10" fmla="*/ adj0 21600 100000"/>
                <a:gd name="GT11" fmla="*/ adj1 21600 100000"/>
                <a:gd name="GT12" fmla="+- l w 0"/>
                <a:gd name="GT13" fmla="*/ 21600 h 21231"/>
                <a:gd name="GT14" fmla="+- t GT13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3977" y="0"/>
                </a:cxn>
                <a:cxn ang="0">
                  <a:pos x="21600" y="21231"/>
                </a:cxn>
                <a:cxn ang="0">
                  <a:pos x="0" y="21231"/>
                </a:cxn>
              </a:cxnLst>
              <a:rect l="l" t="t" r="GT12" b="GT14"/>
              <a:pathLst>
                <a:path w="21600" h="21231" fill="none">
                  <a:moveTo>
                    <a:pt x="3977" y="0"/>
                  </a:moveTo>
                  <a:arcTo wR="21600" hR="21600" stAng="-4763417" swAng="4763417"/>
                </a:path>
                <a:path w="21600" h="21231" stroke="0">
                  <a:moveTo>
                    <a:pt x="3977" y="0"/>
                  </a:moveTo>
                  <a:arcTo wR="21600" hR="21600" stAng="-4763417" swAng="4763417"/>
                  <a:lnTo>
                    <a:pt x="0" y="21231"/>
                  </a:lnTo>
                  <a:close/>
                </a:path>
              </a:pathLst>
            </a:custGeom>
            <a:noFill/>
            <a:ln w="12700" cap="rnd">
              <a:solidFill>
                <a:schemeClr val="accent2"/>
              </a:solidFill>
              <a:miter lim="800000"/>
            </a:ln>
          </p:spPr>
          <p:txBody>
            <a:bodyPr/>
            <a:lstStyle>
              <a:defPPr marL="342900" indent="-342900" algn="l" rtl="0" eaLnBrk="1" hangingPunct="1">
                <a:spcBef>
                  <a:spcPct val="20000"/>
                </a:spcBef>
                <a:buClr>
                  <a:schemeClr val="accent2"/>
                </a:buClr>
                <a:buSzPct val="80000"/>
                <a:buFont typeface="Wingdings" pitchFamily="2" charset="2"/>
                <a:buChar char="l"/>
                <a:defRPr kumimoji="1" lang="zh-CN" altLang="en-US" sz="3200"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5pPr>
            </a:lstStyle>
            <a:p>
              <a:endParaRPr/>
            </a:p>
          </p:txBody>
        </p:sp>
      </p:grpSp>
      <p:sp>
        <p:nvSpPr>
          <p:cNvPr id="115717" name="标题 115716"/>
          <p:cNvSpPr>
            <a:spLocks noGrp="1"/>
          </p:cNvSpPr>
          <p:nvPr>
            <p:ph type="ctrTitle" sz="quarter"/>
          </p:nvPr>
        </p:nvSpPr>
        <p:spPr>
          <a:xfrm>
            <a:off x="1293812" y="7620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2075" tIns="46038" rIns="92075" bIns="46038" anchor="b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15718" name="副标题 115717"/>
          <p:cNvSpPr>
            <a:spLocks noGrp="1"/>
          </p:cNvSpPr>
          <p:nvPr>
            <p:ph type="subTitle" sz="quarter" idx="1"/>
          </p:nvPr>
        </p:nvSpPr>
        <p:spPr>
          <a:xfrm>
            <a:off x="685800" y="34290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2075" tIns="46038" rIns="92075" bIns="46038"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None/>
              <a:defRPr kumimoji="1" lang="zh-CN" altLang="en-US" sz="32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None/>
              <a:defRPr kumimoji="1" lang="zh-CN" altLang="en-US" sz="28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1" lang="zh-CN" altLang="en-US" sz="20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None/>
              <a:defRPr kumimoji="1" lang="zh-CN" altLang="en-US" sz="20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115719" name="日期占位符 115718"/>
          <p:cNvSpPr>
            <a:spLocks noGrp="1"/>
          </p:cNvSpPr>
          <p:nvPr>
            <p:ph type="dt" sz="quarter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2075" tIns="46038" rIns="92075" bIns="46038" anchor="ctr" anchorCtr="0">
            <a:noAutofit/>
          </a:bodyPr>
          <a:lstStyle/>
          <a:p>
            <a:pPr lvl="0"/>
            <a:endParaRPr kumimoji="0" sz="1400"/>
          </a:p>
        </p:txBody>
      </p:sp>
      <p:sp>
        <p:nvSpPr>
          <p:cNvPr id="115720" name="页脚占位符 115719"/>
          <p:cNvSpPr>
            <a:spLocks noGrp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2075" tIns="46038" rIns="92075" bIns="46038" anchor="ctr" anchorCtr="0">
            <a:noAutofit/>
          </a:bodyPr>
          <a:lstStyle/>
          <a:p>
            <a:pPr lvl="0" algn="ctr"/>
            <a:fld id="{01651217-BFD6-4A3E-9902-7DD079FE2F20}" type="footer">
              <a:rPr kumimoji="0" sz="1400"/>
              <a:t>​</a:t>
            </a:fld>
          </a:p>
        </p:txBody>
      </p:sp>
      <p:sp>
        <p:nvSpPr>
          <p:cNvPr id="115721" name="灯片编号占位符 115720"/>
          <p:cNvSpPr>
            <a:spLocks noGrp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2075" tIns="46038" rIns="92075" bIns="46038" anchor="ctr" anchorCtr="0">
            <a:noAutofit/>
          </a:bodyPr>
          <a:lstStyle/>
          <a:p>
            <a:pPr lvl="0" algn="r"/>
            <a:fld id="{9F2A6147-B656-4268-ADC1-C7EF2D4327AB}" type="slidenum">
              <a:rPr kumimoji="0" sz="1400"/>
              <a:t>‹#›</a:t>
            </a:fld>
          </a:p>
        </p:txBody>
      </p:sp>
    </p:spTree>
  </p:cSld>
  <p:clrMapOvr>
    <a:masterClrMapping/>
  </p:clrMapOvr>
  <p:transition>
    <p:randomBar dir="vert"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and Content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3FA668D-6295-465A-9665-68454D413BA2}" type="footer">
              <a:rPr kumimoji="0" sz="1400"/>
              <a:t>​</a:t>
            </a:fld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Blank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6C2CFAE-57E5-4730-A40B-8DAB31CBD645}" type="footer">
              <a:rPr kumimoji="0" sz="1400"/>
              <a:t>​</a:t>
            </a:fld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slideLayout" Target="../slideLayouts/slideLayout33.xml" /><Relationship Id="rId3" Type="http://schemas.openxmlformats.org/officeDocument/2006/relationships/slideLayout" Target="../slideLayouts/slideLayout34.xml" /><Relationship Id="rId4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685800"/>
            <a:ext cx="85407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4800" y="1981200"/>
            <a:ext cx="854075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2129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 marL="0" indent="0" algn="l" rtl="0" eaLnBrk="1" hangingPunct="0">
              <a:spcBef>
                <a:spcPct val="0"/>
              </a:spcBef>
              <a:buClrTx/>
              <a:buSzTx/>
              <a:buFontTx/>
              <a:buNone/>
              <a:defRPr kumimoji="0" lang="zh-CN" altLang="en-US" sz="1800">
                <a:ea typeface="Arial" pitchFamily="34" charset="0"/>
              </a:defRPr>
            </a:defPPr>
            <a:lvl1pPr marL="0" indent="0" algn="l" defTabSz="914400" rtl="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/>
            </a:pPr>
            <a:endParaRPr lang="en-US" altLang="zh-CN"/>
          </a:p>
        </p:txBody>
      </p:sp>
      <p:sp>
        <p:nvSpPr>
          <p:cNvPr id="2129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 marL="0" indent="0" algn="l" rtl="0" eaLnBrk="1" hangingPunct="0">
              <a:spcBef>
                <a:spcPct val="0"/>
              </a:spcBef>
              <a:buClrTx/>
              <a:buSzTx/>
              <a:buFontTx/>
              <a:buNone/>
              <a:defRPr kumimoji="0" lang="zh-CN" altLang="en-US" sz="1800">
                <a:ea typeface="Arial" pitchFamily="34" charset="0"/>
              </a:defRPr>
            </a:defPPr>
            <a:lvl1pPr marL="0" indent="0" algn="ctr" defTabSz="914400" rtl="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/>
            </a:pPr>
            <a:endParaRPr lang="en-US" altLang="zh-CN"/>
          </a:p>
        </p:txBody>
      </p:sp>
      <p:sp>
        <p:nvSpPr>
          <p:cNvPr id="2129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 marL="0" indent="0" algn="l" rtl="0" eaLnBrk="1" hangingPunct="0">
              <a:spcBef>
                <a:spcPct val="0"/>
              </a:spcBef>
              <a:buClrTx/>
              <a:buSzTx/>
              <a:buFontTx/>
              <a:buNone/>
              <a:defRPr kumimoji="0" lang="zh-CN" altLang="en-US" sz="1800">
                <a:ea typeface="Arial" pitchFamily="34" charset="0"/>
              </a:defRPr>
            </a:defPPr>
            <a:lvl1pPr marL="0" indent="0" algn="r" defTabSz="914400" rtl="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fld id="{C581296A-DE29-46BD-BC3B-BF993CBE0A88}" type="slidenum">
              <a:rPr lang="en-US" altLang="zh-CN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  <p:sldLayoutId id="2147483741" r:id="rId18"/>
    <p:sldLayoutId id="2147483742" r:id="rId19"/>
    <p:sldLayoutId id="2147483743" r:id="rId20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accent5">
              <a:lumMod val="10000"/>
            </a:schemeClr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v"/>
        <a:defRPr sz="3200">
          <a:solidFill>
            <a:schemeClr val="accent5">
              <a:lumMod val="10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itchFamily="2" charset="2"/>
        <a:buChar char=""/>
        <a:defRPr sz="2800">
          <a:solidFill>
            <a:schemeClr val="accent5">
              <a:lumMod val="10000"/>
            </a:schemeClr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400">
          <a:solidFill>
            <a:schemeClr val="accent5">
              <a:lumMod val="10000"/>
            </a:schemeClr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"/>
        <a:defRPr sz="2000">
          <a:solidFill>
            <a:schemeClr val="accent5">
              <a:lumMod val="10000"/>
            </a:schemeClr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accent5">
              <a:lumMod val="10000"/>
            </a:schemeClr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4690" name="组合 114689"/>
          <p:cNvGrpSpPr/>
          <p:nvPr/>
        </p:nvGrpSpPr>
        <p:grpSpPr>
          <a:xfrm>
            <a:off x="0" y="1588"/>
            <a:ext cx="9132888" cy="6845300"/>
            <a:chOff x="0" y="1"/>
            <a:chExt cx="5753" cy="4312"/>
          </a:xfrm>
        </p:grpSpPr>
        <p:sp>
          <p:nvSpPr>
            <p:cNvPr id="114691" name="任意多边形: 形状 114690"/>
            <p:cNvSpPr/>
            <p:nvPr/>
          </p:nvSpPr>
          <p:spPr>
            <a:xfrm>
              <a:off x="3394" y="999"/>
              <a:ext cx="2359" cy="3314"/>
            </a:xfrm>
            <a:custGeom>
              <a:rect l="0" t="0" r="0" b="0"/>
              <a:pathLst>
                <a:path w="2359" h="3314">
                  <a:moveTo>
                    <a:pt x="1905" y="3312"/>
                  </a:moveTo>
                  <a:lnTo>
                    <a:pt x="2358" y="3313"/>
                  </a:lnTo>
                  <a:lnTo>
                    <a:pt x="2358" y="1437"/>
                  </a:lnTo>
                  <a:lnTo>
                    <a:pt x="0" y="0"/>
                  </a:lnTo>
                  <a:lnTo>
                    <a:pt x="201" y="150"/>
                  </a:lnTo>
                  <a:lnTo>
                    <a:pt x="366" y="279"/>
                  </a:lnTo>
                  <a:lnTo>
                    <a:pt x="552" y="441"/>
                  </a:lnTo>
                  <a:lnTo>
                    <a:pt x="732" y="612"/>
                  </a:lnTo>
                  <a:lnTo>
                    <a:pt x="996" y="903"/>
                  </a:lnTo>
                  <a:lnTo>
                    <a:pt x="1230" y="1212"/>
                  </a:lnTo>
                  <a:lnTo>
                    <a:pt x="1400" y="1482"/>
                  </a:lnTo>
                  <a:lnTo>
                    <a:pt x="1548" y="1761"/>
                  </a:lnTo>
                  <a:lnTo>
                    <a:pt x="1665" y="2040"/>
                  </a:lnTo>
                  <a:lnTo>
                    <a:pt x="1751" y="2295"/>
                  </a:lnTo>
                  <a:lnTo>
                    <a:pt x="1809" y="2511"/>
                  </a:lnTo>
                  <a:lnTo>
                    <a:pt x="1863" y="2778"/>
                  </a:lnTo>
                  <a:lnTo>
                    <a:pt x="1890" y="3012"/>
                  </a:lnTo>
                  <a:lnTo>
                    <a:pt x="1905" y="3312"/>
                  </a:lnTo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cap="rnd">
              <a:noFill/>
              <a:miter lim="800000"/>
            </a:ln>
          </p:spPr>
          <p:txBody>
            <a:bodyPr/>
            <a:lstStyle>
              <a:defPPr marL="342900" indent="-342900" algn="l" rtl="0" eaLnBrk="1" hangingPunct="1">
                <a:spcBef>
                  <a:spcPct val="20000"/>
                </a:spcBef>
                <a:buClr>
                  <a:schemeClr val="accent2"/>
                </a:buClr>
                <a:buSzPct val="80000"/>
                <a:buFont typeface="Wingdings" pitchFamily="2" charset="2"/>
                <a:buChar char="l"/>
                <a:defRPr kumimoji="1" lang="zh-CN" altLang="en-US" sz="3200"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5pPr>
            </a:lstStyle>
            <a:p>
              <a:endParaRPr/>
            </a:p>
          </p:txBody>
        </p:sp>
        <p:sp>
          <p:nvSpPr>
            <p:cNvPr id="114692" name="任意多边形: 形状 114691"/>
            <p:cNvSpPr/>
            <p:nvPr/>
          </p:nvSpPr>
          <p:spPr>
            <a:xfrm>
              <a:off x="0" y="1"/>
              <a:ext cx="5298" cy="4312"/>
            </a:xfrm>
            <a:custGeom>
              <a:avLst>
                <a:gd name="adj0" fmla="val 81920000"/>
                <a:gd name="adj1" fmla="val 0"/>
              </a:avLst>
              <a:gdLst>
                <a:gd name="GT10" fmla="*/ adj0 21600 100000"/>
                <a:gd name="GT11" fmla="*/ adj1 21600 100000"/>
                <a:gd name="GT12" fmla="+- l w 0"/>
                <a:gd name="GT13" fmla="+- t h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G0" y="G1"/>
                </a:cxn>
                <a:cxn ang="0">
                  <a:pos x="G2" y="G3"/>
                </a:cxn>
                <a:cxn ang="0">
                  <a:pos x="10800" y="10800"/>
                </a:cxn>
              </a:cxnLst>
              <a:rect l="l" t="t" r="GT12" b="GT13"/>
              <a:pathLst>
                <a:path w="21600" h="21600" fill="none">
                  <a:moveTo>
                    <a:pt x="0" y="0"/>
                  </a:moveTo>
                  <a:arcTo wR="21600" hR="21600" stAng="-5400000" swAng="5400000"/>
                </a:path>
                <a:path w="21600" h="21600" stroke="0">
                  <a:moveTo>
                    <a:pt x="0" y="0"/>
                  </a:moveTo>
                  <a:arcTo wR="21600" hR="21600" stAng="-5400000" swAng="5400000"/>
                  <a:lnTo>
                    <a:pt x="0" y="21600"/>
                  </a:lnTo>
                  <a:close/>
                </a:path>
              </a:pathLst>
            </a:custGeom>
            <a:noFill/>
            <a:ln w="12700" cap="rnd">
              <a:solidFill>
                <a:schemeClr val="accent2"/>
              </a:solidFill>
              <a:miter lim="800000"/>
            </a:ln>
          </p:spPr>
          <p:txBody>
            <a:bodyPr/>
            <a:lstStyle>
              <a:defPPr marL="342900" indent="-342900" algn="l" rtl="0" eaLnBrk="1" hangingPunct="1">
                <a:spcBef>
                  <a:spcPct val="20000"/>
                </a:spcBef>
                <a:buClr>
                  <a:schemeClr val="accent2"/>
                </a:buClr>
                <a:buSzPct val="80000"/>
                <a:buFont typeface="Wingdings" pitchFamily="2" charset="2"/>
                <a:buChar char="l"/>
                <a:defRPr kumimoji="1" lang="zh-CN" altLang="en-US" sz="3200"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5pPr>
            </a:lstStyle>
            <a:p>
              <a:endParaRPr/>
            </a:p>
          </p:txBody>
        </p:sp>
      </p:grpSp>
      <p:sp>
        <p:nvSpPr>
          <p:cNvPr id="114693" name="标题占位符 114692"/>
          <p:cNvSpPr>
            <a:spLocks noGrp="1"/>
          </p:cNvSpPr>
          <p:nvPr>
            <p:ph type="title"/>
          </p:nvPr>
        </p:nvSpPr>
        <p:spPr>
          <a:xfrm>
            <a:off x="228600" y="3810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2075" tIns="46038" rIns="92075" bIns="46038"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</a:lstStyle>
          <a:p>
            <a:endParaRPr/>
          </a:p>
        </p:txBody>
      </p:sp>
      <p:sp>
        <p:nvSpPr>
          <p:cNvPr id="114694" name="日期占位符 114693"/>
          <p:cNvSpPr>
            <a:spLocks noGrp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2075" tIns="46038" rIns="92075" bIns="46038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/>
            <a:endParaRPr kumimoji="0" sz="1400"/>
          </a:p>
        </p:txBody>
      </p:sp>
      <p:sp>
        <p:nvSpPr>
          <p:cNvPr id="114695" name="页脚占位符 114694"/>
          <p:cNvSpPr>
            <a:spLocks noGrp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2075" tIns="46038" rIns="92075" bIns="46038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fld id="{22255CB1-C518-4095-9778-7069D78A5BD3}" type="footer">
              <a:rPr kumimoji="0" sz="1400"/>
              <a:t>​</a:t>
            </a:fld>
          </a:p>
        </p:txBody>
      </p:sp>
      <p:sp>
        <p:nvSpPr>
          <p:cNvPr id="114696" name="灯片编号占位符 114695"/>
          <p:cNvSpPr>
            <a:spLocks noGrp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2075" tIns="46038" rIns="92075" bIns="46038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r"/>
            <a:fld id="{69294402-49CD-4EC1-8243-63E61C71478F}" type="slidenum">
              <a:rPr kumimoji="0" sz="1400"/>
              <a:t>‹#›</a:t>
            </a:fld>
          </a:p>
        </p:txBody>
      </p:sp>
      <p:sp>
        <p:nvSpPr>
          <p:cNvPr id="114697" name="文本占位符 114696"/>
          <p:cNvSpPr>
            <a:spLocks noGrp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</p:sldLayoutIdLst>
  <p:transition>
    <p:randomBar dir="vert"/>
  </p:transition>
  <p:timing/>
  <p:hf sldNum="0" hdr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400" b="0" i="0" u="none">
          <a:solidFill>
            <a:schemeClr val="tx2"/>
          </a:solidFill>
          <a:effectLst>
            <a:outerShdw blurRad="38100" dist="38100" dir="2700000" algn="tl">
              <a:schemeClr val="bg2"/>
            </a:outerShdw>
          </a:effectLst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l"/>
        <a:defRPr kumimoji="1" sz="3200" b="0" i="0" u="none">
          <a:solidFill>
            <a:schemeClr val="tx1"/>
          </a:solidFill>
          <a:latin typeface="Times New Roman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90000"/>
        <a:buFontTx/>
        <a:buChar char="–"/>
        <a:defRPr kumimoji="1" sz="2800" b="0" i="0" u="none">
          <a:solidFill>
            <a:schemeClr val="tx1"/>
          </a:solidFill>
          <a:latin typeface="Times New Roman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" pitchFamily="2" charset="2"/>
        <a:buChar char="l"/>
        <a:defRPr kumimoji="1" sz="2400" b="0" i="0" u="none">
          <a:solidFill>
            <a:schemeClr val="tx1"/>
          </a:solidFill>
          <a:latin typeface="Times New Roman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–"/>
        <a:defRPr kumimoji="1" sz="2000" b="0" i="0" u="none">
          <a:solidFill>
            <a:schemeClr val="tx1"/>
          </a:solidFill>
          <a:latin typeface="Times New Roman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Tx/>
        <a:buChar char="•"/>
        <a:defRPr kumimoji="1" sz="2000" b="0" i="0" u="none">
          <a:solidFill>
            <a:schemeClr val="tx1"/>
          </a:solidFill>
          <a:latin typeface="Times New Roman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2.png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3.emf" /><Relationship Id="rId3" Type="http://schemas.openxmlformats.org/officeDocument/2006/relationships/image" Target="../media/image2.png" /><Relationship Id="rId4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2.png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image" Target="../media/image4.png" /><Relationship Id="rId11" Type="http://schemas.openxmlformats.org/officeDocument/2006/relationships/oleObject" Target="../embeddings/oleObject8.bin" TargetMode="Internal" /><Relationship Id="rId12" Type="http://schemas.openxmlformats.org/officeDocument/2006/relationships/image" Target="../media/image5.png" /><Relationship Id="rId13" Type="http://schemas.openxmlformats.org/officeDocument/2006/relationships/oleObject" Target="../embeddings/oleObject9.bin" TargetMode="Internal" /><Relationship Id="rId14" Type="http://schemas.openxmlformats.org/officeDocument/2006/relationships/image" Target="../media/image6.png" /><Relationship Id="rId15" Type="http://schemas.openxmlformats.org/officeDocument/2006/relationships/oleObject" Target="../embeddings/oleObject10.bin" TargetMode="Internal" /><Relationship Id="rId16" Type="http://schemas.openxmlformats.org/officeDocument/2006/relationships/image" Target="../media/image7.png" /><Relationship Id="rId17" Type="http://schemas.openxmlformats.org/officeDocument/2006/relationships/image" Target="../media/image2.png" /><Relationship Id="rId18" Type="http://schemas.openxmlformats.org/officeDocument/2006/relationships/image" Target="../media/image1.jpeg" /><Relationship Id="rId19" Type="http://schemas.openxmlformats.org/officeDocument/2006/relationships/vmlDrawing" Target="../drawings/vmlDrawing1.v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emf" /><Relationship Id="rId4" Type="http://schemas.openxmlformats.org/officeDocument/2006/relationships/oleObject" Target="../embeddings/oleObject2.bin" TargetMode="Internal" /><Relationship Id="rId5" Type="http://schemas.openxmlformats.org/officeDocument/2006/relationships/oleObject" Target="../embeddings/oleObject3.bin" TargetMode="Internal" /><Relationship Id="rId6" Type="http://schemas.openxmlformats.org/officeDocument/2006/relationships/oleObject" Target="../embeddings/oleObject4.bin" TargetMode="Internal" /><Relationship Id="rId7" Type="http://schemas.openxmlformats.org/officeDocument/2006/relationships/oleObject" Target="../embeddings/oleObject5.bin" TargetMode="Internal" /><Relationship Id="rId8" Type="http://schemas.openxmlformats.org/officeDocument/2006/relationships/oleObject" Target="../embeddings/oleObject6.bin" TargetMode="Internal" /><Relationship Id="rId9" Type="http://schemas.openxmlformats.org/officeDocument/2006/relationships/oleObject" Target="../embeddings/oleObject7.bin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oleObject" Target="../embeddings/oleObject11.bin" TargetMode="Internal" /><Relationship Id="rId3" Type="http://schemas.openxmlformats.org/officeDocument/2006/relationships/image" Target="../media/image8.emf" /><Relationship Id="rId4" Type="http://schemas.openxmlformats.org/officeDocument/2006/relationships/image" Target="../media/image2.png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2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oleObject" Target="../embeddings/oleObject12.bin" TargetMode="Internal" /><Relationship Id="rId3" Type="http://schemas.openxmlformats.org/officeDocument/2006/relationships/image" Target="../media/image9.emf" /><Relationship Id="rId4" Type="http://schemas.openxmlformats.org/officeDocument/2006/relationships/image" Target="../media/image2.png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3.emf" /><Relationship Id="rId3" Type="http://schemas.openxmlformats.org/officeDocument/2006/relationships/image" Target="../media/image2.png" /><Relationship Id="rId4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2.png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oleObject" Target="../embeddings/oleObject13.bin" TargetMode="Internal" /><Relationship Id="rId3" Type="http://schemas.openxmlformats.org/officeDocument/2006/relationships/image" Target="../media/image10.emf" /><Relationship Id="rId4" Type="http://schemas.openxmlformats.org/officeDocument/2006/relationships/image" Target="../media/image2.png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4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2.png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2.png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2.png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2.png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2.png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4322121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algn="ctr"/>
            <a:r>
              <a:rPr sz="5628">
                <a:solidFill>
                  <a:srgbClr val="000000"/>
                </a:solidFill>
                <a:ea typeface="方正姚体"/>
              </a:rPr>
              <a:t>海螺型材路演材料</a:t>
            </a:r>
          </a:p>
        </p:txBody>
      </p:sp>
    </p:spTree>
    <p:extLst>
      <p:ext uri="{BB962C8B-B14F-4D97-AF65-F5344CB8AC3E}">
        <p14:creationId xmlns:p14="http://schemas.microsoft.com/office/powerpoint/2010/main" val="4219457597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578" name="矩形 152577"/>
          <p:cNvSpPr/>
          <p:nvPr/>
        </p:nvSpPr>
        <p:spPr>
          <a:xfrm>
            <a:off x="4648200" y="1981200"/>
            <a:ext cx="2819400" cy="2438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marL="342900" lvl="0" indent="-342900" algn="ctr" fontAlgn="b">
              <a:lnSpc>
                <a:spcPct val="120000"/>
              </a:lnSpc>
              <a:spcBef>
                <a:spcPct val="20000"/>
              </a:spcBef>
              <a:buClr>
                <a:srgbClr val="FF0000"/>
              </a:buClr>
              <a:buFont typeface="Wingdings" pitchFamily="2" charset="2"/>
              <a:buChar char="§"/>
            </a:pPr>
            <a:r>
              <a:rPr sz="3200" b="1">
                <a:solidFill>
                  <a:srgbClr val="000000"/>
                </a:solidFill>
                <a:ea typeface="方正姚体"/>
              </a:rPr>
              <a:t>企业概览</a:t>
            </a:r>
          </a:p>
          <a:p>
            <a:pPr marL="342900" lvl="0" indent="-342900" algn="ctr" fontAlgn="b">
              <a:lnSpc>
                <a:spcPct val="120000"/>
              </a:lnSpc>
              <a:spcBef>
                <a:spcPct val="20000"/>
              </a:spcBef>
              <a:buClr>
                <a:srgbClr val="FF0000"/>
              </a:buClr>
              <a:buFont typeface="Wingdings" pitchFamily="2" charset="2"/>
              <a:buChar char="§"/>
            </a:pPr>
            <a:r>
              <a:rPr sz="3200" b="1">
                <a:solidFill>
                  <a:srgbClr val="000000"/>
                </a:solidFill>
                <a:ea typeface="方正姚体"/>
              </a:rPr>
              <a:t>投资价值</a:t>
            </a:r>
          </a:p>
          <a:p>
            <a:pPr marL="342900" lvl="0" indent="-342900" algn="ctr" fontAlgn="b">
              <a:lnSpc>
                <a:spcPct val="120000"/>
              </a:lnSpc>
              <a:spcBef>
                <a:spcPct val="20000"/>
              </a:spcBef>
              <a:buClr>
                <a:srgbClr val="FF0000"/>
              </a:buClr>
              <a:buFont typeface="Wingdings" pitchFamily="2" charset="2"/>
              <a:buChar char="§"/>
            </a:pPr>
            <a:r>
              <a:rPr sz="3200" b="1">
                <a:solidFill>
                  <a:srgbClr val="000000"/>
                </a:solidFill>
                <a:ea typeface="方正姚体"/>
              </a:rPr>
              <a:t>Ａ股增发</a:t>
            </a:r>
          </a:p>
          <a:p>
            <a:pPr marL="342900" lvl="0" indent="-342900" algn="ctr" fontAlgn="b">
              <a:lnSpc>
                <a:spcPct val="120000"/>
              </a:lnSpc>
              <a:spcBef>
                <a:spcPct val="20000"/>
              </a:spcBef>
              <a:buClr>
                <a:srgbClr val="FF0000"/>
              </a:buClr>
              <a:buFont typeface="Wingdings" pitchFamily="2" charset="2"/>
              <a:buChar char="§"/>
            </a:pPr>
            <a:r>
              <a:rPr sz="3200" b="1">
                <a:solidFill>
                  <a:srgbClr val="000000"/>
                </a:solidFill>
                <a:ea typeface="方正姚体"/>
              </a:rPr>
              <a:t>前景展望</a:t>
            </a:r>
          </a:p>
        </p:txBody>
      </p:sp>
      <p:sp>
        <p:nvSpPr>
          <p:cNvPr id="152579" name="矩形 152578"/>
          <p:cNvSpPr/>
          <p:nvPr/>
        </p:nvSpPr>
        <p:spPr>
          <a:xfrm>
            <a:off x="1295400" y="2819400"/>
            <a:ext cx="2593391" cy="1309122"/>
          </a:xfrm>
          <a:prstGeom prst="rect">
            <a:avLst/>
          </a:prstGeom>
          <a:noFill/>
          <a:ln w="0">
            <a:noFill/>
            <a:miter lim="800000"/>
          </a:ln>
        </p:spPr>
        <p:txBody>
          <a:bodyPr lIns="88615" tIns="44307" rIns="88615" bIns="44307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8000">
                <a:solidFill>
                  <a:srgbClr val="000000"/>
                </a:solidFill>
                <a:ea typeface="方正姚体"/>
              </a:rPr>
              <a:t>目录</a:t>
            </a:r>
          </a:p>
        </p:txBody>
      </p:sp>
      <p:pic>
        <p:nvPicPr>
          <p:cNvPr id="152580" name="图片 152579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3810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5258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41" name="标题 39940"/>
          <p:cNvSpPr>
            <a:spLocks noGrp="1"/>
          </p:cNvSpPr>
          <p:nvPr>
            <p:ph type="title" idx="4294967295"/>
          </p:nvPr>
        </p:nvSpPr>
        <p:spPr>
          <a:xfrm>
            <a:off x="1066800" y="2971800"/>
            <a:ext cx="3429000" cy="1219200"/>
          </a:xfrm>
          <a:prstGeom prst="rect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</a:lstStyle>
          <a:p>
            <a:pPr lvl="0" fontAlgn="ctr"/>
            <a:r>
              <a:rPr sz="6000" b="1">
                <a:solidFill>
                  <a:srgbClr val="000000"/>
                </a:solidFill>
                <a:latin typeface="黑体" pitchFamily="2" charset="-122"/>
                <a:ea typeface="方正姚体"/>
              </a:rPr>
              <a:t>企业概览</a:t>
            </a:r>
          </a:p>
        </p:txBody>
      </p:sp>
      <p:sp>
        <p:nvSpPr>
          <p:cNvPr id="39942" name="矩形 39941"/>
          <p:cNvSpPr/>
          <p:nvPr/>
        </p:nvSpPr>
        <p:spPr>
          <a:xfrm>
            <a:off x="5386388" y="2181225"/>
            <a:ext cx="3584982" cy="2776454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  <a:buClr>
                <a:srgbClr val="FF0000"/>
              </a:buClr>
              <a:buBlip>
                <a:blip r:embed="rId2"/>
              </a:buBlip>
            </a:pPr>
            <a:r>
              <a:rPr sz="4400" b="1">
                <a:solidFill>
                  <a:srgbClr val="000000"/>
                </a:solidFill>
                <a:ea typeface="方正姚体"/>
              </a:rPr>
              <a:t> 历史沿革</a:t>
            </a:r>
          </a:p>
          <a:p>
            <a:pPr lvl="0">
              <a:spcBef>
                <a:spcPct val="50000"/>
              </a:spcBef>
              <a:buClr>
                <a:srgbClr val="FF0000"/>
              </a:buClr>
              <a:buBlip>
                <a:blip r:embed="rId2"/>
              </a:buBlip>
            </a:pPr>
            <a:r>
              <a:rPr sz="4400" b="1">
                <a:solidFill>
                  <a:srgbClr val="000000"/>
                </a:solidFill>
                <a:ea typeface="方正姚体"/>
              </a:rPr>
              <a:t> 主营业务</a:t>
            </a:r>
          </a:p>
          <a:p>
            <a:pPr lvl="0">
              <a:spcBef>
                <a:spcPct val="50000"/>
              </a:spcBef>
              <a:buClr>
                <a:srgbClr val="FF0000"/>
              </a:buClr>
              <a:buBlip>
                <a:blip r:embed="rId2"/>
              </a:buBlip>
            </a:pPr>
            <a:r>
              <a:rPr sz="4400" b="1">
                <a:solidFill>
                  <a:srgbClr val="000000"/>
                </a:solidFill>
                <a:ea typeface="方正姚体"/>
              </a:rPr>
              <a:t> 经营业绩</a:t>
            </a:r>
          </a:p>
        </p:txBody>
      </p:sp>
      <p:pic>
        <p:nvPicPr>
          <p:cNvPr id="39947" name="图片 39946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3810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994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5121"/>
          <p:cNvSpPr>
            <a:spLocks noGrp="1"/>
          </p:cNvSpPr>
          <p:nvPr>
            <p:ph type="title"/>
          </p:nvPr>
        </p:nvSpPr>
        <p:spPr>
          <a:xfrm>
            <a:off x="914400" y="1066800"/>
            <a:ext cx="3124200" cy="914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5400" b="1">
                <a:solidFill>
                  <a:srgbClr val="000000"/>
                </a:solidFill>
                <a:latin typeface="黑体" pitchFamily="2" charset="-122"/>
                <a:ea typeface="方正姚体"/>
              </a:rPr>
              <a:t>历史沿革</a:t>
            </a:r>
          </a:p>
        </p:txBody>
      </p:sp>
      <p:pic>
        <p:nvPicPr>
          <p:cNvPr id="5150" name="图片 5149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3810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64" name="矩形 5163"/>
          <p:cNvSpPr/>
          <p:nvPr/>
        </p:nvSpPr>
        <p:spPr>
          <a:xfrm>
            <a:off x="6324600" y="1981200"/>
            <a:ext cx="1754353" cy="518678"/>
          </a:xfrm>
          <a:prstGeom prst="rect">
            <a:avLst/>
          </a:prstGeom>
          <a:solidFill>
            <a:schemeClr val="folHlink"/>
          </a:solidFill>
          <a:ln>
            <a:solidFill>
              <a:srgbClr val="FFFF00"/>
            </a:solidFill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 </a:t>
            </a:r>
            <a:r>
              <a:rPr sz="28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海螺集团</a:t>
            </a:r>
          </a:p>
        </p:txBody>
      </p:sp>
      <p:sp>
        <p:nvSpPr>
          <p:cNvPr id="5166" name="矩形 5165"/>
          <p:cNvSpPr/>
          <p:nvPr/>
        </p:nvSpPr>
        <p:spPr>
          <a:xfrm>
            <a:off x="6365875" y="3335338"/>
            <a:ext cx="1754353" cy="518678"/>
          </a:xfrm>
          <a:prstGeom prst="rect">
            <a:avLst/>
          </a:prstGeom>
          <a:solidFill>
            <a:schemeClr val="folHlink"/>
          </a:solidFill>
          <a:ln>
            <a:solidFill>
              <a:srgbClr val="FFFF00"/>
            </a:solidFill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 </a:t>
            </a:r>
            <a:r>
              <a:rPr sz="28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海螺建材</a:t>
            </a:r>
          </a:p>
        </p:txBody>
      </p:sp>
      <p:sp>
        <p:nvSpPr>
          <p:cNvPr id="5167" name="矩形 5166"/>
          <p:cNvSpPr/>
          <p:nvPr/>
        </p:nvSpPr>
        <p:spPr>
          <a:xfrm>
            <a:off x="6383337" y="4700588"/>
            <a:ext cx="1754353" cy="518678"/>
          </a:xfrm>
          <a:prstGeom prst="rect">
            <a:avLst/>
          </a:prstGeom>
          <a:solidFill>
            <a:schemeClr val="folHlink"/>
          </a:solidFill>
          <a:ln>
            <a:solidFill>
              <a:srgbClr val="FFFF00"/>
            </a:solidFill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 </a:t>
            </a:r>
            <a:r>
              <a:rPr sz="28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海螺塑料</a:t>
            </a:r>
          </a:p>
        </p:txBody>
      </p:sp>
      <p:sp>
        <p:nvSpPr>
          <p:cNvPr id="5169" name="矩形 5168"/>
          <p:cNvSpPr/>
          <p:nvPr/>
        </p:nvSpPr>
        <p:spPr>
          <a:xfrm>
            <a:off x="1155700" y="4706938"/>
            <a:ext cx="1754353" cy="518678"/>
          </a:xfrm>
          <a:prstGeom prst="rect">
            <a:avLst/>
          </a:prstGeom>
          <a:solidFill>
            <a:schemeClr val="folHlink"/>
          </a:solidFill>
          <a:ln>
            <a:solidFill>
              <a:srgbClr val="FFFF00"/>
            </a:solidFill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 </a:t>
            </a:r>
            <a:r>
              <a:rPr sz="28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海螺型材</a:t>
            </a:r>
          </a:p>
        </p:txBody>
      </p:sp>
      <p:sp>
        <p:nvSpPr>
          <p:cNvPr id="5170" name="椭圆 5169"/>
          <p:cNvSpPr/>
          <p:nvPr/>
        </p:nvSpPr>
        <p:spPr>
          <a:xfrm>
            <a:off x="3810000" y="4689475"/>
            <a:ext cx="1676400" cy="6096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28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红星宣纸</a:t>
            </a:r>
          </a:p>
        </p:txBody>
      </p:sp>
      <p:sp>
        <p:nvSpPr>
          <p:cNvPr id="5171" name="箭头: 下 5170"/>
          <p:cNvSpPr/>
          <p:nvPr/>
        </p:nvSpPr>
        <p:spPr>
          <a:xfrm>
            <a:off x="7023100" y="2514600"/>
            <a:ext cx="304800" cy="838200"/>
          </a:xfrm>
          <a:prstGeom prst="downArrow">
            <a:avLst>
              <a:gd name="adj1" fmla="val 50000"/>
              <a:gd name="adj2" fmla="val 68750"/>
            </a:avLst>
          </a:prstGeom>
          <a:solidFill>
            <a:schemeClr val="tx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endParaRPr>
              <a:solidFill>
                <a:srgbClr val="000000"/>
              </a:solidFill>
              <a:ea typeface="方正姚体"/>
            </a:endParaRPr>
          </a:p>
        </p:txBody>
      </p:sp>
      <p:sp>
        <p:nvSpPr>
          <p:cNvPr id="5172" name="箭头: 下 5171"/>
          <p:cNvSpPr/>
          <p:nvPr/>
        </p:nvSpPr>
        <p:spPr>
          <a:xfrm>
            <a:off x="7010400" y="3879850"/>
            <a:ext cx="304800" cy="838200"/>
          </a:xfrm>
          <a:prstGeom prst="downArrow">
            <a:avLst>
              <a:gd name="adj1" fmla="val 50000"/>
              <a:gd name="adj2" fmla="val 68750"/>
            </a:avLst>
          </a:prstGeom>
          <a:solidFill>
            <a:schemeClr val="tx1"/>
          </a:solidFill>
          <a:ln>
            <a:solidFill>
              <a:srgbClr val="FFFFFF"/>
            </a:solidFill>
            <a:miter lim="800000"/>
          </a:ln>
        </p:spPr>
        <p:txBody>
          <a:bodyPr/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endParaRPr>
              <a:solidFill>
                <a:srgbClr val="000000"/>
              </a:solidFill>
              <a:ea typeface="方正姚体"/>
            </a:endParaRPr>
          </a:p>
        </p:txBody>
      </p:sp>
      <p:sp>
        <p:nvSpPr>
          <p:cNvPr id="5173" name="箭头: 左 5172"/>
          <p:cNvSpPr/>
          <p:nvPr/>
        </p:nvSpPr>
        <p:spPr>
          <a:xfrm>
            <a:off x="5486400" y="4852988"/>
            <a:ext cx="914400" cy="304800"/>
          </a:xfrm>
          <a:prstGeom prst="leftArrow">
            <a:avLst>
              <a:gd name="adj1" fmla="val 50000"/>
              <a:gd name="adj2" fmla="val 75000"/>
            </a:avLst>
          </a:prstGeom>
          <a:solidFill>
            <a:srgbClr val="FFFFFF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endParaRPr>
              <a:solidFill>
                <a:srgbClr val="000000"/>
              </a:solidFill>
              <a:ea typeface="方正姚体"/>
            </a:endParaRPr>
          </a:p>
        </p:txBody>
      </p:sp>
      <p:sp>
        <p:nvSpPr>
          <p:cNvPr id="5174" name="箭头: 左 5173"/>
          <p:cNvSpPr/>
          <p:nvPr/>
        </p:nvSpPr>
        <p:spPr>
          <a:xfrm>
            <a:off x="2895600" y="4876800"/>
            <a:ext cx="914400" cy="304800"/>
          </a:xfrm>
          <a:prstGeom prst="leftArrow">
            <a:avLst>
              <a:gd name="adj1" fmla="val 50000"/>
              <a:gd name="adj2" fmla="val 75000"/>
            </a:avLst>
          </a:prstGeom>
          <a:solidFill>
            <a:srgbClr val="FFFFFF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endParaRPr>
              <a:solidFill>
                <a:srgbClr val="000000"/>
              </a:solidFill>
              <a:ea typeface="方正姚体"/>
            </a:endParaRPr>
          </a:p>
        </p:txBody>
      </p:sp>
      <p:sp>
        <p:nvSpPr>
          <p:cNvPr id="5175" name="矩形 5174"/>
          <p:cNvSpPr/>
          <p:nvPr/>
        </p:nvSpPr>
        <p:spPr>
          <a:xfrm>
            <a:off x="6705600" y="2667000"/>
            <a:ext cx="533933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控</a:t>
            </a:r>
          </a:p>
        </p:txBody>
      </p:sp>
      <p:sp>
        <p:nvSpPr>
          <p:cNvPr id="5176" name="矩形 5175"/>
          <p:cNvSpPr/>
          <p:nvPr/>
        </p:nvSpPr>
        <p:spPr>
          <a:xfrm>
            <a:off x="7162800" y="2684462"/>
            <a:ext cx="610210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股</a:t>
            </a:r>
          </a:p>
        </p:txBody>
      </p:sp>
      <p:sp>
        <p:nvSpPr>
          <p:cNvPr id="5177" name="矩形 5176"/>
          <p:cNvSpPr/>
          <p:nvPr/>
        </p:nvSpPr>
        <p:spPr>
          <a:xfrm>
            <a:off x="6688138" y="3962400"/>
            <a:ext cx="610210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控</a:t>
            </a:r>
          </a:p>
        </p:txBody>
      </p:sp>
      <p:sp>
        <p:nvSpPr>
          <p:cNvPr id="5178" name="矩形 5177"/>
          <p:cNvSpPr/>
          <p:nvPr/>
        </p:nvSpPr>
        <p:spPr>
          <a:xfrm>
            <a:off x="7162800" y="3979862"/>
            <a:ext cx="610210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股</a:t>
            </a:r>
          </a:p>
        </p:txBody>
      </p:sp>
      <p:sp>
        <p:nvSpPr>
          <p:cNvPr id="5179" name="矩形 5178"/>
          <p:cNvSpPr/>
          <p:nvPr/>
        </p:nvSpPr>
        <p:spPr>
          <a:xfrm>
            <a:off x="5791200" y="4495800"/>
            <a:ext cx="610210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借</a:t>
            </a:r>
          </a:p>
        </p:txBody>
      </p:sp>
      <p:sp>
        <p:nvSpPr>
          <p:cNvPr id="5180" name="矩形 5179"/>
          <p:cNvSpPr/>
          <p:nvPr/>
        </p:nvSpPr>
        <p:spPr>
          <a:xfrm>
            <a:off x="5767388" y="5005388"/>
            <a:ext cx="610210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壳</a:t>
            </a:r>
          </a:p>
        </p:txBody>
      </p:sp>
      <p:sp>
        <p:nvSpPr>
          <p:cNvPr id="5181" name="矩形 5180"/>
          <p:cNvSpPr/>
          <p:nvPr/>
        </p:nvSpPr>
        <p:spPr>
          <a:xfrm>
            <a:off x="3200400" y="4495800"/>
            <a:ext cx="610210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更</a:t>
            </a:r>
          </a:p>
        </p:txBody>
      </p:sp>
      <p:sp>
        <p:nvSpPr>
          <p:cNvPr id="5182" name="矩形 5181"/>
          <p:cNvSpPr/>
          <p:nvPr/>
        </p:nvSpPr>
        <p:spPr>
          <a:xfrm>
            <a:off x="3200400" y="5029200"/>
            <a:ext cx="610210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名</a:t>
            </a:r>
          </a:p>
        </p:txBody>
      </p:sp>
      <p:sp>
        <p:nvSpPr>
          <p:cNvPr id="518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18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4" name="标题 69633"/>
          <p:cNvSpPr>
            <a:spLocks noGrp="1"/>
          </p:cNvSpPr>
          <p:nvPr>
            <p:ph type="title"/>
          </p:nvPr>
        </p:nvSpPr>
        <p:spPr>
          <a:xfrm>
            <a:off x="914400" y="838200"/>
            <a:ext cx="3581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</a:lstStyle>
          <a:p>
            <a:pPr lvl="0" algn="l"/>
            <a:r>
              <a:rPr sz="5400" b="1">
                <a:solidFill>
                  <a:srgbClr val="000000"/>
                </a:solidFill>
                <a:ea typeface="方正姚体"/>
              </a:rPr>
              <a:t>主营业务</a:t>
            </a:r>
          </a:p>
        </p:txBody>
      </p:sp>
      <p:graphicFrame>
        <p:nvGraphicFramePr>
          <p:cNvPr id="69637" name="文本占位符 69636"/>
          <p:cNvGraphicFramePr>
            <a:graphicFrameLocks noGrp="1" noChangeAspect="1"/>
          </p:cNvGraphicFramePr>
          <p:nvPr>
            <p:ph type="body" idx="4294967295"/>
          </p:nvPr>
        </p:nvGraphicFramePr>
        <p:xfrm>
          <a:off x="838200" y="3921125"/>
          <a:ext cx="609600" cy="2133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Image" r:id="rId2" progId="Photoshop.Image.6">
                  <p:embed/>
                </p:oleObj>
              </mc:Choice>
              <mc:Fallback>
                <p:oleObj name="Image" r:id="rId2" progId="Photoshop.Image.6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838200" y="3921125"/>
                        <a:ext cx="609600" cy="2133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9638" name="矩形 69637"/>
          <p:cNvSpPr/>
          <p:nvPr/>
        </p:nvSpPr>
        <p:spPr>
          <a:xfrm>
            <a:off x="898525" y="501650"/>
            <a:ext cx="183063" cy="51867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sz="2800">
              <a:solidFill>
                <a:srgbClr val="0000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方正姚体"/>
            </a:endParaRPr>
          </a:p>
        </p:txBody>
      </p:sp>
      <p:graphicFrame>
        <p:nvGraphicFramePr>
          <p:cNvPr id="69646" name="对象 69645"/>
          <p:cNvGraphicFramePr>
            <a:graphicFrameLocks noChangeAspect="1"/>
          </p:cNvGraphicFramePr>
          <p:nvPr/>
        </p:nvGraphicFramePr>
        <p:xfrm>
          <a:off x="1570038" y="3944938"/>
          <a:ext cx="733425" cy="2133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Image" r:id="rId4" progId="Photoshop.Image.6">
                  <p:embed/>
                </p:oleObj>
              </mc:Choice>
              <mc:Fallback>
                <p:oleObj name="Image" r:id="rId4" progId="Photoshop.Image.6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70038" y="3944938"/>
                        <a:ext cx="733425" cy="2133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9647" name="对象 69646"/>
          <p:cNvGraphicFramePr>
            <a:graphicFrameLocks noChangeAspect="1"/>
          </p:cNvGraphicFramePr>
          <p:nvPr/>
        </p:nvGraphicFramePr>
        <p:xfrm>
          <a:off x="2401888" y="3938588"/>
          <a:ext cx="757238" cy="2209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Image" r:id="rId5" progId="Photoshop.Image.6">
                  <p:embed/>
                </p:oleObj>
              </mc:Choice>
              <mc:Fallback>
                <p:oleObj name="Image" r:id="rId5" progId="Photoshop.Image.6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401888" y="3938588"/>
                        <a:ext cx="757238" cy="2209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9649" name="对象 69648"/>
          <p:cNvGraphicFramePr>
            <a:graphicFrameLocks noChangeAspect="1"/>
          </p:cNvGraphicFramePr>
          <p:nvPr/>
        </p:nvGraphicFramePr>
        <p:xfrm>
          <a:off x="3281362" y="3886200"/>
          <a:ext cx="757238" cy="2209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Image" r:id="rId6" progId="Photoshop.Image.6">
                  <p:embed/>
                </p:oleObj>
              </mc:Choice>
              <mc:Fallback>
                <p:oleObj name="Image" r:id="rId6" progId="Photoshop.Image.6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81362" y="3886200"/>
                        <a:ext cx="757238" cy="2209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9652" name="对象 69651"/>
          <p:cNvGraphicFramePr>
            <a:graphicFrameLocks noChangeAspect="1"/>
          </p:cNvGraphicFramePr>
          <p:nvPr/>
        </p:nvGraphicFramePr>
        <p:xfrm>
          <a:off x="4149725" y="3886200"/>
          <a:ext cx="757238" cy="2209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Image" r:id="rId7" progId="Photoshop.Image.6">
                  <p:embed/>
                </p:oleObj>
              </mc:Choice>
              <mc:Fallback>
                <p:oleObj name="Image" r:id="rId7" progId="Photoshop.Image.6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149725" y="3886200"/>
                        <a:ext cx="757238" cy="2209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9653" name="对象 69652"/>
          <p:cNvGraphicFramePr>
            <a:graphicFrameLocks noChangeAspect="1"/>
          </p:cNvGraphicFramePr>
          <p:nvPr/>
        </p:nvGraphicFramePr>
        <p:xfrm>
          <a:off x="5003800" y="3921125"/>
          <a:ext cx="711200" cy="2174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Image" r:id="rId8" progId="Photoshop.Image.6">
                  <p:embed/>
                </p:oleObj>
              </mc:Choice>
              <mc:Fallback>
                <p:oleObj name="Image" r:id="rId8" progId="Photoshop.Image.6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03800" y="3921125"/>
                        <a:ext cx="711200" cy="21748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9656" name="对象 69655"/>
          <p:cNvGraphicFramePr>
            <a:graphicFrameLocks noChangeAspect="1"/>
          </p:cNvGraphicFramePr>
          <p:nvPr/>
        </p:nvGraphicFramePr>
        <p:xfrm>
          <a:off x="5867400" y="3903662"/>
          <a:ext cx="762000" cy="2174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Image" r:id="rId9" progId="Photoshop.Image.6">
                  <p:embed/>
                </p:oleObj>
              </mc:Choice>
              <mc:Fallback>
                <p:oleObj name="Image" r:id="rId9" progId="Photoshop.Image.6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867400" y="3903662"/>
                        <a:ext cx="762000" cy="21748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9658" name="对象 69657"/>
          <p:cNvGraphicFramePr>
            <a:graphicFrameLocks noChangeAspect="1"/>
          </p:cNvGraphicFramePr>
          <p:nvPr/>
        </p:nvGraphicFramePr>
        <p:xfrm>
          <a:off x="6802438" y="3938588"/>
          <a:ext cx="665162" cy="21193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Image" r:id="rId11" progId="Photoshop.Image.6">
                  <p:embed/>
                </p:oleObj>
              </mc:Choice>
              <mc:Fallback>
                <p:oleObj name="Image" r:id="rId11" progId="Photoshop.Image.6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6802438" y="3938588"/>
                        <a:ext cx="665162" cy="21193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9660" name="对象 69659"/>
          <p:cNvGraphicFramePr>
            <a:graphicFrameLocks noChangeAspect="1"/>
          </p:cNvGraphicFramePr>
          <p:nvPr/>
        </p:nvGraphicFramePr>
        <p:xfrm>
          <a:off x="7620000" y="3883025"/>
          <a:ext cx="838200" cy="22367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Image" r:id="rId13" progId="Photoshop.Image.6">
                  <p:embed/>
                </p:oleObj>
              </mc:Choice>
              <mc:Fallback>
                <p:oleObj name="Image" r:id="rId13" progId="Photoshop.Image.6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7620000" y="3883025"/>
                        <a:ext cx="838200" cy="22367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9661" name="对象 69660"/>
          <p:cNvGraphicFramePr>
            <a:graphicFrameLocks noChangeAspect="1"/>
          </p:cNvGraphicFramePr>
          <p:nvPr/>
        </p:nvGraphicFramePr>
        <p:xfrm>
          <a:off x="2667000" y="2286000"/>
          <a:ext cx="3795712" cy="1066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Image" r:id="rId15" progId="Photoshop.Image.6">
                  <p:embed/>
                </p:oleObj>
              </mc:Choice>
              <mc:Fallback>
                <p:oleObj name="Image" r:id="rId15" progId="Photoshop.Image.6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2667000" y="2286000"/>
                        <a:ext cx="3795712" cy="1066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9662" name="图片 69661"/>
          <p:cNvPicPr/>
          <p:nvPr/>
        </p:nvPicPr>
        <p:blipFill>
          <a:blip r:embed="rId1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3810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966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93" name="矩形 74792"/>
          <p:cNvSpPr/>
          <p:nvPr/>
        </p:nvSpPr>
        <p:spPr>
          <a:xfrm>
            <a:off x="838200" y="990600"/>
            <a:ext cx="2974772" cy="915314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54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经营业绩</a:t>
            </a:r>
          </a:p>
        </p:txBody>
      </p:sp>
      <p:graphicFrame>
        <p:nvGraphicFramePr>
          <p:cNvPr id="74794" name="对象 74793"/>
          <p:cNvGraphicFramePr>
            <a:graphicFrameLocks noChangeAspect="1"/>
          </p:cNvGraphicFramePr>
          <p:nvPr/>
        </p:nvGraphicFramePr>
        <p:xfrm>
          <a:off x="762000" y="1600200"/>
          <a:ext cx="7267575" cy="4187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62000" y="1600200"/>
                        <a:ext cx="7267575" cy="41878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4795" name="矩形 74794"/>
          <p:cNvSpPr/>
          <p:nvPr/>
        </p:nvSpPr>
        <p:spPr>
          <a:xfrm>
            <a:off x="914400" y="2278062"/>
            <a:ext cx="2212010" cy="51867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sz="2800">
              <a:solidFill>
                <a:srgbClr val="0000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方正姚体"/>
            </a:endParaRPr>
          </a:p>
        </p:txBody>
      </p:sp>
      <p:sp>
        <p:nvSpPr>
          <p:cNvPr id="74796" name="矩形 74795"/>
          <p:cNvSpPr/>
          <p:nvPr/>
        </p:nvSpPr>
        <p:spPr>
          <a:xfrm>
            <a:off x="7315200" y="1905000"/>
            <a:ext cx="1372972" cy="3356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600">
                <a:solidFill>
                  <a:srgbClr val="000000"/>
                </a:solidFill>
                <a:ea typeface="方正姚体"/>
              </a:rPr>
              <a:t>单位：万元</a:t>
            </a:r>
          </a:p>
        </p:txBody>
      </p:sp>
      <p:pic>
        <p:nvPicPr>
          <p:cNvPr id="74797" name="图片 74796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3810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4798" name="矩形 74797"/>
          <p:cNvSpPr/>
          <p:nvPr/>
        </p:nvSpPr>
        <p:spPr>
          <a:xfrm>
            <a:off x="3352800" y="5805488"/>
            <a:ext cx="2745943" cy="51867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销售收入增长走势</a:t>
            </a:r>
            <a:r>
              <a:rPr sz="28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 </a:t>
            </a:r>
          </a:p>
        </p:txBody>
      </p:sp>
      <p:sp>
        <p:nvSpPr>
          <p:cNvPr id="74799" name="矩形 74798"/>
          <p:cNvSpPr/>
          <p:nvPr/>
        </p:nvSpPr>
        <p:spPr>
          <a:xfrm>
            <a:off x="1752600" y="5410200"/>
            <a:ext cx="6483477" cy="3356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6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1996年            1997年      1998年        1999年        2000年          2001年</a:t>
            </a:r>
          </a:p>
        </p:txBody>
      </p:sp>
      <p:sp>
        <p:nvSpPr>
          <p:cNvPr id="7480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6754" name="对象 116753"/>
          <p:cNvGraphicFramePr>
            <a:graphicFrameLocks noChangeAspect="1"/>
          </p:cNvGraphicFramePr>
          <p:nvPr/>
        </p:nvGraphicFramePr>
        <p:xfrm>
          <a:off x="790575" y="1716088"/>
          <a:ext cx="7007225" cy="41068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90575" y="1716088"/>
                        <a:ext cx="7007225" cy="41068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6755" name="矩形 116754"/>
          <p:cNvSpPr/>
          <p:nvPr/>
        </p:nvSpPr>
        <p:spPr>
          <a:xfrm>
            <a:off x="914400" y="6316662"/>
            <a:ext cx="1601800" cy="51867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sz="2800">
              <a:solidFill>
                <a:srgbClr val="0000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方正姚体"/>
            </a:endParaRPr>
          </a:p>
        </p:txBody>
      </p:sp>
      <p:sp>
        <p:nvSpPr>
          <p:cNvPr id="116756" name="矩形 116755"/>
          <p:cNvSpPr/>
          <p:nvPr/>
        </p:nvSpPr>
        <p:spPr>
          <a:xfrm>
            <a:off x="1295400" y="5486400"/>
            <a:ext cx="6254648" cy="3356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6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1996年          1997年      1998年        1999年        2000年        2001年</a:t>
            </a:r>
          </a:p>
        </p:txBody>
      </p:sp>
      <p:sp>
        <p:nvSpPr>
          <p:cNvPr id="116757" name="矩形 116756"/>
          <p:cNvSpPr/>
          <p:nvPr/>
        </p:nvSpPr>
        <p:spPr>
          <a:xfrm>
            <a:off x="685800" y="1905000"/>
            <a:ext cx="1678076" cy="51867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sz="2800">
              <a:solidFill>
                <a:srgbClr val="0000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方正姚体"/>
            </a:endParaRPr>
          </a:p>
        </p:txBody>
      </p:sp>
      <p:sp>
        <p:nvSpPr>
          <p:cNvPr id="116758" name="矩形 116757"/>
          <p:cNvSpPr/>
          <p:nvPr/>
        </p:nvSpPr>
        <p:spPr>
          <a:xfrm>
            <a:off x="6553200" y="1828800"/>
            <a:ext cx="2822219" cy="3356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600">
                <a:solidFill>
                  <a:srgbClr val="000000"/>
                </a:solidFill>
                <a:ea typeface="方正姚体"/>
              </a:rPr>
              <a:t>单位：万元</a:t>
            </a:r>
          </a:p>
        </p:txBody>
      </p:sp>
      <p:pic>
        <p:nvPicPr>
          <p:cNvPr id="116759" name="图片 116758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04800" y="3810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6760" name="矩形 116759"/>
          <p:cNvSpPr/>
          <p:nvPr/>
        </p:nvSpPr>
        <p:spPr>
          <a:xfrm>
            <a:off x="457200" y="990600"/>
            <a:ext cx="2974772" cy="915314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54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经营业绩</a:t>
            </a:r>
          </a:p>
        </p:txBody>
      </p:sp>
      <p:sp>
        <p:nvSpPr>
          <p:cNvPr id="116761" name="矩形 116760"/>
          <p:cNvSpPr/>
          <p:nvPr/>
        </p:nvSpPr>
        <p:spPr>
          <a:xfrm>
            <a:off x="3336925" y="5868988"/>
            <a:ext cx="2745943" cy="51867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净利润增长走势</a:t>
            </a:r>
            <a:r>
              <a:rPr sz="28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 </a:t>
            </a:r>
          </a:p>
        </p:txBody>
      </p:sp>
      <p:sp>
        <p:nvSpPr>
          <p:cNvPr id="11676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8" name="矩形 41987"/>
          <p:cNvSpPr/>
          <p:nvPr/>
        </p:nvSpPr>
        <p:spPr>
          <a:xfrm>
            <a:off x="2057400" y="2057400"/>
            <a:ext cx="6636029" cy="344768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  <a:spcBef>
                <a:spcPct val="50000"/>
              </a:spcBef>
            </a:pPr>
            <a:endParaRPr sz="4000" b="1">
              <a:solidFill>
                <a:srgbClr val="000000"/>
              </a:solidFill>
              <a:ea typeface="方正姚体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  <a:buBlip>
                <a:blip r:embed="rId2"/>
              </a:buBlip>
            </a:pPr>
            <a:r>
              <a:rPr sz="4000" b="1">
                <a:solidFill>
                  <a:srgbClr val="000000"/>
                </a:solidFill>
                <a:ea typeface="方正姚体"/>
              </a:rPr>
              <a:t> 高速成长的塑料型材行业</a:t>
            </a:r>
          </a:p>
          <a:p>
            <a:pPr lvl="0">
              <a:lnSpc>
                <a:spcPct val="150000"/>
              </a:lnSpc>
              <a:spcBef>
                <a:spcPct val="50000"/>
              </a:spcBef>
              <a:buBlip>
                <a:blip r:embed="rId2"/>
              </a:buBlip>
            </a:pPr>
            <a:r>
              <a:rPr sz="4000" b="1">
                <a:solidFill>
                  <a:srgbClr val="000000"/>
                </a:solidFill>
                <a:ea typeface="方正姚体"/>
              </a:rPr>
              <a:t> 中国塑料型材的第一品牌</a:t>
            </a:r>
          </a:p>
        </p:txBody>
      </p:sp>
      <p:pic>
        <p:nvPicPr>
          <p:cNvPr id="41993" name="图片 41992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3810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1994" name="矩形 41993"/>
          <p:cNvSpPr/>
          <p:nvPr/>
        </p:nvSpPr>
        <p:spPr>
          <a:xfrm>
            <a:off x="1065276" y="1600200"/>
            <a:ext cx="3051048" cy="915314"/>
          </a:xfrm>
          <a:prstGeom prst="rect">
            <a:avLst/>
          </a:prstGeom>
          <a:solidFill>
            <a:schemeClr val="hlink"/>
          </a:solidFill>
          <a:ln>
            <a:solidFill>
              <a:schemeClr val="hlink"/>
            </a:solidFill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54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方正姚体"/>
              </a:rPr>
              <a:t>投资价值</a:t>
            </a:r>
          </a:p>
        </p:txBody>
      </p:sp>
      <p:sp>
        <p:nvSpPr>
          <p:cNvPr id="4199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矩形 51201"/>
          <p:cNvSpPr/>
          <p:nvPr/>
        </p:nvSpPr>
        <p:spPr>
          <a:xfrm>
            <a:off x="1673619" y="2466975"/>
            <a:ext cx="5568162" cy="350870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  <a:buClr>
                <a:srgbClr val="FF0000"/>
              </a:buClr>
              <a:buFont typeface="Wingdings" pitchFamily="2" charset="2"/>
              <a:buChar char="v"/>
            </a:pPr>
            <a:r>
              <a:rPr sz="32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 行业看好</a:t>
            </a:r>
          </a:p>
          <a:p>
            <a:pPr lvl="0" algn="ctr">
              <a:spcBef>
                <a:spcPct val="50000"/>
              </a:spcBef>
              <a:buClr>
                <a:srgbClr val="FF0000"/>
              </a:buClr>
              <a:buFont typeface="Wingdings" pitchFamily="2" charset="2"/>
              <a:buChar char="v"/>
            </a:pPr>
            <a:r>
              <a:rPr sz="32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 性能优越</a:t>
            </a:r>
          </a:p>
          <a:p>
            <a:pPr lvl="0" algn="ctr">
              <a:spcBef>
                <a:spcPct val="50000"/>
              </a:spcBef>
              <a:buClr>
                <a:srgbClr val="FF0000"/>
              </a:buClr>
              <a:buFont typeface="Wingdings" pitchFamily="2" charset="2"/>
              <a:buChar char="v"/>
            </a:pPr>
            <a:r>
              <a:rPr sz="32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 政策扶持</a:t>
            </a:r>
          </a:p>
          <a:p>
            <a:pPr lvl="0" algn="ctr">
              <a:spcBef>
                <a:spcPct val="50000"/>
              </a:spcBef>
              <a:buClr>
                <a:srgbClr val="FF0000"/>
              </a:buClr>
              <a:buFont typeface="Wingdings" pitchFamily="2" charset="2"/>
              <a:buChar char="v"/>
            </a:pPr>
            <a:r>
              <a:rPr sz="32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 需求旺盛</a:t>
            </a:r>
          </a:p>
          <a:p>
            <a:pPr lvl="0" algn="ctr">
              <a:spcBef>
                <a:spcPct val="50000"/>
              </a:spcBef>
              <a:buClr>
                <a:srgbClr val="FF0000"/>
              </a:buClr>
              <a:buFont typeface="Wingdings" pitchFamily="2" charset="2"/>
              <a:buChar char="v"/>
            </a:pPr>
            <a:r>
              <a:rPr sz="32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 发展迅猛</a:t>
            </a:r>
          </a:p>
        </p:txBody>
      </p:sp>
      <p:sp>
        <p:nvSpPr>
          <p:cNvPr id="51203" name="标题 51202"/>
          <p:cNvSpPr>
            <a:spLocks noGrp="1"/>
          </p:cNvSpPr>
          <p:nvPr>
            <p:ph type="title" idx="4294967295"/>
          </p:nvPr>
        </p:nvSpPr>
        <p:spPr>
          <a:xfrm>
            <a:off x="914400" y="1295400"/>
            <a:ext cx="5791200" cy="685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4000">
                <a:solidFill>
                  <a:srgbClr val="000000"/>
                </a:solidFill>
                <a:ea typeface="方正姚体"/>
              </a:rPr>
              <a:t>高速成长的塑料型材行业</a:t>
            </a:r>
          </a:p>
        </p:txBody>
      </p:sp>
      <p:pic>
        <p:nvPicPr>
          <p:cNvPr id="51205" name="图片 51204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3810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20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7762" name="对象 117761"/>
          <p:cNvGraphicFramePr>
            <a:graphicFrameLocks noChangeAspect="1"/>
          </p:cNvGraphicFramePr>
          <p:nvPr/>
        </p:nvGraphicFramePr>
        <p:xfrm>
          <a:off x="1219200" y="2209800"/>
          <a:ext cx="6172200" cy="36655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19200" y="2209800"/>
                        <a:ext cx="6172200" cy="36655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7763" name="矩形 117762"/>
          <p:cNvSpPr/>
          <p:nvPr/>
        </p:nvSpPr>
        <p:spPr>
          <a:xfrm>
            <a:off x="1524000" y="6324600"/>
            <a:ext cx="6712306" cy="51867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sz="2800">
              <a:solidFill>
                <a:srgbClr val="0000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方正姚体"/>
            </a:endParaRPr>
          </a:p>
        </p:txBody>
      </p:sp>
      <p:sp>
        <p:nvSpPr>
          <p:cNvPr id="117764" name="矩形 117763"/>
          <p:cNvSpPr/>
          <p:nvPr/>
        </p:nvSpPr>
        <p:spPr>
          <a:xfrm>
            <a:off x="1641475" y="5603875"/>
            <a:ext cx="6330924" cy="3356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6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1986年     1990年   1994年      1996年    1997年   1999年   2000年</a:t>
            </a:r>
          </a:p>
        </p:txBody>
      </p:sp>
      <p:sp>
        <p:nvSpPr>
          <p:cNvPr id="117765" name="矩形 117764"/>
          <p:cNvSpPr/>
          <p:nvPr/>
        </p:nvSpPr>
        <p:spPr>
          <a:xfrm>
            <a:off x="609600" y="1143000"/>
            <a:ext cx="2593391" cy="51867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sz="2800">
              <a:solidFill>
                <a:srgbClr val="0000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方正姚体"/>
            </a:endParaRPr>
          </a:p>
        </p:txBody>
      </p:sp>
      <p:sp>
        <p:nvSpPr>
          <p:cNvPr id="117766" name="矩形 117765"/>
          <p:cNvSpPr/>
          <p:nvPr/>
        </p:nvSpPr>
        <p:spPr>
          <a:xfrm>
            <a:off x="990600" y="1066800"/>
            <a:ext cx="30480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2075" tIns="46038" rIns="92075" bIns="46038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marL="0" lvl="0" indent="0"/>
            <a:r>
              <a:rPr sz="45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方正姚体"/>
              </a:rPr>
              <a:t>行业看好</a:t>
            </a:r>
            <a:endParaRPr sz="4400" b="1">
              <a:solidFill>
                <a:srgbClr val="0000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Arial" pitchFamily="34" charset="0"/>
              <a:ea typeface="方正姚体"/>
            </a:endParaRPr>
          </a:p>
        </p:txBody>
      </p:sp>
      <p:pic>
        <p:nvPicPr>
          <p:cNvPr id="117767" name="图片 117766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3810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7768" name="矩形 117767"/>
          <p:cNvSpPr/>
          <p:nvPr/>
        </p:nvSpPr>
        <p:spPr>
          <a:xfrm>
            <a:off x="7315200" y="1905000"/>
            <a:ext cx="1372972" cy="3356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600">
                <a:solidFill>
                  <a:srgbClr val="000000"/>
                </a:solidFill>
                <a:ea typeface="方正姚体"/>
              </a:rPr>
              <a:t>单位：万吨</a:t>
            </a:r>
          </a:p>
        </p:txBody>
      </p:sp>
      <p:sp>
        <p:nvSpPr>
          <p:cNvPr id="117769" name="矩形 117768"/>
          <p:cNvSpPr/>
          <p:nvPr/>
        </p:nvSpPr>
        <p:spPr>
          <a:xfrm>
            <a:off x="2286000" y="5937250"/>
            <a:ext cx="4729125" cy="51867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我国塑料型材实际产量增长情况</a:t>
            </a:r>
            <a:r>
              <a:rPr sz="28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 </a:t>
            </a:r>
          </a:p>
        </p:txBody>
      </p:sp>
      <p:sp>
        <p:nvSpPr>
          <p:cNvPr id="11777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80" name="矩形 50179"/>
          <p:cNvSpPr/>
          <p:nvPr/>
        </p:nvSpPr>
        <p:spPr>
          <a:xfrm>
            <a:off x="3717925" y="858838"/>
            <a:ext cx="183063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kumimoji="0" b="1">
              <a:solidFill>
                <a:srgbClr val="000000"/>
              </a:solidFill>
              <a:ea typeface="方正姚体"/>
            </a:endParaRPr>
          </a:p>
        </p:txBody>
      </p:sp>
      <p:sp>
        <p:nvSpPr>
          <p:cNvPr id="50181" name="矩形 50180"/>
          <p:cNvSpPr/>
          <p:nvPr/>
        </p:nvSpPr>
        <p:spPr>
          <a:xfrm>
            <a:off x="3870325" y="1011238"/>
            <a:ext cx="183063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kumimoji="0" b="1">
              <a:solidFill>
                <a:srgbClr val="000000"/>
              </a:solidFill>
              <a:ea typeface="方正姚体"/>
            </a:endParaRPr>
          </a:p>
        </p:txBody>
      </p:sp>
      <p:sp>
        <p:nvSpPr>
          <p:cNvPr id="50183" name="标题 50182"/>
          <p:cNvSpPr>
            <a:spLocks noGrp="1"/>
          </p:cNvSpPr>
          <p:nvPr>
            <p:ph type="title"/>
          </p:nvPr>
        </p:nvSpPr>
        <p:spPr>
          <a:xfrm>
            <a:off x="990600" y="2895600"/>
            <a:ext cx="35052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</a:lstStyle>
          <a:p>
            <a:pPr lvl="0" algn="l"/>
            <a:r>
              <a:rPr sz="4500" b="1">
                <a:solidFill>
                  <a:srgbClr val="000000"/>
                </a:solidFill>
                <a:ea typeface="方正姚体"/>
              </a:rPr>
              <a:t>性能优越</a:t>
            </a:r>
          </a:p>
        </p:txBody>
      </p:sp>
      <p:sp>
        <p:nvSpPr>
          <p:cNvPr id="50190" name="椭圆 50189"/>
          <p:cNvSpPr/>
          <p:nvPr/>
        </p:nvSpPr>
        <p:spPr>
          <a:xfrm>
            <a:off x="4876800" y="2819400"/>
            <a:ext cx="2133600" cy="1295400"/>
          </a:xfrm>
          <a:prstGeom prst="ellipse">
            <a:avLst/>
          </a:prstGeom>
          <a:solidFill>
            <a:srgbClr val="00FF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36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幼圆" pitchFamily="49" charset="-122"/>
                <a:ea typeface="方正姚体"/>
              </a:rPr>
              <a:t>保护环境</a:t>
            </a:r>
          </a:p>
        </p:txBody>
      </p:sp>
      <p:sp>
        <p:nvSpPr>
          <p:cNvPr id="50191" name="椭圆 50190"/>
          <p:cNvSpPr/>
          <p:nvPr/>
        </p:nvSpPr>
        <p:spPr>
          <a:xfrm>
            <a:off x="4876800" y="4337050"/>
            <a:ext cx="2209800" cy="1295400"/>
          </a:xfrm>
          <a:prstGeom prst="ellipse">
            <a:avLst/>
          </a:prstGeom>
          <a:solidFill>
            <a:schemeClr val="folHlink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36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幼圆" pitchFamily="49" charset="-122"/>
                <a:ea typeface="方正姚体"/>
              </a:rPr>
              <a:t>节省资源</a:t>
            </a:r>
          </a:p>
        </p:txBody>
      </p:sp>
      <p:pic>
        <p:nvPicPr>
          <p:cNvPr id="50192" name="图片 50191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3810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0194" name="椭圆 50193"/>
          <p:cNvSpPr/>
          <p:nvPr/>
        </p:nvSpPr>
        <p:spPr>
          <a:xfrm>
            <a:off x="4876800" y="1219200"/>
            <a:ext cx="2133600" cy="1295400"/>
          </a:xfrm>
          <a:prstGeom prst="ellipse">
            <a:avLst/>
          </a:prstGeom>
          <a:solidFill>
            <a:srgbClr val="FF99CC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36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幼圆" pitchFamily="49" charset="-122"/>
                <a:ea typeface="方正姚体"/>
              </a:rPr>
              <a:t>节约能源</a:t>
            </a:r>
          </a:p>
        </p:txBody>
      </p:sp>
      <p:sp>
        <p:nvSpPr>
          <p:cNvPr id="5019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146" name="标题 134145"/>
          <p:cNvSpPr>
            <a:spLocks noGrp="1"/>
          </p:cNvSpPr>
          <p:nvPr>
            <p:ph type="title"/>
          </p:nvPr>
        </p:nvSpPr>
        <p:spPr>
          <a:xfrm>
            <a:off x="1066800" y="838200"/>
            <a:ext cx="4800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</a:lstStyle>
          <a:p>
            <a:pPr lvl="0" algn="l"/>
            <a:r>
              <a:rPr b="1">
                <a:solidFill>
                  <a:srgbClr val="000000"/>
                </a:solidFill>
                <a:latin typeface="仿宋_GB2312" pitchFamily="49" charset="-122"/>
                <a:ea typeface="方正姚体"/>
              </a:rPr>
              <a:t>政策扶持</a:t>
            </a:r>
            <a:endParaRPr b="1">
              <a:solidFill>
                <a:srgbClr val="000000"/>
              </a:solidFill>
              <a:ea typeface="方正姚体"/>
            </a:endParaRPr>
          </a:p>
        </p:txBody>
      </p:sp>
      <p:sp>
        <p:nvSpPr>
          <p:cNvPr id="134147" name="文本占位符 134146"/>
          <p:cNvSpPr>
            <a:spLocks noGrp="1"/>
          </p:cNvSpPr>
          <p:nvPr>
            <p:ph type="body" idx="4294967295"/>
          </p:nvPr>
        </p:nvSpPr>
        <p:spPr>
          <a:xfrm>
            <a:off x="609600" y="2209800"/>
            <a:ext cx="762000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1">
              <a:lnSpc>
                <a:spcPct val="120000"/>
              </a:lnSpc>
              <a:buFont typeface="Wingdings" pitchFamily="2" charset="2"/>
              <a:buChar char="Ø"/>
            </a:pPr>
            <a:r>
              <a:rPr sz="2400" b="1">
                <a:solidFill>
                  <a:srgbClr val="000000"/>
                </a:solidFill>
                <a:latin typeface="幼圆" pitchFamily="49" charset="-122"/>
                <a:ea typeface="方正姚体"/>
              </a:rPr>
              <a:t> </a:t>
            </a:r>
            <a:r>
              <a:rPr b="1">
                <a:solidFill>
                  <a:srgbClr val="000000"/>
                </a:solidFill>
                <a:latin typeface="幼圆" pitchFamily="49" charset="-122"/>
                <a:ea typeface="方正姚体"/>
              </a:rPr>
              <a:t>国务院</a:t>
            </a:r>
          </a:p>
          <a:p>
            <a:pPr lvl="1">
              <a:lnSpc>
                <a:spcPct val="120000"/>
              </a:lnSpc>
              <a:buNone/>
            </a:pPr>
            <a:r>
              <a:rPr sz="2400" b="1" i="1">
                <a:solidFill>
                  <a:srgbClr val="000000"/>
                </a:solidFill>
                <a:latin typeface="幼圆" pitchFamily="49" charset="-122"/>
                <a:ea typeface="方正姚体"/>
              </a:rPr>
              <a:t> 《国家化学建材推广应用“十五”计划和2010年发展规划纲要》</a:t>
            </a:r>
          </a:p>
          <a:p>
            <a:pPr lvl="1">
              <a:lnSpc>
                <a:spcPct val="80000"/>
              </a:lnSpc>
              <a:buNone/>
            </a:pPr>
            <a:r>
              <a:rPr sz="2400" b="1" i="1">
                <a:solidFill>
                  <a:srgbClr val="000000"/>
                </a:solidFill>
                <a:latin typeface="幼圆" pitchFamily="49" charset="-122"/>
                <a:ea typeface="方正姚体"/>
              </a:rPr>
              <a:t>  </a:t>
            </a:r>
          </a:p>
          <a:p>
            <a:pPr lvl="1">
              <a:lnSpc>
                <a:spcPct val="120000"/>
              </a:lnSpc>
              <a:buFont typeface="Wingdings" pitchFamily="2" charset="2"/>
              <a:buChar char="Ø"/>
            </a:pPr>
            <a:r>
              <a:rPr sz="2400" b="1">
                <a:solidFill>
                  <a:srgbClr val="000000"/>
                </a:solidFill>
                <a:latin typeface="幼圆" pitchFamily="49" charset="-122"/>
                <a:ea typeface="方正姚体"/>
              </a:rPr>
              <a:t> </a:t>
            </a:r>
            <a:r>
              <a:rPr b="1">
                <a:solidFill>
                  <a:srgbClr val="000000"/>
                </a:solidFill>
                <a:latin typeface="幼圆" pitchFamily="49" charset="-122"/>
                <a:ea typeface="方正姚体"/>
              </a:rPr>
              <a:t>建设部</a:t>
            </a:r>
          </a:p>
          <a:p>
            <a:pPr lvl="1">
              <a:lnSpc>
                <a:spcPct val="120000"/>
              </a:lnSpc>
              <a:buNone/>
            </a:pPr>
            <a:r>
              <a:rPr sz="2400" b="1" i="1">
                <a:solidFill>
                  <a:srgbClr val="000000"/>
                </a:solidFill>
                <a:latin typeface="幼圆" pitchFamily="49" charset="-122"/>
                <a:ea typeface="方正姚体"/>
              </a:rPr>
              <a:t> 《民用建筑节能管理规定》</a:t>
            </a:r>
          </a:p>
          <a:p>
            <a:pPr lvl="1">
              <a:lnSpc>
                <a:spcPct val="80000"/>
              </a:lnSpc>
              <a:buNone/>
            </a:pPr>
            <a:r>
              <a:rPr sz="2400" b="1" i="1">
                <a:solidFill>
                  <a:srgbClr val="000000"/>
                </a:solidFill>
                <a:latin typeface="幼圆" pitchFamily="49" charset="-122"/>
                <a:ea typeface="方正姚体"/>
              </a:rPr>
              <a:t> </a:t>
            </a:r>
          </a:p>
          <a:p>
            <a:pPr lvl="1">
              <a:lnSpc>
                <a:spcPct val="80000"/>
              </a:lnSpc>
              <a:buFont typeface="Wingdings" pitchFamily="2" charset="2"/>
              <a:buChar char="Ø"/>
            </a:pPr>
            <a:r>
              <a:rPr sz="2400" b="1">
                <a:solidFill>
                  <a:srgbClr val="000000"/>
                </a:solidFill>
                <a:latin typeface="幼圆" pitchFamily="49" charset="-122"/>
                <a:ea typeface="方正姚体"/>
              </a:rPr>
              <a:t> </a:t>
            </a:r>
            <a:r>
              <a:rPr b="1">
                <a:solidFill>
                  <a:srgbClr val="000000"/>
                </a:solidFill>
                <a:latin typeface="幼圆" pitchFamily="49" charset="-122"/>
                <a:ea typeface="方正姚体"/>
              </a:rPr>
              <a:t>地方相关产业政策</a:t>
            </a:r>
          </a:p>
          <a:p>
            <a:pPr lvl="2">
              <a:buSzPct val="90000"/>
              <a:buFontTx/>
              <a:buChar char="•"/>
            </a:pPr>
            <a:endParaRPr b="1">
              <a:solidFill>
                <a:srgbClr val="000000"/>
              </a:solidFill>
              <a:latin typeface="幼圆" pitchFamily="49" charset="-122"/>
              <a:ea typeface="方正姚体"/>
            </a:endParaRPr>
          </a:p>
        </p:txBody>
      </p:sp>
      <p:pic>
        <p:nvPicPr>
          <p:cNvPr id="134148" name="图片 134147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3810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3414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标题 49153"/>
          <p:cNvSpPr>
            <a:spLocks noGrp="1"/>
          </p:cNvSpPr>
          <p:nvPr>
            <p:ph type="title"/>
          </p:nvPr>
        </p:nvSpPr>
        <p:spPr>
          <a:xfrm>
            <a:off x="990600" y="990600"/>
            <a:ext cx="4876800" cy="1066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</a:lstStyle>
          <a:p>
            <a:pPr lvl="0" algn="l"/>
            <a:r>
              <a:rPr b="1">
                <a:solidFill>
                  <a:srgbClr val="000000"/>
                </a:solidFill>
                <a:latin typeface="仿宋_GB2312" pitchFamily="49" charset="-122"/>
                <a:ea typeface="方正姚体"/>
              </a:rPr>
              <a:t>需求旺盛</a:t>
            </a:r>
          </a:p>
        </p:txBody>
      </p:sp>
      <p:sp>
        <p:nvSpPr>
          <p:cNvPr id="49155" name="文本占位符 49154"/>
          <p:cNvSpPr>
            <a:spLocks noGrp="1"/>
          </p:cNvSpPr>
          <p:nvPr>
            <p:ph type="body" idx="4294967295"/>
          </p:nvPr>
        </p:nvSpPr>
        <p:spPr>
          <a:xfrm>
            <a:off x="685800" y="2209800"/>
            <a:ext cx="8458200" cy="3124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1">
              <a:lnSpc>
                <a:spcPct val="90000"/>
              </a:lnSpc>
              <a:buNone/>
            </a:pPr>
            <a:endParaRPr sz="2400" b="1" i="1">
              <a:solidFill>
                <a:srgbClr val="000000"/>
              </a:solidFill>
              <a:latin typeface="幼圆" pitchFamily="49" charset="-122"/>
              <a:ea typeface="方正姚体"/>
            </a:endParaRPr>
          </a:p>
          <a:p>
            <a:pPr lvl="1">
              <a:lnSpc>
                <a:spcPct val="90000"/>
              </a:lnSpc>
              <a:buClr>
                <a:srgbClr val="FF0000"/>
              </a:buClr>
              <a:buFont typeface="Wingdings" pitchFamily="2" charset="2"/>
            </a:pPr>
            <a:r>
              <a:rPr sz="3200" b="1">
                <a:solidFill>
                  <a:srgbClr val="000000"/>
                </a:solidFill>
                <a:latin typeface="幼圆" pitchFamily="49" charset="-122"/>
                <a:ea typeface="方正姚体"/>
              </a:rPr>
              <a:t> 消费者广泛认同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sz="3200" b="1">
              <a:solidFill>
                <a:srgbClr val="000000"/>
              </a:solidFill>
              <a:latin typeface="幼圆" pitchFamily="49" charset="-122"/>
              <a:ea typeface="方正姚体"/>
            </a:endParaRPr>
          </a:p>
          <a:p>
            <a:pPr lvl="1">
              <a:lnSpc>
                <a:spcPct val="90000"/>
              </a:lnSpc>
              <a:buClr>
                <a:srgbClr val="FF0000"/>
              </a:buClr>
              <a:buFont typeface="Wingdings" pitchFamily="2" charset="2"/>
            </a:pPr>
            <a:r>
              <a:rPr sz="3200" b="1">
                <a:solidFill>
                  <a:srgbClr val="000000"/>
                </a:solidFill>
                <a:latin typeface="幼圆" pitchFamily="49" charset="-122"/>
                <a:ea typeface="方正姚体"/>
              </a:rPr>
              <a:t> 房地产业高速增长</a:t>
            </a:r>
          </a:p>
          <a:p>
            <a:pPr lvl="1">
              <a:lnSpc>
                <a:spcPct val="90000"/>
              </a:lnSpc>
              <a:buClr>
                <a:srgbClr val="FF0000"/>
              </a:buClr>
              <a:buFont typeface="Wingdings" pitchFamily="2" charset="2"/>
              <a:buNone/>
            </a:pPr>
            <a:endParaRPr sz="3200" b="1">
              <a:solidFill>
                <a:srgbClr val="000000"/>
              </a:solidFill>
              <a:latin typeface="幼圆" pitchFamily="49" charset="-122"/>
              <a:ea typeface="方正姚体"/>
            </a:endParaRPr>
          </a:p>
          <a:p>
            <a:pPr lvl="1">
              <a:lnSpc>
                <a:spcPct val="90000"/>
              </a:lnSpc>
              <a:buClr>
                <a:srgbClr val="FF0000"/>
              </a:buClr>
              <a:buFont typeface="Wingdings" pitchFamily="2" charset="2"/>
            </a:pPr>
            <a:r>
              <a:rPr sz="3200" b="1">
                <a:solidFill>
                  <a:srgbClr val="000000"/>
                </a:solidFill>
                <a:latin typeface="幼圆" pitchFamily="49" charset="-122"/>
                <a:ea typeface="方正姚体"/>
              </a:rPr>
              <a:t> 居民住宅装修持续升温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sz="3200" b="1">
              <a:solidFill>
                <a:srgbClr val="000000"/>
              </a:solidFill>
              <a:latin typeface="幼圆" pitchFamily="49" charset="-122"/>
              <a:ea typeface="方正姚体"/>
            </a:endParaRPr>
          </a:p>
        </p:txBody>
      </p:sp>
      <p:pic>
        <p:nvPicPr>
          <p:cNvPr id="49160" name="图片 49159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3810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916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194" name="矩形 136193"/>
          <p:cNvSpPr/>
          <p:nvPr/>
        </p:nvSpPr>
        <p:spPr>
          <a:xfrm>
            <a:off x="990600" y="1143000"/>
            <a:ext cx="2898496" cy="762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4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仿宋_GB2312" pitchFamily="49" charset="-122"/>
                <a:ea typeface="方正姚体"/>
              </a:rPr>
              <a:t>发展趋势</a:t>
            </a:r>
            <a:r>
              <a:rPr sz="40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/>
              </a:rPr>
              <a:t> </a:t>
            </a:r>
          </a:p>
        </p:txBody>
      </p:sp>
      <p:sp>
        <p:nvSpPr>
          <p:cNvPr id="136195" name="矩形 136194"/>
          <p:cNvSpPr/>
          <p:nvPr/>
        </p:nvSpPr>
        <p:spPr>
          <a:xfrm>
            <a:off x="1828800" y="2362200"/>
            <a:ext cx="6283252" cy="3166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  <a:spcBef>
                <a:spcPct val="50000"/>
              </a:spcBef>
              <a:buClr>
                <a:srgbClr val="FF0000"/>
              </a:buClr>
              <a:buFont typeface="Wingdings" pitchFamily="2" charset="2"/>
              <a:buChar char="Ø"/>
            </a:pPr>
            <a:r>
              <a:rPr sz="3200" b="1">
                <a:solidFill>
                  <a:srgbClr val="000000"/>
                </a:solidFill>
                <a:latin typeface="幼圆" pitchFamily="49" charset="-122"/>
                <a:ea typeface="方正姚体"/>
              </a:rPr>
              <a:t> 消 费 需 求 高 档 化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  <a:buClr>
                <a:srgbClr val="FF0000"/>
              </a:buClr>
              <a:buFont typeface="Wingdings" pitchFamily="2" charset="2"/>
              <a:buChar char="Ø"/>
            </a:pPr>
            <a:r>
              <a:rPr sz="3200" b="1">
                <a:solidFill>
                  <a:srgbClr val="000000"/>
                </a:solidFill>
                <a:latin typeface="幼圆" pitchFamily="49" charset="-122"/>
                <a:ea typeface="方正姚体"/>
              </a:rPr>
              <a:t> 生 产 规 模 扩 大 化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  <a:buClr>
                <a:srgbClr val="FF0000"/>
              </a:buClr>
              <a:buFont typeface="Wingdings" pitchFamily="2" charset="2"/>
              <a:buChar char="Ø"/>
            </a:pPr>
            <a:r>
              <a:rPr sz="3200" b="1">
                <a:solidFill>
                  <a:srgbClr val="000000"/>
                </a:solidFill>
                <a:latin typeface="幼圆" pitchFamily="49" charset="-122"/>
                <a:ea typeface="方正姚体"/>
              </a:rPr>
              <a:t> 产 品 开 发 创 新 化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  <a:buClr>
                <a:srgbClr val="FF0000"/>
              </a:buClr>
              <a:buFont typeface="Wingdings" pitchFamily="2" charset="2"/>
              <a:buChar char="Ø"/>
            </a:pPr>
            <a:r>
              <a:rPr sz="3200" b="1">
                <a:solidFill>
                  <a:srgbClr val="000000"/>
                </a:solidFill>
                <a:latin typeface="幼圆" pitchFamily="49" charset="-122"/>
                <a:ea typeface="方正姚体"/>
              </a:rPr>
              <a:t> 配 套 产 业 一 体 化</a:t>
            </a:r>
          </a:p>
        </p:txBody>
      </p:sp>
      <p:pic>
        <p:nvPicPr>
          <p:cNvPr id="136196" name="图片 136195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3810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3619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标题 17409"/>
          <p:cNvSpPr>
            <a:spLocks noGrp="1"/>
          </p:cNvSpPr>
          <p:nvPr>
            <p:ph type="title"/>
          </p:nvPr>
        </p:nvSpPr>
        <p:spPr>
          <a:xfrm>
            <a:off x="990600" y="914400"/>
            <a:ext cx="6324600" cy="685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</a:lstStyle>
          <a:p>
            <a:pPr lvl="0" algn="l"/>
            <a:r>
              <a:rPr sz="4000">
                <a:solidFill>
                  <a:srgbClr val="000000"/>
                </a:solidFill>
                <a:ea typeface="方正姚体"/>
              </a:rPr>
              <a:t>中国塑料型材的第一品牌</a:t>
            </a:r>
          </a:p>
        </p:txBody>
      </p:sp>
      <p:sp>
        <p:nvSpPr>
          <p:cNvPr id="17411" name="文本占位符 17410"/>
          <p:cNvSpPr>
            <a:spLocks noGrp="1"/>
          </p:cNvSpPr>
          <p:nvPr>
            <p:ph type="body" idx="4294967295"/>
          </p:nvPr>
        </p:nvSpPr>
        <p:spPr>
          <a:xfrm>
            <a:off x="2590800" y="2011362"/>
            <a:ext cx="6216650" cy="3733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sz="28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傲视同侪的企业规模</a:t>
            </a:r>
          </a:p>
          <a:p>
            <a:pPr lvl="0">
              <a:lnSpc>
                <a:spcPct val="12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sz="28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世界一流的技术装备</a:t>
            </a:r>
          </a:p>
          <a:p>
            <a:pPr lvl="0">
              <a:lnSpc>
                <a:spcPct val="12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sz="28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引领市场的产品研发</a:t>
            </a:r>
          </a:p>
          <a:p>
            <a:pPr lvl="0">
              <a:lnSpc>
                <a:spcPct val="12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sz="28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精益求精的质量方针</a:t>
            </a:r>
          </a:p>
          <a:p>
            <a:pPr lvl="0">
              <a:lnSpc>
                <a:spcPct val="12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sz="28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灵活完善的营销网络</a:t>
            </a:r>
          </a:p>
          <a:p>
            <a:pPr lvl="0">
              <a:lnSpc>
                <a:spcPct val="12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sz="28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科学高效的管理体系</a:t>
            </a:r>
          </a:p>
          <a:p>
            <a:pPr lvl="0">
              <a:lnSpc>
                <a:spcPct val="12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sz="2800" b="1">
                <a:solidFill>
                  <a:srgbClr val="000000"/>
                </a:solidFill>
                <a:latin typeface="宋体" pitchFamily="2" charset="-122"/>
                <a:ea typeface="方正姚体"/>
              </a:rPr>
              <a:t>享誉全国的海螺品牌</a:t>
            </a:r>
          </a:p>
          <a:p>
            <a:pPr lvl="0">
              <a:lnSpc>
                <a:spcPct val="90000"/>
              </a:lnSpc>
              <a:buChar char="•"/>
            </a:pPr>
            <a:endParaRPr sz="2800" b="1">
              <a:solidFill>
                <a:srgbClr val="000000"/>
              </a:solidFill>
              <a:latin typeface="宋体" pitchFamily="2" charset="-122"/>
              <a:ea typeface="方正姚体"/>
            </a:endParaRPr>
          </a:p>
        </p:txBody>
      </p:sp>
      <p:pic>
        <p:nvPicPr>
          <p:cNvPr id="17416" name="图片 17415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6800" y="228600"/>
            <a:ext cx="1600200" cy="533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741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>
              <a:solidFill>
                <a:srgbClr val="000000"/>
              </a:solidFill>
              <a:ea typeface="方正姚体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https://d.book118.com/915043221213011112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2_古瓶荷花 1">
      <a:dk1>
        <a:srgbClr val="0033CC"/>
      </a:dk1>
      <a:lt1>
        <a:srgbClr val="FFFFFF"/>
      </a:lt1>
      <a:dk2>
        <a:srgbClr val="007572"/>
      </a:dk2>
      <a:lt2>
        <a:srgbClr val="C0C0C0"/>
      </a:lt2>
      <a:accent1>
        <a:srgbClr val="CCECFF"/>
      </a:accent1>
      <a:accent2>
        <a:srgbClr val="3399FF"/>
      </a:accent2>
      <a:accent3>
        <a:srgbClr val="FFFFFF"/>
      </a:accent3>
      <a:accent4>
        <a:srgbClr val="002AAE"/>
      </a:accent4>
      <a:accent5>
        <a:srgbClr val="E2F4FF"/>
      </a:accent5>
      <a:accent6>
        <a:srgbClr val="2D8AE7"/>
      </a:accent6>
      <a:hlink>
        <a:srgbClr val="CC0066"/>
      </a:hlink>
      <a:folHlink>
        <a:srgbClr val="7D7DA9"/>
      </a:folHlink>
    </a:clrScheme>
    <a:fontScheme name="Cambria-Calibri">
      <a:majorFont>
        <a:latin typeface="Cambria" panose="02040503050406030204"/>
        <a:ea typeface="Arial"/>
        <a:cs typeface="Arial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>
    <a:extraClrScheme>
      <a:clrScheme name="2_古瓶荷花 1">
        <a:dk1>
          <a:srgbClr val="0033CC"/>
        </a:dk1>
        <a:lt1>
          <a:srgbClr val="FFFFFF"/>
        </a:lt1>
        <a:dk2>
          <a:srgbClr val="007572"/>
        </a:dk2>
        <a:lt2>
          <a:srgbClr val="C0C0C0"/>
        </a:lt2>
        <a:accent1>
          <a:srgbClr val="CCECFF"/>
        </a:accent1>
        <a:accent2>
          <a:srgbClr val="3399FF"/>
        </a:accent2>
        <a:accent3>
          <a:srgbClr val="FFFFFF"/>
        </a:accent3>
        <a:accent4>
          <a:srgbClr val="002AAE"/>
        </a:accent4>
        <a:accent5>
          <a:srgbClr val="E2F4FF"/>
        </a:accent5>
        <a:accent6>
          <a:srgbClr val="2D8AE7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2">
        <a:dk1>
          <a:srgbClr val="007A77"/>
        </a:dk1>
        <a:lt1>
          <a:srgbClr val="EFF6EE"/>
        </a:lt1>
        <a:dk2>
          <a:srgbClr val="0066CC"/>
        </a:dk2>
        <a:lt2>
          <a:srgbClr val="C0C0C0"/>
        </a:lt2>
        <a:accent1>
          <a:srgbClr val="E7EEE6"/>
        </a:accent1>
        <a:accent2>
          <a:srgbClr val="FF9933"/>
        </a:accent2>
        <a:accent3>
          <a:srgbClr val="F6FAF5"/>
        </a:accent3>
        <a:accent4>
          <a:srgbClr val="006765"/>
        </a:accent4>
        <a:accent5>
          <a:srgbClr val="F1F5F0"/>
        </a:accent5>
        <a:accent6>
          <a:srgbClr val="E78A2D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3">
        <a:dk1>
          <a:srgbClr val="000000"/>
        </a:dk1>
        <a:lt1>
          <a:srgbClr val="CCFFCC"/>
        </a:lt1>
        <a:dk2>
          <a:srgbClr val="E88A00"/>
        </a:dk2>
        <a:lt2>
          <a:srgbClr val="C0C0C0"/>
        </a:lt2>
        <a:accent1>
          <a:srgbClr val="CCECFF"/>
        </a:accent1>
        <a:accent2>
          <a:srgbClr val="336600"/>
        </a:accent2>
        <a:accent3>
          <a:srgbClr val="E2FFE2"/>
        </a:accent3>
        <a:accent4>
          <a:srgbClr val="000000"/>
        </a:accent4>
        <a:accent5>
          <a:srgbClr val="E2F4FF"/>
        </a:accent5>
        <a:accent6>
          <a:srgbClr val="2D5C00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4">
        <a:dk1>
          <a:srgbClr val="000000"/>
        </a:dk1>
        <a:lt1>
          <a:srgbClr val="FFFFCC"/>
        </a:lt1>
        <a:dk2>
          <a:srgbClr val="CC3300"/>
        </a:dk2>
        <a:lt2>
          <a:srgbClr val="C0C0C0"/>
        </a:lt2>
        <a:accent1>
          <a:srgbClr val="FFFFCC"/>
        </a:accent1>
        <a:accent2>
          <a:srgbClr val="339933"/>
        </a:accent2>
        <a:accent3>
          <a:srgbClr val="FFFFE2"/>
        </a:accent3>
        <a:accent4>
          <a:srgbClr val="000000"/>
        </a:accent4>
        <a:accent5>
          <a:srgbClr val="FFFFE2"/>
        </a:accent5>
        <a:accent6>
          <a:srgbClr val="2D8A2D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5">
        <a:dk1>
          <a:srgbClr val="636395"/>
        </a:dk1>
        <a:lt1>
          <a:srgbClr val="FFE2C5"/>
        </a:lt1>
        <a:dk2>
          <a:srgbClr val="000000"/>
        </a:dk2>
        <a:lt2>
          <a:srgbClr val="C0C0C0"/>
        </a:lt2>
        <a:accent1>
          <a:srgbClr val="FFE1E1"/>
        </a:accent1>
        <a:accent2>
          <a:srgbClr val="FF9933"/>
        </a:accent2>
        <a:accent3>
          <a:srgbClr val="FFEEDF"/>
        </a:accent3>
        <a:accent4>
          <a:srgbClr val="53537E"/>
        </a:accent4>
        <a:accent5>
          <a:srgbClr val="FFEEEE"/>
        </a:accent5>
        <a:accent6>
          <a:srgbClr val="E78A2D"/>
        </a:accent6>
        <a:hlink>
          <a:srgbClr val="008080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6">
        <a:dk1>
          <a:srgbClr val="626292"/>
        </a:dk1>
        <a:lt1>
          <a:srgbClr val="CCECFF"/>
        </a:lt1>
        <a:dk2>
          <a:srgbClr val="3333CC"/>
        </a:dk2>
        <a:lt2>
          <a:srgbClr val="C0C0C0"/>
        </a:lt2>
        <a:accent1>
          <a:srgbClr val="D9F1FF"/>
        </a:accent1>
        <a:accent2>
          <a:srgbClr val="FF9900"/>
        </a:accent2>
        <a:accent3>
          <a:srgbClr val="E2F4FF"/>
        </a:accent3>
        <a:accent4>
          <a:srgbClr val="53537C"/>
        </a:accent4>
        <a:accent5>
          <a:srgbClr val="E9F7FF"/>
        </a:accent5>
        <a:accent6>
          <a:srgbClr val="E78A00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7">
        <a:dk1>
          <a:srgbClr val="0066CC"/>
        </a:dk1>
        <a:lt1>
          <a:srgbClr val="FFE1E1"/>
        </a:lt1>
        <a:dk2>
          <a:srgbClr val="006600"/>
        </a:dk2>
        <a:lt2>
          <a:srgbClr val="C0C0C0"/>
        </a:lt2>
        <a:accent1>
          <a:srgbClr val="FFFFCC"/>
        </a:accent1>
        <a:accent2>
          <a:srgbClr val="009999"/>
        </a:accent2>
        <a:accent3>
          <a:srgbClr val="FFEEEE"/>
        </a:accent3>
        <a:accent4>
          <a:srgbClr val="0056AE"/>
        </a:accent4>
        <a:accent5>
          <a:srgbClr val="FFFFE2"/>
        </a:accent5>
        <a:accent6>
          <a:srgbClr val="008A8A"/>
        </a:accent6>
        <a:hlink>
          <a:srgbClr val="EC0000"/>
        </a:hlink>
        <a:folHlink>
          <a:srgbClr val="00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8">
        <a:dk1>
          <a:srgbClr val="292929"/>
        </a:dk1>
        <a:lt1>
          <a:srgbClr val="DDDDDD"/>
        </a:lt1>
        <a:dk2>
          <a:srgbClr val="0066CC"/>
        </a:dk2>
        <a:lt2>
          <a:srgbClr val="B2B2B2"/>
        </a:lt2>
        <a:accent1>
          <a:srgbClr val="CACADC"/>
        </a:accent1>
        <a:accent2>
          <a:srgbClr val="FFCC00"/>
        </a:accent2>
        <a:accent3>
          <a:srgbClr val="EBEBEB"/>
        </a:accent3>
        <a:accent4>
          <a:srgbClr val="212121"/>
        </a:accent4>
        <a:accent5>
          <a:srgbClr val="E1E1EB"/>
        </a:accent5>
        <a:accent6>
          <a:srgbClr val="E7B900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主题5" id="{FF76B2AA-8A63-4B72-B207-6DCA03AF9DB5}" vid="{5B7A9777-7CC4-42C1-B7FA-1094E321D7C4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FFFFFF"/>
      </a:dk1>
      <a:lt1>
        <a:srgbClr val="0000FF"/>
      </a:lt1>
      <a:dk2>
        <a:srgbClr val="FFCC66"/>
      </a:dk2>
      <a:lt2>
        <a:srgbClr val="000000"/>
      </a:lt2>
      <a:accent1>
        <a:srgbClr val="00FFFF"/>
      </a:accent1>
      <a:accent2>
        <a:srgbClr val="3366F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0033"/>
      </a:hlink>
      <a:folHlink>
        <a:srgbClr val="FFFF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">
        <a:dk1>
          <a:srgbClr val="FFFFFF"/>
        </a:dk1>
        <a:lt1>
          <a:srgbClr val="0000FF"/>
        </a:lt1>
        <a:dk2>
          <a:srgbClr val="FFCC66"/>
        </a:dk2>
        <a:lt2>
          <a:srgbClr val="000000"/>
        </a:lt2>
        <a:accent1>
          <a:srgbClr val="00FF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33"/>
        </a:hlink>
        <a:folHlink>
          <a:srgbClr val="FFFF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CCECFF"/>
        </a:lt2>
        <a:accent1>
          <a:srgbClr val="6699FF"/>
        </a:accent1>
        <a:accent2>
          <a:srgbClr val="66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00CCCC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CBCBCB"/>
        </a:accent1>
        <a:accent2>
          <a:srgbClr val="EAEAE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F5F5F"/>
        </a:hlink>
        <a:folHlink>
          <a:srgbClr val="969696"/>
        </a:folHlink>
      </a:clrScheme>
    </a:extraClrScheme>
    <a:extraClrScheme>
      <a:clrScheme name="">
        <a:dk1>
          <a:srgbClr val="FFFFFF"/>
        </a:dk1>
        <a:lt1>
          <a:srgbClr val="008080"/>
        </a:lt1>
        <a:dk2>
          <a:srgbClr val="FFCC66"/>
        </a:dk2>
        <a:lt2>
          <a:srgbClr val="000000"/>
        </a:lt2>
        <a:accent1>
          <a:srgbClr val="0099CC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00CC"/>
        </a:hlink>
        <a:folHlink>
          <a:srgbClr val="FFFF00"/>
        </a:folHlink>
      </a:clrScheme>
    </a:extraClrScheme>
    <a:extraClrScheme>
      <a:clrScheme name="">
        <a:dk1>
          <a:srgbClr val="FFFFFF"/>
        </a:dk1>
        <a:lt1>
          <a:srgbClr val="993300"/>
        </a:lt1>
        <a:dk2>
          <a:srgbClr val="FFCC66"/>
        </a:dk2>
        <a:lt2>
          <a:srgbClr val="000000"/>
        </a:lt2>
        <a:accent1>
          <a:srgbClr val="FF6633"/>
        </a:accent1>
        <a:accent2>
          <a:srgbClr val="CC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FFFF00"/>
        </a:folHlink>
      </a:clrScheme>
    </a:extraClrScheme>
  </a:extraClrScheme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">
    <a:dk1>
      <a:srgbClr val="FFFFFF"/>
    </a:dk1>
    <a:lt1>
      <a:srgbClr val="0000FF"/>
    </a:lt1>
    <a:dk2>
      <a:srgbClr val="FFCC66"/>
    </a:dk2>
    <a:lt2>
      <a:srgbClr val="000000"/>
    </a:lt2>
    <a:accent1>
      <a:srgbClr val="00FFFF"/>
    </a:accent1>
    <a:accent2>
      <a:srgbClr val="3366FF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FF0033"/>
    </a:hlink>
    <a:folHlink>
      <a:srgbClr val="FFFF00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Cambria</vt:lpstr>
      <vt:lpstr>宋体</vt:lpstr>
      <vt:lpstr>Wingdings</vt:lpstr>
      <vt:lpstr>Times New Roman</vt:lpstr>
      <vt:lpstr>方正姚体</vt:lpstr>
      <vt:lpstr>黑体</vt:lpstr>
      <vt:lpstr>幼圆</vt:lpstr>
      <vt:lpstr>仿宋_GB2312</vt:lpstr>
      <vt:lpstr>Office Theme</vt:lpstr>
      <vt:lpstr>PowerPoint Presentation</vt:lpstr>
      <vt:lpstr>PowerPoint Presentation</vt:lpstr>
      <vt:lpstr>企业概览</vt:lpstr>
      <vt:lpstr>历史沿革</vt:lpstr>
      <vt:lpstr>主营业务</vt:lpstr>
      <vt:lpstr>PowerPoint Presentation</vt:lpstr>
      <vt:lpstr>PowerPoint Presentation</vt:lpstr>
      <vt:lpstr>PowerPoint Presentation</vt:lpstr>
      <vt:lpstr>高速成长的塑料型材行业</vt:lpstr>
      <vt:lpstr>PowerPoint Presentation</vt:lpstr>
      <vt:lpstr>性能优越</vt:lpstr>
      <vt:lpstr>政策扶持</vt:lpstr>
      <vt:lpstr>需求旺盛</vt:lpstr>
      <vt:lpstr>PowerPoint Presentation</vt:lpstr>
      <vt:lpstr>中国塑料型材的第一品牌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2024-09-19T00:31:04.896</cp:lastPrinted>
  <dcterms:created xsi:type="dcterms:W3CDTF">2024-09-18T16:31:04Z</dcterms:created>
  <dcterms:modified xsi:type="dcterms:W3CDTF">2024-09-18T16:31:06Z</dcterms:modified>
</cp:coreProperties>
</file>