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mf" ContentType="image/x-w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00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5" r:id="rId36"/>
    <p:sldId id="357" r:id="rId37"/>
  </p:sldIdLst>
  <p:sldSz cx="9144000" cy="6858000"/>
  <p:notesSz cx="6858000" cy="9144000"/>
  <p:custDataLst>
    <p:tags r:id="rId3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slide" Target="slides/slide34.xml" /><Relationship Id="rId38" Type="http://schemas.openxmlformats.org/officeDocument/2006/relationships/tags" Target="tags/tag1.xml" /><Relationship Id="rId39" Type="http://schemas.openxmlformats.org/officeDocument/2006/relationships/presProps" Target="presProps.xml" /><Relationship Id="rId4" Type="http://schemas.openxmlformats.org/officeDocument/2006/relationships/slide" Target="slides/slide1.xml" /><Relationship Id="rId40" Type="http://schemas.openxmlformats.org/officeDocument/2006/relationships/viewProps" Target="viewProps.xml" /><Relationship Id="rId41" Type="http://schemas.openxmlformats.org/officeDocument/2006/relationships/theme" Target="theme/theme1.xml" /><Relationship Id="rId42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706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/>
            <a:endParaRPr lang="en-US" altLang="zh-CN" sz="1200" b="0"/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endParaRPr lang="en-US" altLang="zh-CN" sz="1200" b="0"/>
          </a:p>
        </p:txBody>
      </p:sp>
      <p:sp>
        <p:nvSpPr>
          <p:cNvPr id="70660" name="Rectangle 4"/>
          <p:cNvSpPr/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solidFill>
              <a:prstClr val="black"/>
            </a:solidFill>
            <a:miter lim="800000"/>
          </a:ln>
        </p:spPr>
      </p:sp>
      <p:sp>
        <p:nvSpPr>
          <p:cNvPr id="7066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7066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/>
            <a:endParaRPr lang="en-US" altLang="zh-CN" sz="1200" b="0"/>
          </a:p>
        </p:txBody>
      </p:sp>
      <p:sp>
        <p:nvSpPr>
          <p:cNvPr id="7066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anchor="b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4707DA03-1F99-420A-9DDB-BF89E57FF830}" type="slidenum">
              <a:rPr lang="en-US" altLang="zh-CN" sz="1200" b="0"/>
              <a:t>*</a:t>
            </a:fld>
            <a:endParaRPr lang="en-US" altLang="zh-CN" sz="1200" b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_rels/notesSlide2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9.xml" /><Relationship Id="rId2" Type="http://schemas.openxmlformats.org/officeDocument/2006/relationships/notesMaster" Target="../notesMasters/notesMaster1.xml" /></Relationships>
</file>

<file path=ppt/notesSlides/_rels/notesSlide2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0.xml" /><Relationship Id="rId2" Type="http://schemas.openxmlformats.org/officeDocument/2006/relationships/notesMaster" Target="../notesMasters/notesMaster1.xml" /></Relationships>
</file>

<file path=ppt/notesSlides/_rels/notesSlide2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1.xml" /><Relationship Id="rId2" Type="http://schemas.openxmlformats.org/officeDocument/2006/relationships/notesMaster" Target="../notesMasters/notesMaster1.xml" /></Relationships>
</file>

<file path=ppt/notesSlides/_rels/notesSlide3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82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71683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t>第2页：几本书的特点。说明范围的不同。所以需要第1、2章的内容。交换仍然是通信的核心。</a:t>
            </a:r>
          </a:p>
        </p:txBody>
      </p:sp>
      <p:sp>
        <p:nvSpPr>
          <p:cNvPr id="71684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FEF04DA4-ED0C-41C2-81E0-C84CC0602FF7}" type="slidenum">
              <a:rPr lang="en-US" altLang="zh-CN" sz="1200" b="0"/>
              <a:t>2</a:t>
            </a:fld>
            <a:endParaRPr lang="en-US" altLang="zh-CN" sz="1200" b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706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72707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t>第3页：通信网－分布式处理系统</a:t>
            </a:r>
          </a:p>
        </p:txBody>
      </p:sp>
      <p:sp>
        <p:nvSpPr>
          <p:cNvPr id="72708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5BB9266C-4BA1-4BB2-AB10-FBF84EF4FA0F}" type="slidenum">
              <a:rPr lang="en-US" altLang="zh-CN" sz="1200" b="0"/>
              <a:t>3</a:t>
            </a:fld>
            <a:endParaRPr lang="en-US" altLang="zh-CN" sz="1200" b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754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74755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t>第5页：Communication/Telecommunication</a:t>
            </a:r>
          </a:p>
        </p:txBody>
      </p:sp>
      <p:sp>
        <p:nvSpPr>
          <p:cNvPr id="74756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0C788C22-46FF-4DD5-B72D-2AA45D275934}" type="slidenum">
              <a:rPr lang="en-US" altLang="zh-CN" sz="1200" b="0"/>
              <a:t>4</a:t>
            </a:fld>
            <a:endParaRPr lang="en-US" altLang="zh-CN" sz="1200" b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802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76803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t>第5页：同学中几乎没有人没有手机，想象一下，离了手机和短信，你的生活会是怎样。</a:t>
            </a:r>
          </a:p>
        </p:txBody>
      </p:sp>
      <p:sp>
        <p:nvSpPr>
          <p:cNvPr id="76804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354417DF-8913-446F-8F52-7BF26CA98350}" type="slidenum">
              <a:rPr lang="en-US" altLang="zh-CN" sz="1200" b="0"/>
              <a:t>5</a:t>
            </a:fld>
            <a:endParaRPr lang="en-US" altLang="zh-CN" sz="1200" b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850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78851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t>第9页：补充泛在网、物联网的概念。</a:t>
            </a:r>
          </a:p>
        </p:txBody>
      </p:sp>
      <p:sp>
        <p:nvSpPr>
          <p:cNvPr id="78852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838AC852-F082-4B98-8B9C-F3CE137D6F49}" type="slidenum">
              <a:rPr lang="en-US" altLang="zh-CN" sz="1200" b="0"/>
              <a:t>6</a:t>
            </a:fld>
            <a:endParaRPr lang="en-US" altLang="zh-CN" sz="1200" b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898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80899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indent="0"/>
          </a:p>
        </p:txBody>
      </p:sp>
      <p:sp>
        <p:nvSpPr>
          <p:cNvPr id="80900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C6EB5ACD-B890-47D2-8BCB-0E45E9803440}" type="slidenum">
              <a:rPr lang="en-US" altLang="zh-CN" sz="1200" b="0"/>
              <a:t>7</a:t>
            </a:fld>
            <a:endParaRPr lang="en-US" altLang="zh-CN" sz="1200" b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970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83971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t>第15页：上网购物瘾</a:t>
            </a:r>
          </a:p>
        </p:txBody>
      </p:sp>
      <p:sp>
        <p:nvSpPr>
          <p:cNvPr id="83972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BD7D20CE-D269-47F7-8A82-454E897AFB36}" type="slidenum">
              <a:rPr lang="en-US" altLang="zh-CN" sz="1200" b="0"/>
              <a:t>9</a:t>
            </a:fld>
            <a:endParaRPr lang="en-US" altLang="zh-CN" sz="1200" b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018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86019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t>第17页：电报机的结构和后来的音频电报。</a:t>
            </a:r>
          </a:p>
        </p:txBody>
      </p:sp>
      <p:sp>
        <p:nvSpPr>
          <p:cNvPr id="86020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651EF551-0169-46DB-8407-2E1775DAB18D}" type="slidenum">
              <a:rPr lang="en-US" altLang="zh-CN" sz="1200" b="0"/>
              <a:t>10</a:t>
            </a:fld>
            <a:endParaRPr lang="en-US" altLang="zh-CN" sz="1200" b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066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88067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indent="0"/>
          </a:p>
        </p:txBody>
      </p:sp>
      <p:sp>
        <p:nvSpPr>
          <p:cNvPr id="88068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DE5E7C5A-AC4C-40D0-95D2-C36C0290484C}" type="slidenum">
              <a:rPr lang="en-US" altLang="zh-CN" sz="1200" b="0"/>
              <a:t>11</a:t>
            </a:fld>
            <a:endParaRPr lang="en-US" altLang="zh-CN" sz="1200" b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114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90115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t>第21页：稍微详细解释各种技术</a:t>
            </a:r>
          </a:p>
        </p:txBody>
      </p:sp>
      <p:sp>
        <p:nvSpPr>
          <p:cNvPr id="90116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381E5267-7BFB-4E1C-A2C9-4AF59961F781}" type="slidenum">
              <a:rPr lang="en-US" altLang="zh-CN" sz="1200" b="0"/>
              <a:t>12</a:t>
            </a:fld>
            <a:endParaRPr lang="en-US" altLang="zh-CN" sz="1200" b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62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92163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indent="0"/>
          </a:p>
        </p:txBody>
      </p:sp>
      <p:sp>
        <p:nvSpPr>
          <p:cNvPr id="92164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3D933344-0932-457F-920A-954DC1036ABC}" type="slidenum">
              <a:rPr lang="en-US" altLang="zh-CN" sz="1200" b="0"/>
              <a:t>13</a:t>
            </a:fld>
            <a:endParaRPr lang="en-US" altLang="zh-CN" sz="1200" b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210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94211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indent="0"/>
          </a:p>
        </p:txBody>
      </p:sp>
      <p:sp>
        <p:nvSpPr>
          <p:cNvPr id="94212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1A8A3CC9-45F7-430A-AF74-43034E1B2CC7}" type="slidenum">
              <a:rPr lang="en-US" altLang="zh-CN" sz="1200" b="0"/>
              <a:t>14</a:t>
            </a:fld>
            <a:endParaRPr lang="en-US" altLang="zh-CN" sz="1200" b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258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96259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indent="0"/>
          </a:p>
        </p:txBody>
      </p:sp>
      <p:sp>
        <p:nvSpPr>
          <p:cNvPr id="96260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1F03281F-5B52-4063-9042-16E59BD3798B}" type="slidenum">
              <a:rPr lang="en-US" altLang="zh-CN" sz="1200" b="0"/>
              <a:t>15</a:t>
            </a:fld>
            <a:endParaRPr lang="en-US" altLang="zh-CN" sz="1200" b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306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98307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indent="0"/>
          </a:p>
        </p:txBody>
      </p:sp>
      <p:sp>
        <p:nvSpPr>
          <p:cNvPr id="98308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B07A6A85-B1CE-4A68-961B-D5F0E3FABC96}" type="slidenum">
              <a:rPr lang="en-US" altLang="zh-CN" sz="1200" b="0"/>
              <a:t>16</a:t>
            </a:fld>
            <a:endParaRPr lang="en-US" altLang="zh-CN" sz="1200" b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354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100355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indent="0"/>
          </a:p>
        </p:txBody>
      </p:sp>
      <p:sp>
        <p:nvSpPr>
          <p:cNvPr id="100356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50334C6C-3947-41D3-A5AA-94FCB47206EB}" type="slidenum">
              <a:rPr lang="en-US" altLang="zh-CN" sz="1200" b="0"/>
              <a:t>17</a:t>
            </a:fld>
            <a:endParaRPr lang="en-US" altLang="zh-CN" sz="1200" b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02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102403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indent="0"/>
          </a:p>
        </p:txBody>
      </p:sp>
      <p:sp>
        <p:nvSpPr>
          <p:cNvPr id="102404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46A64309-296C-441B-9949-5F889B6C02D1}" type="slidenum">
              <a:rPr lang="en-US" altLang="zh-CN" sz="1200" b="0"/>
              <a:t>18</a:t>
            </a:fld>
            <a:endParaRPr lang="en-US" altLang="zh-CN" sz="1200" b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450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104451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t>第35页：例如可以用网络提供的地理服务编写我们自己的应用程序。可以修改Wiki百科全书。Web2.0的概念。</a:t>
            </a:r>
          </a:p>
        </p:txBody>
      </p:sp>
      <p:sp>
        <p:nvSpPr>
          <p:cNvPr id="104452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AEDE5996-1C14-442E-B47B-337A0FAE73EF}" type="slidenum">
              <a:rPr lang="en-US" altLang="zh-CN" sz="1200" b="0"/>
              <a:t>19</a:t>
            </a:fld>
            <a:endParaRPr lang="en-US" altLang="zh-CN" sz="1200" b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498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106499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t>第37页：09年SG13从NGN改为Future Network include mobile and NGN。</a:t>
            </a:r>
          </a:p>
        </p:txBody>
      </p:sp>
      <p:sp>
        <p:nvSpPr>
          <p:cNvPr id="106500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1A55E864-2D1B-4E00-899C-294BF926A2A4}" type="slidenum">
              <a:rPr lang="en-US" altLang="zh-CN" sz="1200" b="0"/>
              <a:t>20</a:t>
            </a:fld>
            <a:endParaRPr lang="en-US" altLang="zh-CN" sz="1200" b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546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108547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indent="0"/>
          </a:p>
        </p:txBody>
      </p:sp>
      <p:sp>
        <p:nvSpPr>
          <p:cNvPr id="108548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D2B5C5AC-8706-48E7-8AFC-49A362028EB9}" type="slidenum">
              <a:rPr lang="en-US" altLang="zh-CN" sz="1200" b="0"/>
              <a:t>21</a:t>
            </a:fld>
            <a:endParaRPr lang="en-US" altLang="zh-CN" sz="1200" b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594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110595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t>第41页：另一个计划是新能源。</a:t>
            </a:r>
          </a:p>
        </p:txBody>
      </p:sp>
      <p:sp>
        <p:nvSpPr>
          <p:cNvPr id="110596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138C1B5E-BC75-40F3-84FE-0E5C58CA00B1}" type="slidenum">
              <a:rPr lang="en-US" altLang="zh-CN" sz="1200" b="0"/>
              <a:t>22</a:t>
            </a:fld>
            <a:endParaRPr lang="en-US" altLang="zh-CN" sz="1200" b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618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111619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indent="0"/>
          </a:p>
        </p:txBody>
      </p:sp>
      <p:sp>
        <p:nvSpPr>
          <p:cNvPr id="111620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760C4F4C-BC11-4E73-BD4D-2852E10645FF}" type="slidenum">
              <a:rPr lang="en-US" altLang="zh-CN" sz="1200" b="0"/>
              <a:t>23</a:t>
            </a:fld>
            <a:endParaRPr lang="en-US" altLang="zh-CN" sz="1200" b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42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112643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indent="0"/>
          </a:p>
        </p:txBody>
      </p:sp>
      <p:sp>
        <p:nvSpPr>
          <p:cNvPr id="112644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C19E485B-436D-434F-9B47-0B07E10747A6}" type="slidenum">
              <a:rPr lang="en-US" altLang="zh-CN" sz="1200" b="0"/>
              <a:t>24</a:t>
            </a:fld>
            <a:endParaRPr lang="en-US" altLang="zh-CN" sz="1200" b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690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114691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indent="0"/>
          </a:p>
        </p:txBody>
      </p:sp>
      <p:sp>
        <p:nvSpPr>
          <p:cNvPr id="114692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BA304A55-E63A-478D-A7F8-E0E0E5987090}" type="slidenum">
              <a:rPr lang="en-US" altLang="zh-CN" sz="1200" b="0"/>
              <a:t>25</a:t>
            </a:fld>
            <a:endParaRPr lang="en-US" altLang="zh-CN" sz="1200" b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738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116739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indent="0"/>
          </a:p>
        </p:txBody>
      </p:sp>
      <p:sp>
        <p:nvSpPr>
          <p:cNvPr id="116740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9CCD4A8E-603D-4CA2-BB99-D118A772B77D}" type="slidenum">
              <a:rPr lang="en-US" altLang="zh-CN" sz="1200" b="0"/>
              <a:t>26</a:t>
            </a:fld>
            <a:endParaRPr lang="en-US" altLang="zh-CN" sz="1200" b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786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118787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indent="0"/>
          </a:p>
        </p:txBody>
      </p:sp>
      <p:sp>
        <p:nvSpPr>
          <p:cNvPr id="118788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8A148E05-70D5-4ADE-A6CB-1DB0A9636D5B}" type="slidenum">
              <a:rPr lang="en-US" altLang="zh-CN" sz="1200" b="0"/>
              <a:t>27</a:t>
            </a:fld>
            <a:endParaRPr lang="en-US" altLang="zh-CN" sz="1200" b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834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120835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t>第53页：目前，EPON和GPON是两个主要的PON标准，其中一个是由ITU/FSAN制定的Gigabit PON(GPON)(千兆bitPON)标准，另一个是由IEEE 802.3ah工作组制定的Ethernet PON(EPON)标准。GPON是原来ITU-T以155Mbit/s ATM技术为基础的APON(ATM PON)标准()APON后来更名为BPON(宽带PON)发展来的(G984.1,G984.2,G984.3)..千兆EPON又叫GEPON。EPON和GPON是两种标准，而不是EPON可以升级为GPON。</a:t>
            </a:r>
          </a:p>
        </p:txBody>
      </p:sp>
      <p:sp>
        <p:nvSpPr>
          <p:cNvPr id="120836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C968F2AF-FE8C-46D0-8361-2D965A8220AA}" type="slidenum">
              <a:rPr lang="en-US" altLang="zh-CN" sz="1200" b="0"/>
              <a:t>28</a:t>
            </a:fld>
            <a:endParaRPr lang="en-US" altLang="zh-CN" sz="1200" b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82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122883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t>通信网－分布式处理系统</a:t>
            </a:r>
          </a:p>
        </p:txBody>
      </p:sp>
      <p:sp>
        <p:nvSpPr>
          <p:cNvPr id="122884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4C5530A7-429D-4AC3-A4AC-E87AC23811E4}" type="slidenum">
              <a:rPr lang="en-US" altLang="zh-CN" sz="1200" b="0"/>
              <a:t>29</a:t>
            </a:fld>
            <a:endParaRPr lang="en-US" altLang="zh-CN" sz="1200" b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930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124931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indent="0"/>
          </a:p>
        </p:txBody>
      </p:sp>
      <p:sp>
        <p:nvSpPr>
          <p:cNvPr id="124932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84358344-469B-4176-8ED9-36520949A143}" type="slidenum">
              <a:rPr lang="en-US" altLang="zh-CN" sz="1200" b="0"/>
              <a:t>30</a:t>
            </a:fld>
            <a:endParaRPr lang="en-US" altLang="zh-CN" sz="1200" b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978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126979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indent="0"/>
          </a:p>
        </p:txBody>
      </p:sp>
      <p:sp>
        <p:nvSpPr>
          <p:cNvPr id="126980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B64EBB8D-8A7D-4A62-803F-B1E6919CD25C}" type="slidenum">
              <a:rPr lang="en-US" altLang="zh-CN" sz="1200" b="0"/>
              <a:t>31</a:t>
            </a:fld>
            <a:endParaRPr lang="en-US" altLang="zh-CN" sz="1200" b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026" name="幻灯片图像占位符 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>
            <a:miter lim="800000"/>
          </a:ln>
        </p:spPr>
      </p:sp>
      <p:sp>
        <p:nvSpPr>
          <p:cNvPr id="129027" name="备注占位符 2"/>
          <p:cNvSpPr/>
          <p:nvPr>
            <p:ph type="body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1pPr>
            <a:lvl2pPr marL="742950" indent="-28575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2pPr>
            <a:lvl3pPr marL="11430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3pPr>
            <a:lvl4pPr marL="16002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4pPr>
            <a:lvl5pPr marL="2057400" indent="-228600" algn="l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latin typeface="Times New Roman" pitchFamily="18" charset="0"/>
                <a:ea typeface="宋体" pitchFamily="2" charset="-122"/>
              </a:defRPr>
            </a:lvl5pPr>
          </a:lstStyle>
          <a:p>
            <a:pPr marL="0" lvl="0" indent="0"/>
            <a:r>
              <a:t>第61页：无招胜有招，欧洲和美国标准之争</a:t>
            </a:r>
          </a:p>
        </p:txBody>
      </p:sp>
      <p:sp>
        <p:nvSpPr>
          <p:cNvPr id="129028" name="灯片编号占位符 3"/>
          <p:cNvSpPr/>
          <p:nvPr>
            <p:ph type="sldNum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/>
            <a:fld id="{DF8802C3-DD8D-461D-98D7-73F06D4E9ACC}" type="slidenum">
              <a:rPr lang="en-US" altLang="zh-CN" sz="1200" b="0"/>
              <a:t>32</a:t>
            </a:fld>
            <a:endParaRPr lang="en-US" altLang="zh-CN" sz="1200" b="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5F572-7954-452D-BEBF-85D3089BA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99F4A-8A52-40CE-8539-97E08BDC4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4712D-3639-468C-90D2-3DD75F12B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BECD6-C076-4C87-A7EF-02C96055D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6E11B4-8354-466E-B6DC-2E400AF9C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DF014A-CAE8-4F17-923A-EACF36DBF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F0675D-50E8-4161-9691-374F29827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DB2E2-92AF-4FE8-BB36-49A7AA0A9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6EFB6D-E7F2-47BA-A8AB-EC720C30F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F3972-7867-487A-B61F-C9E90B1A7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EB6CF-934E-4D45-BEB1-257EFB3BD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 b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B1388C9F-0BC2-45F6-892A-F8A86767F760}" type="slidenum">
              <a:rPr lang="en-US" altLang="zh-CN" sz="1400" b="0"/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 b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B1388C9F-0BC2-45F6-892A-F8A86767F760}" type="slidenum">
              <a:rPr lang="en-US" altLang="zh-CN" sz="1400" b="0"/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1625" y="1905000"/>
            <a:ext cx="4194175" cy="4194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194175" cy="4194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 b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B1388C9F-0BC2-45F6-892A-F8A86767F760}" type="slidenum">
              <a:rPr lang="en-US" altLang="zh-CN" sz="1400" b="0"/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 b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B1388C9F-0BC2-45F6-892A-F8A86767F760}" type="slidenum">
              <a:rPr lang="en-US" altLang="zh-CN" sz="1400" b="0"/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 b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B1388C9F-0BC2-45F6-892A-F8A86767F760}" type="slidenum">
              <a:rPr lang="en-US" altLang="zh-CN" sz="1400" b="0"/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 b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B1388C9F-0BC2-45F6-892A-F8A86767F760}" type="slidenum">
              <a:rPr lang="en-US" altLang="zh-CN" sz="1400" b="0"/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 b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B1388C9F-0BC2-45F6-892A-F8A86767F760}" type="slidenum">
              <a:rPr lang="en-US" altLang="zh-CN" sz="1400" b="0"/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 b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B1388C9F-0BC2-45F6-892A-F8A86767F760}" type="slidenum">
              <a:rPr lang="en-US" altLang="zh-CN" sz="1400" b="0"/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 b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B1388C9F-0BC2-45F6-892A-F8A86767F760}" type="slidenum">
              <a:rPr lang="en-US" altLang="zh-CN" sz="1400" b="0"/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07188" y="609600"/>
            <a:ext cx="2135187" cy="548957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5" y="609600"/>
            <a:ext cx="6253163" cy="548957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 b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B1388C9F-0BC2-45F6-892A-F8A86767F760}" type="slidenum">
              <a:rPr lang="en-US" altLang="zh-CN" sz="1400" b="0"/>
              <a:t>*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../media/image1.jpeg" /><Relationship Id="rId12" Type="http://schemas.openxmlformats.org/officeDocument/2006/relationships/image" Target="../media/image2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/>
          <p:nvPr>
            <p:ph type="title"/>
          </p:nvPr>
        </p:nvSpPr>
        <p:spPr>
          <a:xfrm>
            <a:off x="301625" y="609600"/>
            <a:ext cx="854075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Rectangle 3"/>
          <p:cNvSpPr/>
          <p:nvPr>
            <p:ph type="body" idx="1"/>
          </p:nvPr>
        </p:nvSpPr>
        <p:spPr>
          <a:xfrm>
            <a:off x="301625" y="1905000"/>
            <a:ext cx="8540750" cy="41941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itchFamily="2" charset="2"/>
              <a:buChar char="v"/>
              <a:defRPr kumimoji="0" lang="zh-CN" altLang="en-US" sz="3200" b="0" i="0" u="none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itchFamily="2" charset="2"/>
              <a:buChar char=""/>
              <a:defRPr kumimoji="0" lang="zh-CN" altLang="en-US" sz="2800" b="0" i="0" u="none" baseline="0">
                <a:solidFill>
                  <a:schemeClr val="tx1"/>
                </a:solidFill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400" b="0" i="0" u="none" baseline="0">
                <a:solidFill>
                  <a:schemeClr val="tx1"/>
                </a:solidFill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itchFamily="2" charset="2"/>
              <a:buChar char="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itchFamily="2" charset="2"/>
              <a:buChar char="v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en-US" altLang="zh-CN" sz="1400" b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eaLnBrk="1" hangingPunct="1"/>
            <a:endParaRPr lang="en-US" altLang="zh-CN" sz="1400" b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numCol="1" compatLnSpc="1">
            <a:prstTxWarp prst="textNoShape">
              <a:avLst/>
            </a:prstTxWarp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eaLnBrk="1" hangingPunct="1"/>
            <a:fld id="{B1388C9F-0BC2-45F6-892A-F8A86767F760}" type="slidenum">
              <a:rPr lang="en-US" altLang="zh-CN" sz="1400" b="0"/>
              <a:t>*</a:t>
            </a:fld>
            <a:endParaRPr lang="en-US" altLang="zh-CN" sz="1400" b="0"/>
          </a:p>
        </p:txBody>
      </p:sp>
      <p:pic>
        <p:nvPicPr>
          <p:cNvPr id="1031" name="Picture 9"/>
          <p:cNvPicPr/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2987675" cy="47625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91" r:id="rId2"/>
    <p:sldLayoutId id="2147483992" r:id="rId3"/>
    <p:sldLayoutId id="2147483993" r:id="rId4"/>
    <p:sldLayoutId id="2147483994" r:id="rId5"/>
    <p:sldLayoutId id="2147483995" r:id="rId6"/>
    <p:sldLayoutId id="2147483996" r:id="rId7"/>
    <p:sldLayoutId id="2147483997" r:id="rId8"/>
    <p:sldLayoutId id="2147483998" r:id="rId9"/>
    <p:sldLayoutId id="2147483999" r:id="rId10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 pitchFamily="2" charset="-122"/>
        </a:defRPr>
      </a:lvl9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v"/>
        <a:defRPr kumimoji="0" sz="3200" b="0" i="0" u="none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itchFamily="2" charset="2"/>
        <a:buChar char=""/>
        <a:defRPr kumimoji="0" sz="2800" b="0" i="0" u="none" baseline="0">
          <a:solidFill>
            <a:schemeClr val="tx1"/>
          </a:solidFill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kumimoji="0" sz="2400" b="0" i="0" u="none" baseline="0">
          <a:solidFill>
            <a:schemeClr val="tx1"/>
          </a:solidFill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"/>
        <a:defRPr kumimoji="0" sz="2000" b="0" i="0" u="none" baseline="0">
          <a:solidFill>
            <a:schemeClr val="tx1"/>
          </a:solidFill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kumimoji="0" sz="2000" b="0" i="0" u="none" baseline="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itchFamily="2" charset="2"/>
        <a:buChar char="v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Relationship Id="rId4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wmf" /><Relationship Id="rId4" Type="http://schemas.openxmlformats.org/officeDocument/2006/relationships/image" Target="../media/image6.wmf" /><Relationship Id="rId5" Type="http://schemas.openxmlformats.org/officeDocument/2006/relationships/image" Target="../media/image7.jpeg" /><Relationship Id="rId6" Type="http://schemas.openxmlformats.org/officeDocument/2006/relationships/image" Target="../media/image8.wmf" /><Relationship Id="rId7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wmf" /><Relationship Id="rId3" Type="http://schemas.openxmlformats.org/officeDocument/2006/relationships/image" Target="../media/image11.wmf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14.wmf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9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0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1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3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4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5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6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7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8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9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0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png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14204130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灯片编号占位符 5"/>
          <p:cNvSpPr/>
          <p:nvPr>
            <p:ph type="sldNum" idx="12"/>
          </p:nvPr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3346265C-B3F5-4B67-97AA-21DFF3CBA6DF}" type="slidenum">
              <a:rPr lang="en-US" altLang="zh-CN" sz="1400" b="0"/>
              <a:t>1</a:t>
            </a:fld>
            <a:endParaRPr lang="en-US" altLang="zh-CN" sz="1400" b="0"/>
          </a:p>
        </p:txBody>
      </p:sp>
      <p:sp>
        <p:nvSpPr>
          <p:cNvPr id="3075" name="Text Box 4" descr="蓝色砂纸"/>
          <p:cNvSpPr/>
          <p:nvPr/>
        </p:nvSpPr>
        <p:spPr>
          <a:xfrm>
            <a:off x="428625" y="1928812"/>
            <a:ext cx="8137525" cy="830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4800" b="0">
                <a:solidFill>
                  <a:schemeClr val="tx2"/>
                </a:solidFill>
                <a:latin typeface="华文新魏" pitchFamily="2" charset="-122"/>
                <a:ea typeface="华文新魏" pitchFamily="2" charset="-122"/>
              </a:rPr>
              <a:t> 现代通信技术</a:t>
            </a:r>
            <a:endParaRPr lang="zh-CN" altLang="en-US" sz="4800" b="0">
              <a:solidFill>
                <a:schemeClr val="tx2"/>
              </a:solidFill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3076" name="Rectangle 6"/>
          <p:cNvSpPr/>
          <p:nvPr/>
        </p:nvSpPr>
        <p:spPr>
          <a:xfrm>
            <a:off x="603250" y="4149725"/>
            <a:ext cx="8072438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2800" b="0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</a:rPr>
              <a:t>南京邮电大学信息网络技术研究所</a:t>
            </a:r>
            <a:br>
              <a:rPr lang="zh-CN" altLang="en-US" sz="2800" b="0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</a:rPr>
            </a:br>
            <a:r>
              <a:rPr lang="en-US" altLang="zh-CN" sz="2800" b="0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</a:rPr>
              <a:t>2010</a:t>
            </a:r>
            <a:r>
              <a:rPr lang="zh-CN" altLang="en-US" sz="2800" b="0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</a:rPr>
              <a:t>年</a:t>
            </a:r>
            <a:r>
              <a:rPr lang="en-US" altLang="zh-CN" sz="2800" b="0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</a:rPr>
              <a:t>09</a:t>
            </a:r>
            <a:r>
              <a:rPr lang="zh-CN" altLang="en-US" sz="2800" b="0">
                <a:solidFill>
                  <a:schemeClr val="tx2"/>
                </a:solidFill>
                <a:latin typeface="楷体_GB2312" pitchFamily="49" charset="-122"/>
                <a:ea typeface="楷体_GB2312" pitchFamily="49" charset="-122"/>
              </a:rPr>
              <a:t>月</a:t>
            </a:r>
            <a:endParaRPr lang="zh-CN" altLang="en-US" sz="2800" b="0">
              <a:solidFill>
                <a:schemeClr val="tx2"/>
              </a:solidFill>
              <a:ea typeface="楷体_GB2312" pitchFamily="49" charset="-122"/>
            </a:endParaRPr>
          </a:p>
        </p:txBody>
      </p:sp>
      <p:sp>
        <p:nvSpPr>
          <p:cNvPr id="3077" name="TextBox 6"/>
          <p:cNvSpPr/>
          <p:nvPr/>
        </p:nvSpPr>
        <p:spPr>
          <a:xfrm>
            <a:off x="2700338" y="3213100"/>
            <a:ext cx="4449762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2800"/>
              <a:t>章  现代通信和通信网</a:t>
            </a:r>
            <a:endParaRPr lang="zh-CN" altLang="en-US" sz="2800"/>
          </a:p>
        </p:txBody>
      </p:sp>
      <p:sp>
        <p:nvSpPr>
          <p:cNvPr id="3078" name="TextBox 307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现代通信技术第01章共66页，您现在浏览的是第1页!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200" b="1"/>
              <a:t>主要教材和参考书</a:t>
            </a:r>
            <a:endParaRPr lang="en-US" altLang="zh-CN" sz="3200" b="1"/>
          </a:p>
        </p:txBody>
      </p:sp>
      <p:sp>
        <p:nvSpPr>
          <p:cNvPr id="4099" name="Rectangle 3"/>
          <p:cNvSpPr/>
          <p:nvPr/>
        </p:nvSpPr>
        <p:spPr>
          <a:xfrm>
            <a:off x="647700" y="1555750"/>
            <a:ext cx="7999412" cy="4095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穆维新 靳婷主编</a:t>
            </a:r>
            <a:r>
              <a:rPr lang="en-US" altLang="zh-CN" sz="2800"/>
              <a:t>《</a:t>
            </a:r>
            <a:r>
              <a:rPr lang="zh-CN" altLang="en-US" sz="2800"/>
              <a:t>现代通信交换技术</a:t>
            </a:r>
            <a:r>
              <a:rPr lang="en-US" altLang="zh-CN" sz="2800"/>
              <a:t>》</a:t>
            </a:r>
            <a:r>
              <a:rPr lang="zh-CN" altLang="en-US" sz="2800"/>
              <a:t>人民邮电出版社，</a:t>
            </a:r>
            <a:r>
              <a:rPr lang="en-US" altLang="zh-CN" sz="2800"/>
              <a:t>2005</a:t>
            </a:r>
            <a:r>
              <a:rPr lang="zh-CN" altLang="en-US" sz="2800"/>
              <a:t>年</a:t>
            </a:r>
            <a:r>
              <a:rPr lang="en-US" altLang="zh-CN" sz="2800"/>
              <a:t>1</a:t>
            </a:r>
            <a:r>
              <a:rPr lang="zh-CN" altLang="en-US" sz="2800"/>
              <a:t>月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唐宝民等编著</a:t>
            </a:r>
            <a:r>
              <a:rPr lang="en-US" altLang="zh-CN" sz="2800"/>
              <a:t>《</a:t>
            </a:r>
            <a:r>
              <a:rPr lang="zh-CN" altLang="en-US" sz="2800"/>
              <a:t>通信网基础</a:t>
            </a:r>
            <a:r>
              <a:rPr lang="en-US" altLang="zh-CN" sz="2800"/>
              <a:t>》</a:t>
            </a:r>
            <a:r>
              <a:rPr lang="zh-CN" altLang="en-US" sz="2800"/>
              <a:t>机械工业出版社，</a:t>
            </a:r>
            <a:r>
              <a:rPr lang="en-US" altLang="zh-CN" sz="2800"/>
              <a:t>2009</a:t>
            </a:r>
            <a:r>
              <a:rPr lang="zh-CN" altLang="en-US" sz="2800"/>
              <a:t>年</a:t>
            </a:r>
            <a:r>
              <a:rPr lang="en-US" altLang="zh-CN" sz="2800"/>
              <a:t>1</a:t>
            </a:r>
            <a:r>
              <a:rPr lang="zh-CN" altLang="en-US" sz="2800"/>
              <a:t>月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en-US" altLang="zh-CN" sz="2800"/>
              <a:t>Alberto Leon-Garcia</a:t>
            </a:r>
            <a:r>
              <a:rPr lang="zh-CN" altLang="en-US" sz="2800"/>
              <a:t>等</a:t>
            </a:r>
            <a:r>
              <a:rPr lang="en-US" altLang="zh-CN" sz="2800"/>
              <a:t>《</a:t>
            </a:r>
            <a:r>
              <a:rPr lang="zh-CN" altLang="en-US" sz="2800"/>
              <a:t>通信网基本概念与主体结构</a:t>
            </a:r>
            <a:r>
              <a:rPr lang="en-US" altLang="zh-CN" sz="2800"/>
              <a:t>》</a:t>
            </a:r>
            <a:r>
              <a:rPr lang="zh-CN" altLang="en-US" sz="2800"/>
              <a:t>乐正友等译，清华大学出版社，</a:t>
            </a:r>
            <a:r>
              <a:rPr lang="en-US" altLang="zh-CN" sz="2800"/>
              <a:t>2003</a:t>
            </a:r>
            <a:r>
              <a:rPr lang="zh-CN" altLang="en-US" sz="2800"/>
              <a:t>年</a:t>
            </a:r>
            <a:r>
              <a:rPr lang="en-US" altLang="zh-CN" sz="2800"/>
              <a:t>6</a:t>
            </a:r>
            <a:r>
              <a:rPr lang="zh-CN" altLang="en-US" sz="2800"/>
              <a:t>月</a:t>
            </a:r>
            <a:endParaRPr lang="en-US" altLang="zh-CN" sz="2800"/>
          </a:p>
        </p:txBody>
      </p:sp>
      <p:sp>
        <p:nvSpPr>
          <p:cNvPr id="4100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2B0B163A-AC90-4CF4-95F2-83B9B28BA4F5}" type="slidenum">
              <a:rPr lang="en-US" altLang="zh-CN" sz="1400" b="0"/>
              <a:t>2</a:t>
            </a:fld>
            <a:endParaRPr lang="en-US" altLang="zh-CN" sz="1400" b="0"/>
          </a:p>
        </p:txBody>
      </p:sp>
      <p:sp>
        <p:nvSpPr>
          <p:cNvPr id="4101" name="TextBox 410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现代通信技术第01章共66页，您现在浏览的是第2页!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2"/>
          <p:cNvSpPr/>
          <p:nvPr/>
        </p:nvSpPr>
        <p:spPr>
          <a:xfrm>
            <a:off x="2928938" y="1643062"/>
            <a:ext cx="3714750" cy="571500"/>
          </a:xfrm>
          <a:prstGeom prst="rect">
            <a:avLst/>
          </a:prstGeom>
          <a:solidFill>
            <a:srgbClr val="C8EF94"/>
          </a:solidFill>
          <a:ln>
            <a:noFill/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5123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600" b="1"/>
              <a:t>目录</a:t>
            </a:r>
            <a:endParaRPr lang="en-US" altLang="zh-CN" sz="3600" b="1"/>
          </a:p>
        </p:txBody>
      </p:sp>
      <p:sp>
        <p:nvSpPr>
          <p:cNvPr id="5124" name="Rectangle 3"/>
          <p:cNvSpPr/>
          <p:nvPr/>
        </p:nvSpPr>
        <p:spPr>
          <a:xfrm>
            <a:off x="2500312" y="1643062"/>
            <a:ext cx="3924300" cy="4095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3200"/>
              <a:t>现代通信概况</a:t>
            </a:r>
            <a:endParaRPr lang="en-US" altLang="zh-CN" sz="32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3200"/>
              <a:t>通信网分类</a:t>
            </a:r>
            <a:endParaRPr lang="en-US" altLang="zh-CN" sz="32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3200"/>
              <a:t>通信服务和标准</a:t>
            </a:r>
            <a:endParaRPr lang="zh-CN" altLang="en-US" sz="3200"/>
          </a:p>
        </p:txBody>
      </p:sp>
      <p:sp>
        <p:nvSpPr>
          <p:cNvPr id="5125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2AFC1A43-7125-41E0-92E2-F28E4E3B4323}" type="slidenum">
              <a:rPr lang="en-US" altLang="zh-CN" sz="1400" b="0"/>
              <a:t>3</a:t>
            </a:fld>
            <a:endParaRPr lang="en-US" altLang="zh-CN" sz="1400" b="0"/>
          </a:p>
        </p:txBody>
      </p:sp>
      <p:sp>
        <p:nvSpPr>
          <p:cNvPr id="5126" name="TextBox 512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现代通信技术第01章共66页，您现在浏览的是第3页!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200" b="1"/>
              <a:t>现代通信</a:t>
            </a:r>
            <a:endParaRPr lang="en-US" altLang="zh-CN" sz="3200" b="1"/>
          </a:p>
        </p:txBody>
      </p:sp>
      <p:sp>
        <p:nvSpPr>
          <p:cNvPr id="7171" name="Rectangle 3"/>
          <p:cNvSpPr/>
          <p:nvPr/>
        </p:nvSpPr>
        <p:spPr>
          <a:xfrm>
            <a:off x="647700" y="1555750"/>
            <a:ext cx="7999412" cy="4095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（远程）通信是人们跨越空间进行交流的手段。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通信自古有之，从驿站、烽火台到马拉松、信号板，我们听过不少通信的故事；从千里眼、顺风耳到飞毛腿、土行孙，我们也知道不少古人关于通信的憧憬。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现代通信是从电报开始的，主要是电信技术，进行的是远距离的信息传输。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目前电信技术已经渗透到社会的各个角落。</a:t>
            </a:r>
            <a:endParaRPr lang="en-US" altLang="zh-CN" sz="2800"/>
          </a:p>
        </p:txBody>
      </p:sp>
      <p:sp>
        <p:nvSpPr>
          <p:cNvPr id="7172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F1957DF4-3A86-4A97-A55E-77F9A75D20FB}" type="slidenum">
              <a:rPr lang="en-US" altLang="zh-CN" sz="1400" b="0"/>
              <a:t>4</a:t>
            </a:fld>
            <a:endParaRPr lang="en-US" altLang="zh-CN" sz="1400" b="0"/>
          </a:p>
        </p:txBody>
      </p:sp>
      <p:sp>
        <p:nvSpPr>
          <p:cNvPr id="7173" name="TextBox 717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现代通信技术第01章共66页，您现在浏览的是第4页!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200" b="1"/>
              <a:t>通信改变社会和人们的生活方式</a:t>
            </a:r>
            <a:endParaRPr lang="en-US" altLang="zh-CN" sz="3200" b="1"/>
          </a:p>
        </p:txBody>
      </p:sp>
      <p:sp>
        <p:nvSpPr>
          <p:cNvPr id="9219" name="Rectangle 3"/>
          <p:cNvSpPr/>
          <p:nvPr/>
        </p:nvSpPr>
        <p:spPr>
          <a:xfrm>
            <a:off x="647700" y="1555750"/>
            <a:ext cx="7999412" cy="4465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通信的发展给社会和人们的生活方式带来革命性的变化。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我国固定电话用户数已达三亿多，移动电话用户达八亿多，普及率分别是</a:t>
            </a:r>
            <a:r>
              <a:rPr lang="en-US" altLang="zh-CN" sz="2800"/>
              <a:t>22.9%</a:t>
            </a:r>
            <a:r>
              <a:rPr lang="zh-CN" altLang="en-US" sz="2800"/>
              <a:t>和</a:t>
            </a:r>
            <a:r>
              <a:rPr lang="en-US" altLang="zh-CN" sz="2800"/>
              <a:t>60.5%</a:t>
            </a:r>
            <a:r>
              <a:rPr lang="zh-CN" altLang="en-US" sz="2800"/>
              <a:t>，互联网用户已达一亿一千万户（</a:t>
            </a:r>
            <a:r>
              <a:rPr lang="en-US" altLang="zh-CN" sz="2800"/>
              <a:t>10.06</a:t>
            </a:r>
            <a:r>
              <a:rPr lang="zh-CN" altLang="en-US" sz="2800"/>
              <a:t>）。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通信已经渗透到各行各业和人们生活的各个角落，没有体会到通信对人类生活方式的改变吗？试想，没有互联网、没有手机、也没有电话，您的生活会怎样。</a:t>
            </a:r>
            <a:endParaRPr lang="en-US" altLang="zh-CN" sz="2800"/>
          </a:p>
        </p:txBody>
      </p:sp>
      <p:sp>
        <p:nvSpPr>
          <p:cNvPr id="9220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2B019602-3DEA-42CE-9A30-25FF58466881}" type="slidenum">
              <a:rPr lang="en-US" altLang="zh-CN" sz="1400" b="0"/>
              <a:t>5</a:t>
            </a:fld>
            <a:endParaRPr lang="en-US" altLang="zh-CN" sz="1400" b="0"/>
          </a:p>
        </p:txBody>
      </p:sp>
      <p:pic>
        <p:nvPicPr>
          <p:cNvPr id="9221" name="Picture 2" descr="C:\Users\LUH\AppData\Local\Microsoft\Windows\Temporary Internet Files\Content.IE5\6F52BXIH\MCj04398360000[1].png"/>
          <p:cNvPicPr/>
          <p:nvPr/>
        </p:nvPicPr>
        <p:blipFill>
          <a:blip r:embed="rId3"/>
          <a:stretch>
            <a:fillRect/>
          </a:stretch>
        </p:blipFill>
        <p:spPr>
          <a:xfrm>
            <a:off x="6804025" y="5516562"/>
            <a:ext cx="895350" cy="8953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222" name="Picture 3" descr="C:\Users\LUH\AppData\Local\Microsoft\Windows\Temporary Internet Files\Content.IE5\JAD3ARBW\MPj04384820000[1].jpg"/>
          <p:cNvPicPr/>
          <p:nvPr/>
        </p:nvPicPr>
        <p:blipFill>
          <a:blip r:embed="rId4"/>
          <a:stretch>
            <a:fillRect/>
          </a:stretch>
        </p:blipFill>
        <p:spPr>
          <a:xfrm>
            <a:off x="5219700" y="5516562"/>
            <a:ext cx="1184275" cy="79216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9223" name="TextBox 922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现代通信技术第01章共66页，您现在浏览的是第5页!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200" b="1"/>
              <a:t>通信促进各行业的发展</a:t>
            </a:r>
            <a:endParaRPr lang="en-US" altLang="zh-CN" sz="3200" b="1"/>
          </a:p>
        </p:txBody>
      </p:sp>
      <p:sp>
        <p:nvSpPr>
          <p:cNvPr id="11267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20EAB192-5A14-45D5-8AFF-0FAC6C66F241}" type="slidenum">
              <a:rPr lang="en-US" altLang="zh-CN" sz="1400" b="0"/>
              <a:t>6</a:t>
            </a:fld>
            <a:endParaRPr lang="en-US" altLang="zh-CN" sz="1400" b="0"/>
          </a:p>
        </p:txBody>
      </p:sp>
      <p:sp>
        <p:nvSpPr>
          <p:cNvPr id="11268" name="Cloud"/>
          <p:cNvSpPr>
            <a:spLocks noChangeAspect="1" noEditPoints="1" noChangeArrowheads="1"/>
          </p:cNvSpPr>
          <p:nvPr/>
        </p:nvSpPr>
        <p:spPr bwMode="auto">
          <a:xfrm>
            <a:off x="3286125" y="1928813"/>
            <a:ext cx="2500313" cy="1674812"/>
          </a:xfrm>
          <a:custGeom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tx2">
              <a:lumMod val="40000"/>
              <a:lumOff val="60000"/>
            </a:schemeClr>
          </a:solidFill>
          <a:ln w="9525">
            <a:solidFill>
              <a:srgbClr val="000000"/>
            </a:solidFill>
            <a:miter lim="800000"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11269" name="TextBox 7"/>
          <p:cNvSpPr/>
          <p:nvPr/>
        </p:nvSpPr>
        <p:spPr>
          <a:xfrm>
            <a:off x="3500438" y="2500312"/>
            <a:ext cx="2041525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>
                <a:solidFill>
                  <a:srgbClr val="FFFF00"/>
                </a:solidFill>
              </a:rPr>
              <a:t>通信网和应用</a:t>
            </a:r>
            <a:endParaRPr lang="zh-CN" altLang="en-US" sz="2400">
              <a:solidFill>
                <a:srgbClr val="FFFF00"/>
              </a:solidFill>
            </a:endParaRPr>
          </a:p>
        </p:txBody>
      </p:sp>
      <p:sp>
        <p:nvSpPr>
          <p:cNvPr id="11270" name="TextBox 9"/>
          <p:cNvSpPr/>
          <p:nvPr/>
        </p:nvSpPr>
        <p:spPr>
          <a:xfrm>
            <a:off x="6786562" y="5357812"/>
            <a:ext cx="1857375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/>
              <a:t>工业自动化</a:t>
            </a:r>
            <a:endParaRPr lang="zh-CN" altLang="en-US" sz="2400"/>
          </a:p>
        </p:txBody>
      </p:sp>
      <p:sp>
        <p:nvSpPr>
          <p:cNvPr id="11271" name="TextBox 10"/>
          <p:cNvSpPr/>
          <p:nvPr/>
        </p:nvSpPr>
        <p:spPr>
          <a:xfrm>
            <a:off x="4357688" y="5715000"/>
            <a:ext cx="1571625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/>
              <a:t>电子政务</a:t>
            </a:r>
            <a:endParaRPr lang="zh-CN" altLang="en-US" sz="2400"/>
          </a:p>
        </p:txBody>
      </p:sp>
      <p:sp>
        <p:nvSpPr>
          <p:cNvPr id="11272" name="TextBox 11"/>
          <p:cNvSpPr/>
          <p:nvPr/>
        </p:nvSpPr>
        <p:spPr>
          <a:xfrm>
            <a:off x="1928812" y="5572125"/>
            <a:ext cx="1571625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/>
              <a:t>医疗卫生</a:t>
            </a:r>
            <a:endParaRPr lang="zh-CN" altLang="en-US" sz="2400"/>
          </a:p>
        </p:txBody>
      </p:sp>
      <p:sp>
        <p:nvSpPr>
          <p:cNvPr id="11273" name="TextBox 12"/>
          <p:cNvSpPr/>
          <p:nvPr/>
        </p:nvSpPr>
        <p:spPr>
          <a:xfrm>
            <a:off x="714375" y="3714750"/>
            <a:ext cx="1571625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/>
              <a:t>智能家居</a:t>
            </a:r>
            <a:endParaRPr lang="zh-CN" altLang="en-US" sz="2400"/>
          </a:p>
        </p:txBody>
      </p:sp>
      <p:sp>
        <p:nvSpPr>
          <p:cNvPr id="11274" name="TextBox 13"/>
          <p:cNvSpPr/>
          <p:nvPr/>
        </p:nvSpPr>
        <p:spPr>
          <a:xfrm>
            <a:off x="6786562" y="3071812"/>
            <a:ext cx="1428750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/>
              <a:t>智慧农业</a:t>
            </a:r>
            <a:endParaRPr lang="zh-CN" altLang="en-US" sz="2400"/>
          </a:p>
        </p:txBody>
      </p:sp>
      <p:pic>
        <p:nvPicPr>
          <p:cNvPr id="11275" name="Picture 3" descr="C:\Users\luh\AppData\Local\Microsoft\Windows\Temporary Internet Files\Content.IE5\Q76SAP9T\MC900198483[1].wmf"/>
          <p:cNvPicPr/>
          <p:nvPr/>
        </p:nvPicPr>
        <p:blipFill>
          <a:blip r:embed="rId3"/>
          <a:stretch>
            <a:fillRect/>
          </a:stretch>
        </p:blipFill>
        <p:spPr>
          <a:xfrm>
            <a:off x="1979612" y="4365625"/>
            <a:ext cx="1187450" cy="109696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1276" name="Picture 4" descr="C:\Users\luh\AppData\Local\Microsoft\Windows\Temporary Internet Files\Content.IE5\Q76SAP9T\MC900024462[1].wmf"/>
          <p:cNvPicPr/>
          <p:nvPr/>
        </p:nvPicPr>
        <p:blipFill>
          <a:blip r:embed="rId4"/>
          <a:stretch>
            <a:fillRect/>
          </a:stretch>
        </p:blipFill>
        <p:spPr>
          <a:xfrm>
            <a:off x="4356100" y="4652962"/>
            <a:ext cx="1476375" cy="11715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1277" name="Picture 5" descr="C:\Users\luh\AppData\Local\Microsoft\Windows\Temporary Internet Files\Content.IE5\C22NB2UU\MP900403464[1].jpg"/>
          <p:cNvPicPr/>
          <p:nvPr/>
        </p:nvPicPr>
        <p:blipFill>
          <a:blip r:embed="rId5"/>
          <a:stretch>
            <a:fillRect/>
          </a:stretch>
        </p:blipFill>
        <p:spPr>
          <a:xfrm>
            <a:off x="827088" y="2349500"/>
            <a:ext cx="1447800" cy="115728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1278" name="Picture 6" descr="C:\Users\luh\AppData\Local\Microsoft\Windows\Temporary Internet Files\Content.IE5\Q76SAP9T\MC900241463[1].wmf"/>
          <p:cNvPicPr/>
          <p:nvPr/>
        </p:nvPicPr>
        <p:blipFill>
          <a:blip r:embed="rId6"/>
          <a:stretch>
            <a:fillRect/>
          </a:stretch>
        </p:blipFill>
        <p:spPr>
          <a:xfrm>
            <a:off x="7092950" y="3933825"/>
            <a:ext cx="1241425" cy="139858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1279" name="Picture 7" descr="C:\Users\luh\AppData\Local\Microsoft\Windows\Temporary Internet Files\Content.IE5\Q76SAP9T\MP900406553[1].jpg"/>
          <p:cNvPicPr/>
          <p:nvPr/>
        </p:nvPicPr>
        <p:blipFill>
          <a:blip r:embed="rId7"/>
          <a:stretch>
            <a:fillRect/>
          </a:stretch>
        </p:blipFill>
        <p:spPr>
          <a:xfrm>
            <a:off x="6588125" y="1557338"/>
            <a:ext cx="1812925" cy="11811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1280" name="TextBox 1127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现代通信技术第01章共66页，您现在浏览的是第6页!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200" b="1"/>
              <a:t>通信改变社会和人们的生活方式</a:t>
            </a:r>
            <a:endParaRPr lang="en-US" altLang="zh-CN" sz="3200" b="1"/>
          </a:p>
        </p:txBody>
      </p:sp>
      <p:sp>
        <p:nvSpPr>
          <p:cNvPr id="13315" name="Rectangle 3"/>
          <p:cNvSpPr/>
          <p:nvPr/>
        </p:nvSpPr>
        <p:spPr>
          <a:xfrm>
            <a:off x="571500" y="1500188"/>
            <a:ext cx="8286750" cy="4802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社会需求推动了通信的迅速发展，反过来，通信的发展也促进了社会的宏观发展，典型的例子是克林顿时期的美国“信息高速公路”计划。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其概念是</a:t>
            </a:r>
            <a:r>
              <a:rPr lang="en-US" altLang="zh-CN" sz="2800"/>
              <a:t>1992</a:t>
            </a:r>
            <a:r>
              <a:rPr lang="zh-CN" altLang="en-US" sz="2800"/>
              <a:t>年</a:t>
            </a:r>
            <a:r>
              <a:rPr lang="en-US" altLang="zh-CN" sz="2800"/>
              <a:t>2</a:t>
            </a:r>
            <a:r>
              <a:rPr lang="zh-CN" altLang="en-US" sz="2800"/>
              <a:t>月美国总统发表的国情咨文中提出的，即计划用</a:t>
            </a:r>
            <a:r>
              <a:rPr lang="en-US" altLang="zh-CN" sz="2800"/>
              <a:t>20</a:t>
            </a:r>
            <a:r>
              <a:rPr lang="zh-CN" altLang="en-US" sz="2800"/>
              <a:t>年时间，耗资</a:t>
            </a:r>
            <a:r>
              <a:rPr lang="en-US" altLang="zh-CN" sz="2800"/>
              <a:t>2000</a:t>
            </a:r>
            <a:r>
              <a:rPr lang="zh-CN" altLang="en-US" sz="2800"/>
              <a:t>～</a:t>
            </a:r>
            <a:r>
              <a:rPr lang="en-US" altLang="zh-CN" sz="2800"/>
              <a:t>4000</a:t>
            </a:r>
            <a:r>
              <a:rPr lang="zh-CN" altLang="en-US" sz="2800"/>
              <a:t>亿美元，以建设美国国家信息基础结构（</a:t>
            </a:r>
            <a:r>
              <a:rPr lang="en-US" altLang="zh-CN" sz="2800"/>
              <a:t>NII</a:t>
            </a:r>
            <a:r>
              <a:rPr lang="zh-CN" altLang="en-US" sz="2800"/>
              <a:t>），作为美国发展政策的重点和产业发展的基础，倡议者认为，它将永远改变人们的生活、工作和相互沟通的方式，产生比工业革命更为深刻的影响。</a:t>
            </a:r>
            <a:endParaRPr lang="zh-CN" altLang="en-US" sz="2800"/>
          </a:p>
        </p:txBody>
      </p:sp>
      <p:sp>
        <p:nvSpPr>
          <p:cNvPr id="13316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B2506673-A851-4629-A3D0-FA232836CEB0}" type="slidenum">
              <a:rPr lang="en-US" altLang="zh-CN" sz="1400" b="0"/>
              <a:t>7</a:t>
            </a:fld>
            <a:endParaRPr lang="en-US" altLang="zh-CN" sz="1400" b="0"/>
          </a:p>
        </p:txBody>
      </p:sp>
      <p:sp>
        <p:nvSpPr>
          <p:cNvPr id="13317" name="TextBox 1331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灯片编号占位符 3"/>
          <p:cNvSpPr/>
          <p:nvPr>
            <p:ph type="sldNum" idx="12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650379FB-F5BC-4A7E-B133-E974F1D4D38D}" type="slidenum">
              <a:rPr lang="en-US" altLang="zh-CN" sz="1400" b="0"/>
              <a:t>8</a:t>
            </a:fld>
            <a:endParaRPr lang="en-US" altLang="zh-CN" sz="1400" b="0"/>
          </a:p>
        </p:txBody>
      </p:sp>
      <p:pic>
        <p:nvPicPr>
          <p:cNvPr id="15363" name="Picture 5" descr="C:\Users\卢捍华\AppData\Local\Microsoft\Windows\Temporary Internet Files\Content.IE5\9GCO8YCG\MCBS00540_0000[1].wmf"/>
          <p:cNvPicPr/>
          <p:nvPr/>
        </p:nvPicPr>
        <p:blipFill>
          <a:blip r:embed="rId2"/>
          <a:stretch>
            <a:fillRect/>
          </a:stretch>
        </p:blipFill>
        <p:spPr>
          <a:xfrm>
            <a:off x="5286375" y="1785938"/>
            <a:ext cx="1643062" cy="13493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5364" name="Picture 6" descr="C:\Program Files\Microsoft Office\MEDIA\CAGCAT10\j0222015.wmf"/>
          <p:cNvPicPr/>
          <p:nvPr/>
        </p:nvPicPr>
        <p:blipFill>
          <a:blip r:embed="rId3"/>
          <a:stretch>
            <a:fillRect/>
          </a:stretch>
        </p:blipFill>
        <p:spPr>
          <a:xfrm>
            <a:off x="4143375" y="1071562"/>
            <a:ext cx="696912" cy="70008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5365" name="TextBox 6"/>
          <p:cNvSpPr/>
          <p:nvPr/>
        </p:nvSpPr>
        <p:spPr>
          <a:xfrm>
            <a:off x="3714750" y="1785938"/>
            <a:ext cx="1662112" cy="369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en-US" altLang="zh-CN"/>
              <a:t>GDP</a:t>
            </a:r>
            <a:r>
              <a:rPr lang="zh-CN" altLang="en-US"/>
              <a:t>增</a:t>
            </a:r>
            <a:r>
              <a:rPr lang="en-US" altLang="zh-CN"/>
              <a:t>3210</a:t>
            </a:r>
            <a:r>
              <a:rPr lang="zh-CN" altLang="en-US"/>
              <a:t>亿</a:t>
            </a:r>
            <a:endParaRPr lang="en-US" altLang="zh-CN"/>
          </a:p>
        </p:txBody>
      </p:sp>
      <p:pic>
        <p:nvPicPr>
          <p:cNvPr id="15366" name="Picture 7" descr="C:\Users\卢捍华\AppData\Local\Microsoft\Windows\Temporary Internet Files\Content.IE5\5S81XUML\MCj04378110000[1].png"/>
          <p:cNvPicPr/>
          <p:nvPr/>
        </p:nvPicPr>
        <p:blipFill>
          <a:blip r:embed="rId4"/>
          <a:stretch>
            <a:fillRect/>
          </a:stretch>
        </p:blipFill>
        <p:spPr>
          <a:xfrm>
            <a:off x="3929062" y="2428875"/>
            <a:ext cx="857250" cy="8572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5367" name="TextBox 8"/>
          <p:cNvSpPr/>
          <p:nvPr/>
        </p:nvSpPr>
        <p:spPr>
          <a:xfrm>
            <a:off x="3643312" y="3357562"/>
            <a:ext cx="1458912" cy="646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/>
              <a:t>污染减排</a:t>
            </a:r>
            <a:endParaRPr lang="en-US" altLang="zh-CN"/>
          </a:p>
          <a:p>
            <a:pPr marL="0" lvl="0" indent="0" algn="ctr" eaLnBrk="1" hangingPunct="1"/>
            <a:r>
              <a:rPr lang="en-US" altLang="zh-CN"/>
              <a:t>1800</a:t>
            </a:r>
            <a:r>
              <a:rPr lang="zh-CN" altLang="en-US"/>
              <a:t>万吨</a:t>
            </a:r>
            <a:r>
              <a:rPr lang="en-US" altLang="zh-CN"/>
              <a:t>/</a:t>
            </a:r>
            <a:r>
              <a:rPr lang="zh-CN" altLang="en-US"/>
              <a:t>年</a:t>
            </a:r>
            <a:endParaRPr lang="en-US" altLang="zh-CN"/>
          </a:p>
        </p:txBody>
      </p:sp>
      <p:pic>
        <p:nvPicPr>
          <p:cNvPr id="15368" name="Picture 8" descr="C:\Users\卢捍华\AppData\Local\Microsoft\Windows\Temporary Internet Files\Content.IE5\9GCO8YCG\MCj04378210000[1].png"/>
          <p:cNvPicPr/>
          <p:nvPr/>
        </p:nvPicPr>
        <p:blipFill>
          <a:blip r:embed="rId5"/>
          <a:stretch>
            <a:fillRect/>
          </a:stretch>
        </p:blipFill>
        <p:spPr>
          <a:xfrm>
            <a:off x="5286375" y="3643312"/>
            <a:ext cx="857250" cy="8572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5369" name="TextBox 10"/>
          <p:cNvSpPr/>
          <p:nvPr/>
        </p:nvSpPr>
        <p:spPr>
          <a:xfrm>
            <a:off x="4786312" y="4500562"/>
            <a:ext cx="1811338" cy="646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/>
              <a:t>地面和空中运输</a:t>
            </a:r>
            <a:endParaRPr lang="en-US" altLang="zh-CN"/>
          </a:p>
          <a:p>
            <a:pPr marL="0" lvl="0" indent="0" algn="ctr" eaLnBrk="1" hangingPunct="1"/>
            <a:r>
              <a:rPr lang="zh-CN" altLang="en-US"/>
              <a:t>降低</a:t>
            </a:r>
            <a:r>
              <a:rPr lang="en-US" altLang="zh-CN"/>
              <a:t>40%</a:t>
            </a:r>
            <a:endParaRPr lang="en-US" altLang="zh-CN"/>
          </a:p>
        </p:txBody>
      </p:sp>
      <p:pic>
        <p:nvPicPr>
          <p:cNvPr id="15370" name="Picture 9" descr="C:\Users\卢捍华\AppData\Local\Microsoft\Windows\Temporary Internet Files\Content.IE5\1L0WQEH6\MCIN00737_0000[1].wmf"/>
          <p:cNvPicPr/>
          <p:nvPr/>
        </p:nvPicPr>
        <p:blipFill>
          <a:blip r:embed="rId6"/>
          <a:stretch>
            <a:fillRect/>
          </a:stretch>
        </p:blipFill>
        <p:spPr>
          <a:xfrm>
            <a:off x="7072312" y="2928938"/>
            <a:ext cx="785812" cy="6953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5371" name="TextBox 12"/>
          <p:cNvSpPr/>
          <p:nvPr/>
        </p:nvSpPr>
        <p:spPr>
          <a:xfrm>
            <a:off x="5429250" y="1357312"/>
            <a:ext cx="2032000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sz="2400">
                <a:latin typeface="华文新魏" pitchFamily="2" charset="-122"/>
                <a:ea typeface="华文新魏" pitchFamily="2" charset="-122"/>
              </a:rPr>
              <a:t>信息高速公路</a:t>
            </a:r>
            <a:endParaRPr lang="zh-CN" altLang="en-US" sz="2400">
              <a:latin typeface="华文新魏" pitchFamily="2" charset="-122"/>
              <a:ea typeface="华文新魏" pitchFamily="2" charset="-122"/>
            </a:endParaRPr>
          </a:p>
        </p:txBody>
      </p:sp>
      <p:sp>
        <p:nvSpPr>
          <p:cNvPr id="15372" name="TextBox 13"/>
          <p:cNvSpPr/>
          <p:nvPr/>
        </p:nvSpPr>
        <p:spPr>
          <a:xfrm>
            <a:off x="6500812" y="3643312"/>
            <a:ext cx="1811338" cy="646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/>
              <a:t>劳动生产率提高</a:t>
            </a:r>
            <a:endParaRPr lang="en-US" altLang="zh-CN"/>
          </a:p>
          <a:p>
            <a:pPr marL="0" lvl="0" indent="0" algn="ctr" eaLnBrk="1" hangingPunct="1"/>
            <a:r>
              <a:rPr lang="en-US" altLang="zh-CN"/>
              <a:t>20%~40%</a:t>
            </a:r>
            <a:endParaRPr lang="en-US" altLang="zh-CN"/>
          </a:p>
        </p:txBody>
      </p:sp>
      <p:sp>
        <p:nvSpPr>
          <p:cNvPr id="15373" name="矩形 14"/>
          <p:cNvSpPr/>
          <p:nvPr/>
        </p:nvSpPr>
        <p:spPr>
          <a:xfrm>
            <a:off x="214312" y="2071688"/>
            <a:ext cx="2928938" cy="34099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现在未见到这种效果的具体统计数据，但自提出</a:t>
            </a:r>
            <a:r>
              <a:rPr lang="en-US" altLang="zh-CN" sz="2800"/>
              <a:t>NII</a:t>
            </a:r>
            <a:r>
              <a:rPr lang="zh-CN" altLang="en-US" sz="2800"/>
              <a:t>以后，确实给美国带来近十年的持续发展和繁荣。</a:t>
            </a:r>
            <a:endParaRPr lang="zh-CN" altLang="en-US" sz="2800"/>
          </a:p>
        </p:txBody>
      </p:sp>
      <p:sp>
        <p:nvSpPr>
          <p:cNvPr id="15374" name="TextBox 1537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现代通信技术第01章共66页，您现在浏览的是第8页!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0" dur="500"/>
                                        <p:tgtEl>
                                          <p:spTgt spid="15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5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8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23" dur="5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26" dur="500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31" dur="5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34" dur="500"/>
                                        <p:tgtEl>
                                          <p:spTgt spid="15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39" dur="500"/>
                                        <p:tgtEl>
                                          <p:spTgt spid="15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" presetClass="entr" presetSubtype="16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42" dur="500"/>
                                        <p:tgtEl>
                                          <p:spTgt spid="15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47" dur="500"/>
                                        <p:tgtEl>
                                          <p:spTgt spid="15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5" grpId="0"/>
      <p:bldP spid="15367" grpId="1"/>
      <p:bldP spid="15369" grpId="2"/>
      <p:bldP spid="15371" grpId="3"/>
      <p:bldP spid="15372" grpId="4"/>
      <p:bldP spid="15373" grpId="5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200" b="1"/>
              <a:t>通信改变社会和人们的生活方式</a:t>
            </a:r>
            <a:endParaRPr lang="en-US" altLang="zh-CN" sz="3200" b="1"/>
          </a:p>
        </p:txBody>
      </p:sp>
      <p:sp>
        <p:nvSpPr>
          <p:cNvPr id="17411" name="Rectangle 3"/>
          <p:cNvSpPr/>
          <p:nvPr/>
        </p:nvSpPr>
        <p:spPr>
          <a:xfrm>
            <a:off x="571500" y="1500188"/>
            <a:ext cx="8286750" cy="4802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在改变社会和人们生活方式的同时，也给人们带来很大的困扰，例如：</a:t>
            </a:r>
            <a:endParaRPr lang="en-US" altLang="zh-CN" sz="2800"/>
          </a:p>
          <a:p>
            <a:pPr marL="838200" lvl="1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ü"/>
            </a:pPr>
            <a:r>
              <a:rPr lang="zh-CN" altLang="en-US" sz="2800"/>
              <a:t>上网和游戏成瘾；</a:t>
            </a:r>
            <a:endParaRPr lang="en-US" altLang="zh-CN" sz="2800"/>
          </a:p>
          <a:p>
            <a:pPr marL="838200" lvl="1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ü"/>
            </a:pPr>
            <a:r>
              <a:rPr lang="zh-CN" altLang="en-US" sz="2800"/>
              <a:t>包括诈骗在内的网络犯罪日益猖獗；</a:t>
            </a:r>
            <a:endParaRPr lang="en-US" altLang="zh-CN" sz="2800"/>
          </a:p>
          <a:p>
            <a:pPr marL="838200" lvl="1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ü"/>
            </a:pPr>
            <a:r>
              <a:rPr lang="zh-CN" altLang="en-US" sz="2800"/>
              <a:t>企业对信息系统依赖造成的问题；</a:t>
            </a:r>
            <a:endParaRPr lang="en-US" altLang="zh-CN" sz="2800"/>
          </a:p>
          <a:p>
            <a:pPr marL="838200" lvl="1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ü"/>
            </a:pPr>
            <a:r>
              <a:rPr lang="zh-CN" altLang="en-US" sz="2800"/>
              <a:t>非法信息传播的控制问题；</a:t>
            </a:r>
            <a:endParaRPr lang="en-US" altLang="zh-CN" sz="2800"/>
          </a:p>
          <a:p>
            <a:pPr marL="838200" lvl="1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ü"/>
            </a:pPr>
            <a:r>
              <a:rPr lang="zh-CN" altLang="en-US" sz="2800"/>
              <a:t>个人信息和公司机密的泄露。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如何趋利避害，既是国家法律和社会道德要解决的问题，也是通信和信息处理领域技术要解决的问题。</a:t>
            </a:r>
            <a:endParaRPr lang="zh-CN" altLang="en-US" sz="2800"/>
          </a:p>
        </p:txBody>
      </p:sp>
      <p:sp>
        <p:nvSpPr>
          <p:cNvPr id="17412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32DE57FA-5B34-4043-9476-A2988A2278F3}" type="slidenum">
              <a:rPr lang="en-US" altLang="zh-CN" sz="1400" b="0"/>
              <a:t>9</a:t>
            </a:fld>
            <a:endParaRPr lang="en-US" altLang="zh-CN" sz="1400" b="0"/>
          </a:p>
        </p:txBody>
      </p:sp>
      <p:sp>
        <p:nvSpPr>
          <p:cNvPr id="17413" name="TextBox 1741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现代通信技术第01章共66页，您现在浏览的是第9页!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200" b="1"/>
              <a:t>通信发展简史－电报的发明和发展</a:t>
            </a:r>
            <a:endParaRPr lang="en-US" altLang="zh-CN" sz="3200" b="1"/>
          </a:p>
        </p:txBody>
      </p:sp>
      <p:sp>
        <p:nvSpPr>
          <p:cNvPr id="19459" name="Rectangle 3"/>
          <p:cNvSpPr/>
          <p:nvPr/>
        </p:nvSpPr>
        <p:spPr>
          <a:xfrm>
            <a:off x="571500" y="1500188"/>
            <a:ext cx="8286750" cy="2000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电报是种现代电信技术和电信业务，一般认为电报的发明人是美国画家莫尔斯，其实在他是受英国人库克发明的启发而发明电报的，并发明了莫尔斯电码，一直用到</a:t>
            </a:r>
            <a:r>
              <a:rPr lang="en-US" altLang="zh-CN" sz="2800"/>
              <a:t>20</a:t>
            </a:r>
            <a:r>
              <a:rPr lang="zh-CN" altLang="en-US" sz="2800"/>
              <a:t>世纪中期。</a:t>
            </a:r>
            <a:endParaRPr lang="en-US" altLang="zh-CN" sz="2800"/>
          </a:p>
        </p:txBody>
      </p:sp>
      <p:sp>
        <p:nvSpPr>
          <p:cNvPr id="19460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63FBBD92-E775-456D-8978-862BB474EBAF}" type="slidenum">
              <a:rPr lang="en-US" altLang="zh-CN" sz="1400" b="0"/>
              <a:t>10</a:t>
            </a:fld>
            <a:endParaRPr lang="en-US" altLang="zh-CN" sz="1400" b="0"/>
          </a:p>
        </p:txBody>
      </p:sp>
      <p:pic>
        <p:nvPicPr>
          <p:cNvPr id="19461" name="图片 4" descr="电报机.jpg"/>
          <p:cNvPicPr/>
          <p:nvPr/>
        </p:nvPicPr>
        <p:blipFill>
          <a:blip r:embed="rId3"/>
          <a:stretch>
            <a:fillRect/>
          </a:stretch>
        </p:blipFill>
        <p:spPr>
          <a:xfrm>
            <a:off x="2643188" y="3571875"/>
            <a:ext cx="4000500" cy="24955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9462" name="TextBox 1946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200" b="1"/>
              <a:t>通信发展简史－电报的发明和发展</a:t>
            </a:r>
            <a:endParaRPr lang="en-US" altLang="zh-CN" sz="3200" b="1"/>
          </a:p>
        </p:txBody>
      </p:sp>
      <p:sp>
        <p:nvSpPr>
          <p:cNvPr id="21507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1C1FDF66-95B1-4131-A37A-94992BFBD2EC}" type="slidenum">
              <a:rPr lang="en-US" altLang="zh-CN" sz="1400" b="0"/>
              <a:t>11</a:t>
            </a:fld>
            <a:endParaRPr lang="en-US" altLang="zh-CN" sz="1400" b="0"/>
          </a:p>
        </p:txBody>
      </p:sp>
      <p:pic>
        <p:nvPicPr>
          <p:cNvPr id="21508" name="图片 4" descr="55型电传机_1.jpg"/>
          <p:cNvPicPr/>
          <p:nvPr/>
        </p:nvPicPr>
        <p:blipFill>
          <a:blip r:embed="rId3"/>
          <a:stretch>
            <a:fillRect/>
          </a:stretch>
        </p:blipFill>
        <p:spPr>
          <a:xfrm>
            <a:off x="714375" y="1785938"/>
            <a:ext cx="4762500" cy="40862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1509" name="图片 5" descr="读带机.jpg"/>
          <p:cNvPicPr/>
          <p:nvPr/>
        </p:nvPicPr>
        <p:blipFill>
          <a:blip r:embed="rId4"/>
          <a:stretch>
            <a:fillRect/>
          </a:stretch>
        </p:blipFill>
        <p:spPr>
          <a:xfrm>
            <a:off x="5715000" y="1714500"/>
            <a:ext cx="3048000" cy="23860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1510" name="图片 6" descr="电报纸带.jpg"/>
          <p:cNvPicPr/>
          <p:nvPr/>
        </p:nvPicPr>
        <p:blipFill>
          <a:blip r:embed="rId5"/>
          <a:stretch>
            <a:fillRect/>
          </a:stretch>
        </p:blipFill>
        <p:spPr>
          <a:xfrm>
            <a:off x="5857875" y="4429125"/>
            <a:ext cx="2841625" cy="14287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1511" name="TextBox 2151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现代通信技术第01章共66页，您现在浏览的是第11页!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200" b="1"/>
              <a:t>通信发展简史－电话网的发展</a:t>
            </a:r>
            <a:endParaRPr lang="en-US" altLang="zh-CN" sz="3200" b="1"/>
          </a:p>
        </p:txBody>
      </p:sp>
      <p:sp>
        <p:nvSpPr>
          <p:cNvPr id="23555" name="Rectangle 3"/>
          <p:cNvSpPr/>
          <p:nvPr/>
        </p:nvSpPr>
        <p:spPr>
          <a:xfrm>
            <a:off x="571500" y="1500188"/>
            <a:ext cx="8286750" cy="4714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电话发明的</a:t>
            </a:r>
            <a:r>
              <a:rPr lang="en-US" altLang="zh-CN" sz="2800"/>
              <a:t>3</a:t>
            </a:r>
            <a:r>
              <a:rPr lang="zh-CN" altLang="en-US" sz="2800"/>
              <a:t>年以后，电话交换机发明，电话进入商用。</a:t>
            </a:r>
            <a:r>
              <a:rPr lang="en-US" altLang="zh-CN" sz="2800"/>
              <a:t>1891</a:t>
            </a:r>
            <a:r>
              <a:rPr lang="zh-CN" altLang="en-US" sz="2800"/>
              <a:t>年自动电话交换机发明，虽然人工交换被广泛应用到</a:t>
            </a:r>
            <a:r>
              <a:rPr lang="en-US" altLang="zh-CN" sz="2800"/>
              <a:t>20</a:t>
            </a:r>
            <a:r>
              <a:rPr lang="zh-CN" altLang="en-US" sz="2800"/>
              <a:t>世纪中期，但自动交换机的发明将电话的发展推向高潮。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到</a:t>
            </a:r>
            <a:r>
              <a:rPr lang="en-US" altLang="zh-CN" sz="2800"/>
              <a:t>20</a:t>
            </a:r>
            <a:r>
              <a:rPr lang="zh-CN" altLang="en-US" sz="2800"/>
              <a:t>世纪</a:t>
            </a:r>
            <a:r>
              <a:rPr lang="en-US" altLang="zh-CN" sz="2800"/>
              <a:t>60</a:t>
            </a:r>
            <a:r>
              <a:rPr lang="zh-CN" altLang="en-US" sz="2800"/>
              <a:t>年代，公众交换电话网已经成为覆盖全球的的通信网络，经历了磁石交换、机电交换、电子空分交换、程控交换、数字交换等等阶段。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电话网的传输手段也经历了由基带传输到载波，由模拟到数字，由电路方式到分组方式的革命性发展。</a:t>
            </a:r>
            <a:endParaRPr lang="en-US" altLang="zh-CN" sz="2800"/>
          </a:p>
        </p:txBody>
      </p:sp>
      <p:sp>
        <p:nvSpPr>
          <p:cNvPr id="23556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E98319D9-3AF6-4242-A7F5-06B7F6DD5403}" type="slidenum">
              <a:rPr lang="en-US" altLang="zh-CN" sz="1400" b="0"/>
              <a:t>12</a:t>
            </a:fld>
            <a:endParaRPr lang="en-US" altLang="zh-CN" sz="1400" b="0"/>
          </a:p>
        </p:txBody>
      </p:sp>
      <p:sp>
        <p:nvSpPr>
          <p:cNvPr id="23557" name="TextBox 2355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现代通信技术第01章共66页，您现在浏览的是第12页!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200" b="1"/>
              <a:t>通信发展简史－多种业务的涌现</a:t>
            </a:r>
            <a:endParaRPr lang="en-US" altLang="zh-CN" sz="3200" b="1"/>
          </a:p>
        </p:txBody>
      </p:sp>
      <p:sp>
        <p:nvSpPr>
          <p:cNvPr id="25603" name="Rectangle 3"/>
          <p:cNvSpPr/>
          <p:nvPr/>
        </p:nvSpPr>
        <p:spPr>
          <a:xfrm>
            <a:off x="571500" y="1500188"/>
            <a:ext cx="8286750" cy="4714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一直到</a:t>
            </a:r>
            <a:r>
              <a:rPr lang="en-US" altLang="zh-CN" sz="2800"/>
              <a:t>20</a:t>
            </a:r>
            <a:r>
              <a:rPr lang="zh-CN" altLang="en-US" sz="2800"/>
              <a:t>世纪</a:t>
            </a:r>
            <a:r>
              <a:rPr lang="en-US" altLang="zh-CN" sz="2800"/>
              <a:t>70</a:t>
            </a:r>
            <a:r>
              <a:rPr lang="zh-CN" altLang="en-US" sz="2800"/>
              <a:t>年代，电信网承载的主要还是电话业务，虽然有电报、传真业务的存在，但都以依托电话网建立的，或是作为叠加网提供独立业务，或是作为电话网提供的附加业务。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多媒体通信的需求和计算机的出现使得这种局面发生了变化。</a:t>
            </a:r>
            <a:r>
              <a:rPr lang="en-US" altLang="zh-CN" sz="2800"/>
              <a:t>ISDN</a:t>
            </a:r>
            <a:r>
              <a:rPr lang="zh-CN" altLang="en-US" sz="2800"/>
              <a:t>概念的提出，为通信网和通信业务的分离建立了基础。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计算机网中，大量功能由终端来实现，为通信应用的灵活性创造了条件，网络的简化是一柄双刃剑，很多问题也由此而生。</a:t>
            </a:r>
            <a:endParaRPr lang="en-US" altLang="zh-CN" sz="2800"/>
          </a:p>
        </p:txBody>
      </p:sp>
      <p:sp>
        <p:nvSpPr>
          <p:cNvPr id="25604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245C0743-A069-4A05-9FDB-9E7CCB376650}" type="slidenum">
              <a:rPr lang="en-US" altLang="zh-CN" sz="1400" b="0"/>
              <a:t>13</a:t>
            </a:fld>
            <a:endParaRPr lang="en-US" altLang="zh-CN" sz="1400" b="0"/>
          </a:p>
        </p:txBody>
      </p:sp>
      <p:sp>
        <p:nvSpPr>
          <p:cNvPr id="25605" name="TextBox 2560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现代通信技术第01章共66页，您现在浏览的是第13页!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200" b="1"/>
              <a:t>通信网分类</a:t>
            </a:r>
            <a:endParaRPr lang="en-US" altLang="zh-CN" sz="3200" b="1"/>
          </a:p>
        </p:txBody>
      </p:sp>
      <p:sp>
        <p:nvSpPr>
          <p:cNvPr id="27651" name="Rectangle 3"/>
          <p:cNvSpPr/>
          <p:nvPr/>
        </p:nvSpPr>
        <p:spPr>
          <a:xfrm>
            <a:off x="647700" y="1555750"/>
            <a:ext cx="7999412" cy="4095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通信网的分类方式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按业务的分类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按范围的分类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按功能的分类</a:t>
            </a:r>
            <a:endParaRPr lang="en-US" altLang="zh-CN" sz="2800"/>
          </a:p>
        </p:txBody>
      </p:sp>
      <p:sp>
        <p:nvSpPr>
          <p:cNvPr id="27652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EED1150A-11FA-4198-AC86-682C5B2698E1}" type="slidenum">
              <a:rPr lang="en-US" altLang="zh-CN" sz="1400" b="0"/>
              <a:t>14</a:t>
            </a:fld>
            <a:endParaRPr lang="en-US" altLang="zh-CN" sz="1400" b="0"/>
          </a:p>
        </p:txBody>
      </p:sp>
      <p:sp>
        <p:nvSpPr>
          <p:cNvPr id="27653" name="TextBox 2765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现代通信技术第01章共66页，您现在浏览的是第14页!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200" b="1"/>
              <a:t>通信网的分类方式</a:t>
            </a:r>
            <a:endParaRPr lang="en-US" altLang="zh-CN" sz="3200" b="1"/>
          </a:p>
        </p:txBody>
      </p:sp>
      <p:sp>
        <p:nvSpPr>
          <p:cNvPr id="29699" name="Rectangle 3"/>
          <p:cNvSpPr/>
          <p:nvPr/>
        </p:nvSpPr>
        <p:spPr>
          <a:xfrm>
            <a:off x="571500" y="1500188"/>
            <a:ext cx="8286750" cy="4802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说到通信网的分类，我们不得不先讨论一下通信网提供的服务（</a:t>
            </a:r>
            <a:r>
              <a:rPr lang="en-US" altLang="zh-CN" sz="2800"/>
              <a:t>Service</a:t>
            </a:r>
            <a:r>
              <a:rPr lang="zh-CN" altLang="en-US" sz="2800"/>
              <a:t>），建立通信网的目的是提供通信服务，在电信行业，传统上将电信服务称作电信业务。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过去网络业务比较单一，整个网络基本是按电话业务的需求而建立的，直到</a:t>
            </a:r>
            <a:r>
              <a:rPr lang="en-US" altLang="zh-CN" sz="2800"/>
              <a:t>Internet</a:t>
            </a:r>
            <a:r>
              <a:rPr lang="zh-CN" altLang="en-US" sz="2800"/>
              <a:t>普及以前，电话网一直作为骨干网络存在。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在这种情况下，不同的的服务（业务）一般是建立不同网络（有时是叠加的网络）来实现的，例如，电报网、</a:t>
            </a:r>
            <a:r>
              <a:rPr lang="en-US" altLang="zh-CN" sz="2800"/>
              <a:t>X.25</a:t>
            </a:r>
            <a:r>
              <a:rPr lang="zh-CN" altLang="en-US" sz="2800"/>
              <a:t>网、</a:t>
            </a:r>
            <a:r>
              <a:rPr lang="en-US" altLang="zh-CN" sz="2800"/>
              <a:t>DDN</a:t>
            </a:r>
            <a:r>
              <a:rPr lang="zh-CN" altLang="en-US" sz="2800"/>
              <a:t>网等等。</a:t>
            </a:r>
            <a:endParaRPr lang="en-US" altLang="zh-CN" sz="2800"/>
          </a:p>
        </p:txBody>
      </p:sp>
      <p:sp>
        <p:nvSpPr>
          <p:cNvPr id="29700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4E7807E1-BFB9-4C11-955A-AD41D557577B}" type="slidenum">
              <a:rPr lang="en-US" altLang="zh-CN" sz="1400" b="0"/>
              <a:t>15</a:t>
            </a:fld>
            <a:endParaRPr lang="en-US" altLang="zh-CN" sz="1400" b="0"/>
          </a:p>
        </p:txBody>
      </p:sp>
      <p:sp>
        <p:nvSpPr>
          <p:cNvPr id="29701" name="TextBox 2970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现代通信技术第01章共66页，您现在浏览的是第15页!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200" b="1"/>
              <a:t>通信网的分类方式</a:t>
            </a:r>
            <a:endParaRPr lang="en-US" altLang="zh-CN" sz="3200" b="1"/>
          </a:p>
        </p:txBody>
      </p:sp>
      <p:sp>
        <p:nvSpPr>
          <p:cNvPr id="31747" name="Rectangle 3"/>
          <p:cNvSpPr/>
          <p:nvPr/>
        </p:nvSpPr>
        <p:spPr>
          <a:xfrm>
            <a:off x="571500" y="1500188"/>
            <a:ext cx="8286750" cy="4802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另一种网络分类方式是按照在业务提供中实现的功能来分类，例如，传输网、交换网、接入网、信令网、同步网、管理网等。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还可以用网络覆盖的范围来分类网络，例如：广域网（</a:t>
            </a:r>
            <a:r>
              <a:rPr lang="en-US" altLang="zh-CN" sz="2800"/>
              <a:t>WAN</a:t>
            </a:r>
            <a:r>
              <a:rPr lang="zh-CN" altLang="en-US" sz="2800"/>
              <a:t>）、城域网（</a:t>
            </a:r>
            <a:r>
              <a:rPr lang="en-US" altLang="zh-CN" sz="2800"/>
              <a:t>MAN</a:t>
            </a:r>
            <a:r>
              <a:rPr lang="zh-CN" altLang="en-US" sz="2800"/>
              <a:t>）、局域网（</a:t>
            </a:r>
            <a:r>
              <a:rPr lang="en-US" altLang="zh-CN" sz="2800"/>
              <a:t>LAN</a:t>
            </a:r>
            <a:r>
              <a:rPr lang="zh-CN" altLang="en-US" sz="2800"/>
              <a:t>）、个域网（</a:t>
            </a:r>
            <a:r>
              <a:rPr lang="en-US" altLang="zh-CN" sz="2800"/>
              <a:t>PAN</a:t>
            </a:r>
            <a:r>
              <a:rPr lang="zh-CN" altLang="en-US" sz="2800"/>
              <a:t>）。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网络所采用的技术也可以成为网络分类的方式，按这种方式，可以有模拟网、数字网、电路交换网、分组交换网。参考书的讲述是采用组合几种分类的方式作为线索的。</a:t>
            </a:r>
            <a:endParaRPr lang="en-US" altLang="zh-CN" sz="2800"/>
          </a:p>
        </p:txBody>
      </p:sp>
      <p:sp>
        <p:nvSpPr>
          <p:cNvPr id="31748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0A8545FB-11BD-4494-B075-A546D48CF410}" type="slidenum">
              <a:rPr lang="en-US" altLang="zh-CN" sz="1400" b="0"/>
              <a:t>16</a:t>
            </a:fld>
            <a:endParaRPr lang="en-US" altLang="zh-CN" sz="1400" b="0"/>
          </a:p>
        </p:txBody>
      </p:sp>
      <p:sp>
        <p:nvSpPr>
          <p:cNvPr id="31749" name="TextBox 3174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现代通信技术第01章共66页，您现在浏览的是第16页!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200" b="1"/>
              <a:t>按业务的分类</a:t>
            </a:r>
            <a:endParaRPr lang="en-US" altLang="zh-CN" sz="3200" b="1"/>
          </a:p>
        </p:txBody>
      </p:sp>
      <p:sp>
        <p:nvSpPr>
          <p:cNvPr id="33795" name="Rectangle 3"/>
          <p:cNvSpPr/>
          <p:nvPr/>
        </p:nvSpPr>
        <p:spPr>
          <a:xfrm>
            <a:off x="571500" y="1500188"/>
            <a:ext cx="8286750" cy="4802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电报业务一般有两种方式提供，一种是莫尔斯电码方式，另一种是博多电码方式，后期的电报网采用后一种方式。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电报网提供的实际是低速数字信号的传输和交换，如果按照现在的计算方式，电报网提供的是</a:t>
            </a:r>
            <a:r>
              <a:rPr lang="en-US" altLang="zh-CN" sz="2800"/>
              <a:t>100bit/s</a:t>
            </a:r>
            <a:r>
              <a:rPr lang="zh-CN" altLang="en-US" sz="2800"/>
              <a:t>以下的传输和交换能力。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电报网的传输通过电报载波在电话传输信道中复用实现，交换则用转发的方式实现。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现在电报网已经不复存在，电报业务一般是用文本传送的方式在数据网或计算机网上实现。</a:t>
            </a:r>
            <a:endParaRPr lang="en-US" altLang="zh-CN" sz="2800"/>
          </a:p>
        </p:txBody>
      </p:sp>
      <p:sp>
        <p:nvSpPr>
          <p:cNvPr id="33796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2DE7FB22-8C1C-4852-BDC4-2EAD0E7EB0CB}" type="slidenum">
              <a:rPr lang="en-US" altLang="zh-CN" sz="1400" b="0"/>
              <a:t>17</a:t>
            </a:fld>
            <a:endParaRPr lang="en-US" altLang="zh-CN" sz="1400" b="0"/>
          </a:p>
        </p:txBody>
      </p:sp>
      <p:sp>
        <p:nvSpPr>
          <p:cNvPr id="33797" name="TextBox 3379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现代通信技术第01章共66页，您现在浏览的是第17页!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200" b="1"/>
              <a:t>按业务的分类</a:t>
            </a:r>
            <a:endParaRPr lang="en-US" altLang="zh-CN" sz="3200" b="1"/>
          </a:p>
        </p:txBody>
      </p:sp>
      <p:sp>
        <p:nvSpPr>
          <p:cNvPr id="35843" name="Rectangle 3"/>
          <p:cNvSpPr/>
          <p:nvPr/>
        </p:nvSpPr>
        <p:spPr>
          <a:xfrm>
            <a:off x="571500" y="1500188"/>
            <a:ext cx="8286750" cy="4802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和传统电信网相比，这种尽力而为的服务至少有以下问题：</a:t>
            </a:r>
            <a:endParaRPr lang="en-US" altLang="zh-CN" sz="2800"/>
          </a:p>
          <a:p>
            <a:pPr marL="838200" lvl="1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ü"/>
            </a:pPr>
            <a:r>
              <a:rPr lang="zh-CN" altLang="en-US" sz="2800"/>
              <a:t>传输的可靠性得不到保证；</a:t>
            </a:r>
            <a:endParaRPr lang="en-US" altLang="zh-CN" sz="2800"/>
          </a:p>
          <a:p>
            <a:pPr marL="838200" lvl="1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ü"/>
            </a:pPr>
            <a:r>
              <a:rPr lang="zh-CN" altLang="en-US" sz="2800"/>
              <a:t>对于某些应用（例如实时语音通信）的性能得不到保证和控制；</a:t>
            </a:r>
            <a:endParaRPr lang="en-US" altLang="zh-CN" sz="2800"/>
          </a:p>
          <a:p>
            <a:pPr marL="838200" lvl="1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ü"/>
            </a:pPr>
            <a:r>
              <a:rPr lang="zh-CN" altLang="en-US" sz="2800"/>
              <a:t>网络的安全性得不到保证。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由于这些原因，</a:t>
            </a:r>
            <a:r>
              <a:rPr lang="en-US" altLang="zh-CN" sz="2800"/>
              <a:t>Internet</a:t>
            </a:r>
            <a:r>
              <a:rPr lang="zh-CN" altLang="en-US" sz="2800"/>
              <a:t>很难提供高质量的通信。为了满足各种业务的需要，人们研究了很多技术来对</a:t>
            </a:r>
            <a:r>
              <a:rPr lang="en-US" altLang="zh-CN" sz="2800"/>
              <a:t>Internet</a:t>
            </a:r>
            <a:r>
              <a:rPr lang="zh-CN" altLang="en-US" sz="2800"/>
              <a:t>进行补救，例如带宽预留技术、</a:t>
            </a:r>
            <a:r>
              <a:rPr lang="en-US" altLang="zh-CN" sz="2800"/>
              <a:t>P2P</a:t>
            </a:r>
            <a:r>
              <a:rPr lang="zh-CN" altLang="en-US" sz="2800"/>
              <a:t>技术等。研究全新网络也是人们努力方向之一。</a:t>
            </a:r>
            <a:endParaRPr lang="en-US" altLang="zh-CN" sz="2800"/>
          </a:p>
        </p:txBody>
      </p:sp>
      <p:sp>
        <p:nvSpPr>
          <p:cNvPr id="35844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19E190AB-6A18-4287-968F-234A5BC26D43}" type="slidenum">
              <a:rPr lang="en-US" altLang="zh-CN" sz="1400" b="0"/>
              <a:t>18</a:t>
            </a:fld>
            <a:endParaRPr lang="en-US" altLang="zh-CN" sz="1400" b="0"/>
          </a:p>
        </p:txBody>
      </p:sp>
      <p:sp>
        <p:nvSpPr>
          <p:cNvPr id="35845" name="TextBox 3584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现代通信技术第01章共66页，您现在浏览的是第18页!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200" b="1"/>
              <a:t>按业务的分类</a:t>
            </a:r>
            <a:endParaRPr lang="en-US" altLang="zh-CN" sz="3200" b="1"/>
          </a:p>
        </p:txBody>
      </p:sp>
      <p:sp>
        <p:nvSpPr>
          <p:cNvPr id="37891" name="Rectangle 3"/>
          <p:cNvSpPr/>
          <p:nvPr/>
        </p:nvSpPr>
        <p:spPr>
          <a:xfrm>
            <a:off x="571500" y="1500188"/>
            <a:ext cx="8286750" cy="4802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智能网（</a:t>
            </a:r>
            <a:r>
              <a:rPr lang="en-US" altLang="zh-CN" sz="2800"/>
              <a:t>IN</a:t>
            </a:r>
            <a:r>
              <a:rPr lang="zh-CN" altLang="en-US" sz="2800"/>
              <a:t>）是建立在数字电话网上的覆盖网，提供的是所谓的智能业务（如</a:t>
            </a:r>
            <a:r>
              <a:rPr lang="en-US" altLang="zh-CN" sz="2800"/>
              <a:t>VPN</a:t>
            </a:r>
            <a:r>
              <a:rPr lang="zh-CN" altLang="en-US" sz="2800"/>
              <a:t>、</a:t>
            </a:r>
            <a:r>
              <a:rPr lang="en-US" altLang="zh-CN" sz="2800"/>
              <a:t>800</a:t>
            </a:r>
            <a:r>
              <a:rPr lang="zh-CN" altLang="en-US" sz="2800"/>
              <a:t>、</a:t>
            </a:r>
            <a:r>
              <a:rPr lang="en-US" altLang="zh-CN" sz="2800"/>
              <a:t>300</a:t>
            </a:r>
            <a:r>
              <a:rPr lang="zh-CN" altLang="en-US" sz="2800"/>
              <a:t>等），可以看做是对电话业务的扩充应用。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随着网络技术的发展，智能网提供的业务逐渐被</a:t>
            </a:r>
            <a:r>
              <a:rPr lang="en-US" altLang="zh-CN" sz="2800"/>
              <a:t>NGN</a:t>
            </a:r>
            <a:r>
              <a:rPr lang="zh-CN" altLang="en-US" sz="2800"/>
              <a:t>的应用代替，业务提交平台（</a:t>
            </a:r>
            <a:r>
              <a:rPr lang="en-US" altLang="zh-CN" sz="2800"/>
              <a:t>SDP</a:t>
            </a:r>
            <a:r>
              <a:rPr lang="zh-CN" altLang="en-US" sz="2800"/>
              <a:t>）取代了智能网的地位，整个网络越来越像一个分布式计算系统。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en-US" altLang="zh-CN" sz="2800"/>
              <a:t>SOA</a:t>
            </a:r>
            <a:r>
              <a:rPr lang="zh-CN" altLang="en-US" sz="2800"/>
              <a:t>、</a:t>
            </a:r>
            <a:r>
              <a:rPr lang="en-US" altLang="zh-CN" sz="2800"/>
              <a:t>Open API</a:t>
            </a:r>
            <a:r>
              <a:rPr lang="zh-CN" altLang="en-US" sz="2800"/>
              <a:t>等概念的出现使得网络功能的灵活性大大增加，人们可以根据自己的需要配置网络上的功能，完成自己所需的应用。</a:t>
            </a:r>
            <a:endParaRPr lang="en-US" altLang="zh-CN" sz="2800"/>
          </a:p>
        </p:txBody>
      </p:sp>
      <p:sp>
        <p:nvSpPr>
          <p:cNvPr id="37892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75C4B31A-7560-414D-AEFE-59378DB15DD4}" type="slidenum">
              <a:rPr lang="en-US" altLang="zh-CN" sz="1400" b="0"/>
              <a:t>19</a:t>
            </a:fld>
            <a:endParaRPr lang="en-US" altLang="zh-CN" sz="1400" b="0"/>
          </a:p>
        </p:txBody>
      </p:sp>
      <p:sp>
        <p:nvSpPr>
          <p:cNvPr id="37893" name="TextBox 3789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现代通信技术第01章共66页，您现在浏览的是第19页!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8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200" b="1"/>
              <a:t>按业务的分类</a:t>
            </a:r>
            <a:endParaRPr lang="en-US" altLang="zh-CN" sz="3200" b="1"/>
          </a:p>
        </p:txBody>
      </p:sp>
      <p:sp>
        <p:nvSpPr>
          <p:cNvPr id="39939" name="Rectangle 3"/>
          <p:cNvSpPr/>
          <p:nvPr/>
        </p:nvSpPr>
        <p:spPr>
          <a:xfrm>
            <a:off x="571500" y="1500188"/>
            <a:ext cx="8286750" cy="4802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从</a:t>
            </a:r>
            <a:r>
              <a:rPr lang="en-US" altLang="zh-CN" sz="2800"/>
              <a:t>ISDN</a:t>
            </a:r>
            <a:r>
              <a:rPr lang="zh-CN" altLang="en-US" sz="2800"/>
              <a:t>开始，提出综合业务网络的概念，按业务建网的方式逐渐退出人们的视野。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克林顿政府曾经提出过美国国家信息基础结构的思想，建立统一的全国的基础网络。当前这个网络是</a:t>
            </a:r>
            <a:r>
              <a:rPr lang="en-US" altLang="zh-CN" sz="2800"/>
              <a:t>IP</a:t>
            </a:r>
            <a:r>
              <a:rPr lang="zh-CN" altLang="en-US" sz="2800"/>
              <a:t>网，以此为基础，促进国家的信息化。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国际上曾经也提出</a:t>
            </a:r>
            <a:r>
              <a:rPr lang="en-US" altLang="zh-CN" sz="2800"/>
              <a:t>GII</a:t>
            </a:r>
            <a:r>
              <a:rPr lang="zh-CN" altLang="en-US" sz="2800"/>
              <a:t>，现在基础结构的主要发展方向是</a:t>
            </a:r>
            <a:r>
              <a:rPr lang="en-US" altLang="zh-CN" sz="2800"/>
              <a:t>NGN</a:t>
            </a:r>
            <a:r>
              <a:rPr lang="zh-CN" altLang="en-US" sz="2800"/>
              <a:t>（</a:t>
            </a:r>
            <a:r>
              <a:rPr lang="en-US" altLang="zh-CN" sz="2800"/>
              <a:t>ITU-T SG13</a:t>
            </a:r>
            <a:r>
              <a:rPr lang="zh-CN" altLang="en-US" sz="2800"/>
              <a:t>），核心技术是</a:t>
            </a:r>
            <a:r>
              <a:rPr lang="en-US" altLang="zh-CN" sz="2800"/>
              <a:t>IPV6</a:t>
            </a:r>
            <a:r>
              <a:rPr lang="zh-CN" altLang="en-US" sz="2800"/>
              <a:t>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在统一的基础结构下，人们可以构造各种应用，实现各种网络服务。因此，按业务分类网络的概念今后也许会淡出课堂的讲台。</a:t>
            </a:r>
            <a:endParaRPr lang="en-US" altLang="zh-CN" sz="2800"/>
          </a:p>
        </p:txBody>
      </p:sp>
      <p:sp>
        <p:nvSpPr>
          <p:cNvPr id="39940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DCD3C9F3-2154-4C71-801D-1A219940A6D9}" type="slidenum">
              <a:rPr lang="en-US" altLang="zh-CN" sz="1400" b="0"/>
              <a:t>20</a:t>
            </a:fld>
            <a:endParaRPr lang="en-US" altLang="zh-CN" sz="1400" b="0"/>
          </a:p>
        </p:txBody>
      </p:sp>
      <p:sp>
        <p:nvSpPr>
          <p:cNvPr id="39941" name="TextBox 3994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现代通信技术第01章共66页，您现在浏览的是第20页!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6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200" b="1"/>
              <a:t>按区域的分类</a:t>
            </a:r>
            <a:endParaRPr lang="en-US" altLang="zh-CN" sz="3200" b="1"/>
          </a:p>
        </p:txBody>
      </p:sp>
      <p:sp>
        <p:nvSpPr>
          <p:cNvPr id="41987" name="Rectangle 3"/>
          <p:cNvSpPr/>
          <p:nvPr/>
        </p:nvSpPr>
        <p:spPr>
          <a:xfrm>
            <a:off x="571500" y="1500188"/>
            <a:ext cx="8286750" cy="4802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城域网（</a:t>
            </a:r>
            <a:r>
              <a:rPr lang="en-US" altLang="zh-CN" sz="2800"/>
              <a:t>MAN</a:t>
            </a:r>
            <a:r>
              <a:rPr lang="zh-CN" altLang="en-US" sz="2800"/>
              <a:t>）是指本地的计算机网，由于有密集的接入点和交换</a:t>
            </a:r>
            <a:r>
              <a:rPr lang="en-US" altLang="zh-CN" sz="2800"/>
              <a:t>/</a:t>
            </a:r>
            <a:r>
              <a:rPr lang="zh-CN" altLang="en-US" sz="2800"/>
              <a:t>路由点的存在，采用的技术也相对复杂一些，</a:t>
            </a:r>
            <a:r>
              <a:rPr lang="en-US" altLang="zh-CN" sz="2800"/>
              <a:t>FDDI</a:t>
            </a:r>
            <a:r>
              <a:rPr lang="zh-CN" altLang="en-US" sz="2800"/>
              <a:t>、</a:t>
            </a:r>
            <a:r>
              <a:rPr lang="en-US" altLang="zh-CN" sz="2800"/>
              <a:t>ATM</a:t>
            </a:r>
            <a:r>
              <a:rPr lang="zh-CN" altLang="en-US" sz="2800"/>
              <a:t>等底层技术在城域网中也有较多的应用。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局域网（</a:t>
            </a:r>
            <a:r>
              <a:rPr lang="en-US" altLang="zh-CN" sz="2800"/>
              <a:t>LAN</a:t>
            </a:r>
            <a:r>
              <a:rPr lang="zh-CN" altLang="en-US" sz="2800"/>
              <a:t>）基本上是室内的网络，有时也用于园区（校园网），局域网的底层技术主要是以太网（</a:t>
            </a:r>
            <a:r>
              <a:rPr lang="en-US" altLang="zh-CN" sz="2800"/>
              <a:t>Ethernet</a:t>
            </a:r>
            <a:r>
              <a:rPr lang="zh-CN" altLang="en-US" sz="2800"/>
              <a:t>）及其变种技术，近年来，无线局域网（</a:t>
            </a:r>
            <a:r>
              <a:rPr lang="en-US" altLang="zh-CN" sz="2800"/>
              <a:t>WLAN</a:t>
            </a:r>
            <a:r>
              <a:rPr lang="zh-CN" altLang="en-US" sz="2800"/>
              <a:t>）发展迅速。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和一般公众无线通信不同，无线局域网采用的是</a:t>
            </a:r>
            <a:r>
              <a:rPr lang="en-US" altLang="zh-CN" sz="2800"/>
              <a:t>ISM</a:t>
            </a:r>
            <a:r>
              <a:rPr lang="zh-CN" altLang="en-US" sz="2800"/>
              <a:t>频段，是开放的频段，可以不经申请使用。</a:t>
            </a:r>
            <a:endParaRPr lang="en-US" altLang="zh-CN" sz="2800"/>
          </a:p>
        </p:txBody>
      </p:sp>
      <p:sp>
        <p:nvSpPr>
          <p:cNvPr id="41988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89F1DAE0-E3A1-4CF0-9F4E-DEBC94FFF6FD}" type="slidenum">
              <a:rPr lang="en-US" altLang="zh-CN" sz="1400" b="0"/>
              <a:t>21</a:t>
            </a:fld>
            <a:endParaRPr lang="en-US" altLang="zh-CN" sz="1400" b="0"/>
          </a:p>
        </p:txBody>
      </p:sp>
      <p:sp>
        <p:nvSpPr>
          <p:cNvPr id="41989" name="TextBox 4198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现代通信技术第01章共66页，您现在浏览的是第21页!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4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200" b="1"/>
              <a:t>按区域的分类</a:t>
            </a:r>
            <a:endParaRPr lang="en-US" altLang="zh-CN" sz="3200" b="1"/>
          </a:p>
        </p:txBody>
      </p:sp>
      <p:sp>
        <p:nvSpPr>
          <p:cNvPr id="44035" name="Rectangle 3"/>
          <p:cNvSpPr/>
          <p:nvPr/>
        </p:nvSpPr>
        <p:spPr>
          <a:xfrm>
            <a:off x="571500" y="1500188"/>
            <a:ext cx="8286750" cy="4802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个域网（</a:t>
            </a:r>
            <a:r>
              <a:rPr lang="en-US" altLang="zh-CN" sz="2800"/>
              <a:t>PAN</a:t>
            </a:r>
            <a:r>
              <a:rPr lang="zh-CN" altLang="en-US" sz="2800"/>
              <a:t>）是指范围比局域网更小的网络，当前主要发展的是无线个域网（</a:t>
            </a:r>
            <a:r>
              <a:rPr lang="en-US" altLang="zh-CN" sz="2800"/>
              <a:t>WPAN</a:t>
            </a:r>
            <a:r>
              <a:rPr lang="zh-CN" altLang="en-US" sz="2800"/>
              <a:t>）。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个域网是当前非常活跃的网络发展领域，特别是今年奥巴马政府倡导智慧地球以后，物联网（</a:t>
            </a:r>
            <a:r>
              <a:rPr lang="en-US" altLang="zh-CN" sz="2800"/>
              <a:t>Internet of Things</a:t>
            </a:r>
            <a:r>
              <a:rPr lang="zh-CN" altLang="en-US" sz="2800"/>
              <a:t>）受到社会各界普遍的重视。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如果把世界比做人体，把通信网比作血管网，那么，个域网就是人体的毛细血管。人体毛细血管占血管的总长度</a:t>
            </a:r>
            <a:r>
              <a:rPr lang="en-US" altLang="zh-CN" sz="2800"/>
              <a:t>90%</a:t>
            </a:r>
            <a:r>
              <a:rPr lang="zh-CN" altLang="en-US" sz="2800"/>
              <a:t>以上，个域网同样如此。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据估计物联网的最终总投资将是</a:t>
            </a:r>
            <a:r>
              <a:rPr lang="en-US" altLang="zh-CN" sz="2800"/>
              <a:t>Internet</a:t>
            </a:r>
            <a:r>
              <a:rPr lang="zh-CN" altLang="en-US" sz="2800"/>
              <a:t>的几十倍，其中大部分将是末梢部分。</a:t>
            </a:r>
            <a:endParaRPr lang="en-US" altLang="zh-CN" sz="2800"/>
          </a:p>
        </p:txBody>
      </p:sp>
      <p:sp>
        <p:nvSpPr>
          <p:cNvPr id="44036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81F5F0D8-EBA1-422B-A2F8-5DD807052832}" type="slidenum">
              <a:rPr lang="en-US" altLang="zh-CN" sz="1400" b="0"/>
              <a:t>22</a:t>
            </a:fld>
            <a:endParaRPr lang="en-US" altLang="zh-CN" sz="1400" b="0"/>
          </a:p>
        </p:txBody>
      </p:sp>
      <p:sp>
        <p:nvSpPr>
          <p:cNvPr id="44037" name="TextBox 4403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现代通信技术第01章共66页，您现在浏览的是第22页!</a:t>
            </a: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2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200" b="1"/>
              <a:t>按功能的分类</a:t>
            </a:r>
            <a:endParaRPr lang="en-US" altLang="zh-CN" sz="3200" b="1"/>
          </a:p>
        </p:txBody>
      </p:sp>
      <p:sp>
        <p:nvSpPr>
          <p:cNvPr id="46083" name="Rectangle 3"/>
          <p:cNvSpPr/>
          <p:nvPr/>
        </p:nvSpPr>
        <p:spPr>
          <a:xfrm>
            <a:off x="571500" y="1500188"/>
            <a:ext cx="8286750" cy="4802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这里的功能是指网络在通信中起的作用，严格来说，应当是按功能的分段。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为了完成通信，至少要有以下组成部分：</a:t>
            </a:r>
            <a:endParaRPr lang="en-US" altLang="zh-CN" sz="2800"/>
          </a:p>
          <a:p>
            <a:pPr marL="838200" lvl="1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ü"/>
            </a:pPr>
            <a:r>
              <a:rPr lang="zh-CN" altLang="en-US" sz="2800"/>
              <a:t>用户终端，通信双方直接与之交互的设备；</a:t>
            </a:r>
            <a:endParaRPr lang="en-US" altLang="zh-CN" sz="2800"/>
          </a:p>
          <a:p>
            <a:pPr marL="838200" lvl="1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ü"/>
            </a:pPr>
            <a:r>
              <a:rPr lang="zh-CN" altLang="en-US" sz="2800"/>
              <a:t>接入功能，将终端接入网络；</a:t>
            </a:r>
            <a:endParaRPr lang="en-US" altLang="zh-CN" sz="2800"/>
          </a:p>
          <a:p>
            <a:pPr marL="838200" lvl="1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ü"/>
            </a:pPr>
            <a:r>
              <a:rPr lang="zh-CN" altLang="en-US" sz="2800"/>
              <a:t>交换功能，实现通信的控制，完成通信接续；</a:t>
            </a:r>
            <a:endParaRPr lang="en-US" altLang="zh-CN" sz="2800"/>
          </a:p>
          <a:p>
            <a:pPr marL="838200" lvl="1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ü"/>
            </a:pPr>
            <a:r>
              <a:rPr lang="zh-CN" altLang="en-US" sz="2800"/>
              <a:t>传输功能，完成信息的跨地理范围的传输；</a:t>
            </a:r>
            <a:endParaRPr lang="en-US" altLang="zh-CN" sz="2800"/>
          </a:p>
          <a:p>
            <a:pPr marL="838200" lvl="1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ü"/>
            </a:pPr>
            <a:r>
              <a:rPr lang="zh-CN" altLang="en-US" sz="2800"/>
              <a:t>管理和运营功能，实现运营和网络的管理。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除了终端以外，习惯上，人们常常把完成这些功能的网络组成部分也称作是“</a:t>
            </a:r>
            <a:r>
              <a:rPr lang="en-US" altLang="zh-CN" sz="2800"/>
              <a:t>xx</a:t>
            </a:r>
            <a:r>
              <a:rPr lang="zh-CN" altLang="en-US" sz="2800"/>
              <a:t>网”。</a:t>
            </a:r>
            <a:endParaRPr lang="en-US" altLang="zh-CN" sz="2800"/>
          </a:p>
        </p:txBody>
      </p:sp>
      <p:sp>
        <p:nvSpPr>
          <p:cNvPr id="46084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B8E02E5C-F9C0-4F63-886A-7DB54781D888}" type="slidenum">
              <a:rPr lang="en-US" altLang="zh-CN" sz="1400" b="0"/>
              <a:t>23</a:t>
            </a:fld>
            <a:endParaRPr lang="en-US" altLang="zh-CN" sz="1400" b="0"/>
          </a:p>
        </p:txBody>
      </p:sp>
      <p:sp>
        <p:nvSpPr>
          <p:cNvPr id="46085" name="TextBox 4608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现代通信技术第01章共66页，您现在浏览的是第23页!</a:t>
            </a: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30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200" b="1"/>
              <a:t>按功能的分类</a:t>
            </a:r>
            <a:endParaRPr lang="en-US" altLang="zh-CN" sz="3200" b="1"/>
          </a:p>
        </p:txBody>
      </p:sp>
      <p:sp>
        <p:nvSpPr>
          <p:cNvPr id="48131" name="Rectangle 3"/>
          <p:cNvSpPr/>
          <p:nvPr/>
        </p:nvSpPr>
        <p:spPr>
          <a:xfrm>
            <a:off x="468312" y="1484312"/>
            <a:ext cx="8464550" cy="4802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传输网完成通信信号的传输功能，是通信网的基础功能，传输网是通信网中最早实现数字化的部分，也是最早被不同业务共用的部分。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传输网使用各种媒介，完成通信信号的传输，不同接续的通信信号要共用传输媒介，为了更好地利用媒介的传输能力，需要对媒介进行复用。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传输网使用的传输媒介包括：架空明线、对称电缆、同轴电缆、微波（包括卫星通信）、光纤等。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当前骨干网络主要使用光纤作为传输媒介，其传输速率可达数十</a:t>
            </a:r>
            <a:r>
              <a:rPr lang="en-US" altLang="zh-CN" sz="2800"/>
              <a:t>Gbit/s</a:t>
            </a:r>
            <a:r>
              <a:rPr lang="zh-CN" altLang="en-US" sz="2800"/>
              <a:t>，不久的未来可达数百</a:t>
            </a:r>
            <a:r>
              <a:rPr lang="en-US" altLang="zh-CN" sz="2800"/>
              <a:t>Gbit/s</a:t>
            </a:r>
            <a:r>
              <a:rPr lang="zh-CN" altLang="en-US" sz="2800"/>
              <a:t>。</a:t>
            </a:r>
            <a:endParaRPr lang="en-US" altLang="zh-CN" sz="2800"/>
          </a:p>
        </p:txBody>
      </p:sp>
      <p:sp>
        <p:nvSpPr>
          <p:cNvPr id="48132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2719CA42-31C2-4BD2-B015-3F4DEEE04636}" type="slidenum">
              <a:rPr lang="en-US" altLang="zh-CN" sz="1400" b="0"/>
              <a:t>24</a:t>
            </a:fld>
            <a:endParaRPr lang="en-US" altLang="zh-CN" sz="1400" b="0"/>
          </a:p>
        </p:txBody>
      </p:sp>
      <p:sp>
        <p:nvSpPr>
          <p:cNvPr id="48133" name="TextBox 4813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现代通信技术第01章共66页，您现在浏览的是第24页!</a:t>
            </a: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8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200" b="1"/>
              <a:t>按功能的分类</a:t>
            </a:r>
            <a:endParaRPr lang="en-US" altLang="zh-CN" sz="3200" b="1"/>
          </a:p>
        </p:txBody>
      </p:sp>
      <p:sp>
        <p:nvSpPr>
          <p:cNvPr id="50179" name="Rectangle 3"/>
          <p:cNvSpPr/>
          <p:nvPr/>
        </p:nvSpPr>
        <p:spPr>
          <a:xfrm>
            <a:off x="323850" y="1484312"/>
            <a:ext cx="8464550" cy="4802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传统意义上的交换网完成承载业务的控制和交换，因此，有电话交换网、电报交换网、数字数据交换网的区别。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交换网主要完成信息的转接和承载业务的呼叫控制功能，早期的交换网中，这些功能是集中在交换机中完成的。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随着通信技术的发展，通信网中传输信息的转接和承载业务（服务）的控制逐步分离。核心网中的交换完成信息从源点到端点的交换和传输任务，各种业务网关则完成业务的接续和控制任务。</a:t>
            </a:r>
            <a:endParaRPr lang="en-US" altLang="zh-CN" sz="2800"/>
          </a:p>
        </p:txBody>
      </p:sp>
      <p:sp>
        <p:nvSpPr>
          <p:cNvPr id="50180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306D22DD-45AA-459A-A2D3-7F21EF65228D}" type="slidenum">
              <a:rPr lang="en-US" altLang="zh-CN" sz="1400" b="0"/>
              <a:t>25</a:t>
            </a:fld>
            <a:endParaRPr lang="en-US" altLang="zh-CN" sz="1400" b="0"/>
          </a:p>
        </p:txBody>
      </p:sp>
      <p:sp>
        <p:nvSpPr>
          <p:cNvPr id="50181" name="TextBox 5018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现代通信技术第01章共66页，您现在浏览的是第25页!</a:t>
            </a: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226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200" b="1"/>
              <a:t>按功能的分类</a:t>
            </a:r>
            <a:endParaRPr lang="en-US" altLang="zh-CN" sz="3200" b="1"/>
          </a:p>
        </p:txBody>
      </p:sp>
      <p:sp>
        <p:nvSpPr>
          <p:cNvPr id="52227" name="Rectangle 3"/>
          <p:cNvSpPr/>
          <p:nvPr/>
        </p:nvSpPr>
        <p:spPr>
          <a:xfrm>
            <a:off x="571500" y="1500188"/>
            <a:ext cx="8286750" cy="4802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电话的信令发展经历了以下几个阶段：</a:t>
            </a:r>
            <a:endParaRPr lang="en-US" altLang="zh-CN" sz="2800"/>
          </a:p>
          <a:p>
            <a:pPr marL="838200" lvl="1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ü"/>
            </a:pPr>
            <a:r>
              <a:rPr lang="zh-CN" altLang="en-US" sz="2800"/>
              <a:t>直流信令（至今的摘机、挂机信号依然在用）；</a:t>
            </a:r>
            <a:endParaRPr lang="en-US" altLang="zh-CN" sz="2800"/>
          </a:p>
          <a:p>
            <a:pPr marL="838200" lvl="1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ü"/>
            </a:pPr>
            <a:r>
              <a:rPr lang="zh-CN" altLang="en-US" sz="2800"/>
              <a:t>随路信令（音频、模拟、数字随路信令）；</a:t>
            </a:r>
            <a:endParaRPr lang="en-US" altLang="zh-CN" sz="2800"/>
          </a:p>
          <a:p>
            <a:pPr marL="838200" lvl="1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ü"/>
            </a:pPr>
            <a:r>
              <a:rPr lang="zh-CN" altLang="en-US" sz="2800"/>
              <a:t>数字共路信令（七号信令、一号用户信令）。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电路转接和交换控制技术经历以下几个阶段：</a:t>
            </a:r>
            <a:endParaRPr lang="en-US" altLang="zh-CN" sz="2800"/>
          </a:p>
          <a:p>
            <a:pPr marL="838200" lvl="1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ü"/>
            </a:pPr>
            <a:r>
              <a:rPr lang="zh-CN" altLang="en-US" sz="2800"/>
              <a:t>机电制分散控制交换机（旋转式、步进制）、</a:t>
            </a:r>
            <a:endParaRPr lang="en-US" altLang="zh-CN" sz="2800"/>
          </a:p>
          <a:p>
            <a:pPr marL="838200" lvl="1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ü"/>
            </a:pPr>
            <a:r>
              <a:rPr lang="zh-CN" altLang="en-US" sz="2800"/>
              <a:t>机电制集中控制交换机（纵横制）；</a:t>
            </a:r>
            <a:endParaRPr lang="en-US" altLang="zh-CN" sz="2800"/>
          </a:p>
          <a:p>
            <a:pPr marL="838200" lvl="1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ü"/>
            </a:pPr>
            <a:r>
              <a:rPr lang="zh-CN" altLang="en-US" sz="2800"/>
              <a:t>电子控制模拟空分交换机；</a:t>
            </a:r>
            <a:endParaRPr lang="en-US" altLang="zh-CN" sz="2800"/>
          </a:p>
          <a:p>
            <a:pPr marL="838200" lvl="1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ü"/>
            </a:pPr>
            <a:r>
              <a:rPr lang="zh-CN" altLang="en-US" sz="2800"/>
              <a:t>程序控制时分</a:t>
            </a:r>
            <a:r>
              <a:rPr lang="en-US" altLang="zh-CN" sz="2800"/>
              <a:t>-</a:t>
            </a:r>
            <a:r>
              <a:rPr lang="zh-CN" altLang="en-US" sz="2800"/>
              <a:t>空分数字交换机；</a:t>
            </a:r>
            <a:endParaRPr lang="en-US" altLang="zh-CN" sz="2800"/>
          </a:p>
          <a:p>
            <a:pPr marL="838200" lvl="1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ü"/>
            </a:pPr>
            <a:r>
              <a:rPr lang="en-US" altLang="zh-CN" sz="2800"/>
              <a:t>ATM</a:t>
            </a:r>
            <a:r>
              <a:rPr lang="zh-CN" altLang="en-US" sz="2800"/>
              <a:t>、软交换体系结构。</a:t>
            </a:r>
            <a:endParaRPr lang="en-US" altLang="zh-CN" sz="2800"/>
          </a:p>
        </p:txBody>
      </p:sp>
      <p:sp>
        <p:nvSpPr>
          <p:cNvPr id="52228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851EA935-C0E5-4EB6-A2E6-450E45F07C77}" type="slidenum">
              <a:rPr lang="en-US" altLang="zh-CN" sz="1400" b="0"/>
              <a:t>26</a:t>
            </a:fld>
            <a:endParaRPr lang="en-US" altLang="zh-CN" sz="1400" b="0"/>
          </a:p>
        </p:txBody>
      </p:sp>
      <p:sp>
        <p:nvSpPr>
          <p:cNvPr id="52229" name="TextBox 5222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现代通信技术第01章共66页，您现在浏览的是第26页!</a:t>
            </a: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4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200" b="1"/>
              <a:t>按功能的分类</a:t>
            </a:r>
            <a:endParaRPr lang="en-US" altLang="zh-CN" sz="3200" b="1"/>
          </a:p>
        </p:txBody>
      </p:sp>
      <p:sp>
        <p:nvSpPr>
          <p:cNvPr id="54275" name="Rectangle 3"/>
          <p:cNvSpPr/>
          <p:nvPr/>
        </p:nvSpPr>
        <p:spPr>
          <a:xfrm>
            <a:off x="571500" y="1500188"/>
            <a:ext cx="8286750" cy="4802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en-US" altLang="zh-CN" sz="2800"/>
              <a:t>Internet</a:t>
            </a:r>
            <a:r>
              <a:rPr lang="zh-CN" altLang="en-US" sz="2800"/>
              <a:t>的基本协议是</a:t>
            </a:r>
            <a:r>
              <a:rPr lang="en-US" altLang="zh-CN" sz="2800"/>
              <a:t>IP</a:t>
            </a:r>
            <a:r>
              <a:rPr lang="zh-CN" altLang="en-US" sz="2800"/>
              <a:t>协议，其交换方式是无连接的分组交换，以</a:t>
            </a:r>
            <a:r>
              <a:rPr lang="en-US" altLang="zh-CN" sz="2800"/>
              <a:t>IP</a:t>
            </a:r>
            <a:r>
              <a:rPr lang="zh-CN" altLang="en-US" sz="2800"/>
              <a:t>包为单位进行交换。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无连接的分组交换不需要在网络中保持连接信息，大大简化了网络结构。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由于不需要建立连接，所以，通信建立迅速，通信中的分组可以根据情况寻找不同的路由，不会因为某些链路的故障造成通信的中断。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在</a:t>
            </a:r>
            <a:r>
              <a:rPr lang="en-US" altLang="zh-CN" sz="2800"/>
              <a:t>IP</a:t>
            </a:r>
            <a:r>
              <a:rPr lang="zh-CN" altLang="en-US" sz="2800"/>
              <a:t>之上有</a:t>
            </a:r>
            <a:r>
              <a:rPr lang="en-US" altLang="zh-CN" sz="2800"/>
              <a:t>TCP</a:t>
            </a:r>
            <a:r>
              <a:rPr lang="zh-CN" altLang="en-US" sz="2800"/>
              <a:t>协议来适应需要建立连接进行通信的一些应用。但由于</a:t>
            </a:r>
            <a:r>
              <a:rPr lang="en-US" altLang="zh-CN" sz="2800"/>
              <a:t>Internet</a:t>
            </a:r>
            <a:r>
              <a:rPr lang="zh-CN" altLang="en-US" sz="2800"/>
              <a:t>本身的特点，通信质量的保证变得十分复杂。</a:t>
            </a:r>
            <a:endParaRPr lang="en-US" altLang="zh-CN" sz="2800"/>
          </a:p>
        </p:txBody>
      </p:sp>
      <p:sp>
        <p:nvSpPr>
          <p:cNvPr id="54276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1D253A7F-EF06-46DF-83FC-1BF93DD4A0BB}" type="slidenum">
              <a:rPr lang="en-US" altLang="zh-CN" sz="1400" b="0"/>
              <a:t>27</a:t>
            </a:fld>
            <a:endParaRPr lang="en-US" altLang="zh-CN" sz="1400" b="0"/>
          </a:p>
        </p:txBody>
      </p:sp>
      <p:sp>
        <p:nvSpPr>
          <p:cNvPr id="54277" name="TextBox 5427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现代通信技术第01章共66页，您现在浏览的是第27页!</a:t>
            </a: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22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200" b="1"/>
              <a:t>按功能的分类</a:t>
            </a:r>
            <a:endParaRPr lang="en-US" altLang="zh-CN" sz="3200" b="1"/>
          </a:p>
        </p:txBody>
      </p:sp>
      <p:sp>
        <p:nvSpPr>
          <p:cNvPr id="56323" name="Rectangle 3"/>
          <p:cNvSpPr/>
          <p:nvPr/>
        </p:nvSpPr>
        <p:spPr>
          <a:xfrm>
            <a:off x="571500" y="1500188"/>
            <a:ext cx="8286750" cy="4802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对于</a:t>
            </a:r>
            <a:r>
              <a:rPr lang="en-US" altLang="zh-CN" sz="2800"/>
              <a:t>Internet</a:t>
            </a:r>
            <a:r>
              <a:rPr lang="zh-CN" altLang="en-US" sz="2800"/>
              <a:t>的接入，有</a:t>
            </a:r>
            <a:r>
              <a:rPr lang="en-US" altLang="zh-CN" sz="2800"/>
              <a:t>xDSL</a:t>
            </a:r>
            <a:r>
              <a:rPr lang="zh-CN" altLang="en-US" sz="2800"/>
              <a:t>（</a:t>
            </a:r>
            <a:r>
              <a:rPr lang="en-US" altLang="zh-CN" sz="2800"/>
              <a:t>HDSL</a:t>
            </a:r>
            <a:r>
              <a:rPr lang="zh-CN" altLang="en-US" sz="2800"/>
              <a:t>、</a:t>
            </a:r>
            <a:r>
              <a:rPr lang="en-US" altLang="zh-CN" sz="2800"/>
              <a:t>ADSL</a:t>
            </a:r>
            <a:r>
              <a:rPr lang="zh-CN" altLang="en-US" sz="2800"/>
              <a:t>等）方式接入、光纤接入（</a:t>
            </a:r>
            <a:r>
              <a:rPr lang="en-US" altLang="zh-CN" sz="2800"/>
              <a:t>EPON</a:t>
            </a:r>
            <a:r>
              <a:rPr lang="zh-CN" altLang="en-US" sz="2800"/>
              <a:t>、</a:t>
            </a:r>
            <a:r>
              <a:rPr lang="en-US" altLang="zh-CN" sz="2800"/>
              <a:t>GPON</a:t>
            </a:r>
            <a:r>
              <a:rPr lang="zh-CN" altLang="en-US" sz="2800"/>
              <a:t>等）。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其中</a:t>
            </a:r>
            <a:r>
              <a:rPr lang="en-US" altLang="zh-CN" sz="2800"/>
              <a:t>EPON</a:t>
            </a:r>
            <a:r>
              <a:rPr lang="zh-CN" altLang="en-US" sz="2800"/>
              <a:t>是</a:t>
            </a:r>
            <a:r>
              <a:rPr lang="en-US" altLang="zh-CN" sz="2800"/>
              <a:t>IEEE</a:t>
            </a:r>
            <a:r>
              <a:rPr lang="zh-CN" altLang="en-US" sz="2800"/>
              <a:t>发起制定的，是基于以太网技术的无源光纤网；</a:t>
            </a:r>
            <a:r>
              <a:rPr lang="en-US" altLang="zh-CN" sz="2800"/>
              <a:t>GPON</a:t>
            </a:r>
            <a:r>
              <a:rPr lang="zh-CN" altLang="en-US" sz="2800"/>
              <a:t>则是</a:t>
            </a:r>
            <a:r>
              <a:rPr lang="en-US" altLang="zh-CN" sz="2800"/>
              <a:t>ITU-T</a:t>
            </a:r>
            <a:r>
              <a:rPr lang="zh-CN" altLang="en-US" sz="2800"/>
              <a:t>参与制定的，是基于</a:t>
            </a:r>
            <a:r>
              <a:rPr lang="en-US" altLang="zh-CN" sz="2800"/>
              <a:t>ATM</a:t>
            </a:r>
            <a:r>
              <a:rPr lang="zh-CN" altLang="en-US" sz="2800"/>
              <a:t>技术的无源光纤网。最近又有发展。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由于光纤具有传输能力强，通信质量好的优越性，接入网正在向着以光纤到路边（</a:t>
            </a:r>
            <a:r>
              <a:rPr lang="en-US" altLang="zh-CN" sz="2800"/>
              <a:t>FTTC</a:t>
            </a:r>
            <a:r>
              <a:rPr lang="zh-CN" altLang="en-US" sz="2800"/>
              <a:t>）、光纤到楼（</a:t>
            </a:r>
            <a:r>
              <a:rPr lang="en-US" altLang="zh-CN" sz="2800"/>
              <a:t>FTTB</a:t>
            </a:r>
            <a:r>
              <a:rPr lang="zh-CN" altLang="en-US" sz="2800"/>
              <a:t>）、光纤到户（</a:t>
            </a:r>
            <a:r>
              <a:rPr lang="en-US" altLang="zh-CN" sz="2800"/>
              <a:t>FTTH</a:t>
            </a:r>
            <a:r>
              <a:rPr lang="zh-CN" altLang="en-US" sz="2800"/>
              <a:t>）的方向发展。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三网融合业务必须有极高的入户带宽才能得到发展和使用，光纤的普及将起到很大的推动作用。</a:t>
            </a:r>
            <a:endParaRPr lang="en-US" altLang="zh-CN" sz="2800"/>
          </a:p>
        </p:txBody>
      </p:sp>
      <p:sp>
        <p:nvSpPr>
          <p:cNvPr id="56324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A0D4C958-A432-4C0C-B360-59604294E763}" type="slidenum">
              <a:rPr lang="en-US" altLang="zh-CN" sz="1400" b="0"/>
              <a:t>28</a:t>
            </a:fld>
            <a:endParaRPr lang="en-US" altLang="zh-CN" sz="1400" b="0"/>
          </a:p>
        </p:txBody>
      </p:sp>
      <p:sp>
        <p:nvSpPr>
          <p:cNvPr id="56325" name="TextBox 5632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现代通信技术第01章共66页，您现在浏览的是第28页!</a:t>
            </a: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370" name="Rectangle 2"/>
          <p:cNvSpPr/>
          <p:nvPr/>
        </p:nvSpPr>
        <p:spPr>
          <a:xfrm>
            <a:off x="2857500" y="2714625"/>
            <a:ext cx="3714750" cy="571500"/>
          </a:xfrm>
          <a:prstGeom prst="rect">
            <a:avLst/>
          </a:prstGeom>
          <a:solidFill>
            <a:srgbClr val="C8EF94"/>
          </a:solidFill>
          <a:ln>
            <a:noFill/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58371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600" b="1"/>
              <a:t>目录</a:t>
            </a:r>
            <a:endParaRPr lang="en-US" altLang="zh-CN" sz="3600" b="1"/>
          </a:p>
        </p:txBody>
      </p:sp>
      <p:sp>
        <p:nvSpPr>
          <p:cNvPr id="58372" name="Rectangle 3"/>
          <p:cNvSpPr/>
          <p:nvPr/>
        </p:nvSpPr>
        <p:spPr>
          <a:xfrm>
            <a:off x="2500312" y="1643062"/>
            <a:ext cx="3924300" cy="4095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3200"/>
              <a:t>现代通信概况</a:t>
            </a:r>
            <a:endParaRPr lang="en-US" altLang="zh-CN" sz="32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3200"/>
              <a:t>通信网分类</a:t>
            </a:r>
            <a:endParaRPr lang="en-US" altLang="zh-CN" sz="32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3200"/>
              <a:t>通信服务和标准</a:t>
            </a:r>
            <a:endParaRPr lang="en-US" altLang="zh-CN" sz="3200"/>
          </a:p>
        </p:txBody>
      </p:sp>
      <p:sp>
        <p:nvSpPr>
          <p:cNvPr id="58373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9785688E-D6F3-466F-997D-4F477644B3FD}" type="slidenum">
              <a:rPr lang="en-US" altLang="zh-CN" sz="1400" b="0"/>
              <a:t>29</a:t>
            </a:fld>
            <a:endParaRPr lang="en-US" altLang="zh-CN" sz="1400" b="0"/>
          </a:p>
        </p:txBody>
      </p:sp>
      <p:sp>
        <p:nvSpPr>
          <p:cNvPr id="58374" name="TextBox 5837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现代通信技术第01章共66页，您现在浏览的是第29页!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1000"/>
                                        <p:tgtEl>
                                          <p:spTgt spid="58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0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18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200" b="1"/>
              <a:t>通信网提供的服务</a:t>
            </a:r>
            <a:endParaRPr lang="en-US" altLang="zh-CN" sz="3200" b="1"/>
          </a:p>
        </p:txBody>
      </p:sp>
      <p:sp>
        <p:nvSpPr>
          <p:cNvPr id="60419" name="Rectangle 3"/>
          <p:cNvSpPr/>
          <p:nvPr/>
        </p:nvSpPr>
        <p:spPr>
          <a:xfrm>
            <a:off x="571500" y="1500188"/>
            <a:ext cx="8286750" cy="4802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人们建立通信网的目的是完成通信功能，换句话说，通信网提供的是通信服务（通信业务）。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最初的通信双方是都是人，发展到现在，可以在人和人之间建立通信，也可以在人和计算机、计算机和计算机之间建立通信。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最近为大家津津乐道的物联网则是建立人与物，计算机与物、物与物之间的通信。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传统的通信网主要是完成信息传送的功能，因为当时信息通信的应用相对比较简单，应用功能和传输功能的分解也不是十分明确。</a:t>
            </a:r>
            <a:endParaRPr lang="en-US" altLang="zh-CN" sz="2800"/>
          </a:p>
        </p:txBody>
      </p:sp>
      <p:sp>
        <p:nvSpPr>
          <p:cNvPr id="60420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12C43553-1600-4EBE-A8B0-6E13CE9CFA86}" type="slidenum">
              <a:rPr lang="en-US" altLang="zh-CN" sz="1400" b="0"/>
              <a:t>30</a:t>
            </a:fld>
            <a:endParaRPr lang="en-US" altLang="zh-CN" sz="1400" b="0"/>
          </a:p>
        </p:txBody>
      </p:sp>
      <p:sp>
        <p:nvSpPr>
          <p:cNvPr id="60421" name="TextBox 6042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现代通信技术第01章共66页，您现在浏览的是第30页!</a:t>
            </a: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466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200" b="1"/>
              <a:t>通信协议和标准</a:t>
            </a:r>
            <a:endParaRPr lang="en-US" altLang="zh-CN" sz="3200" b="1"/>
          </a:p>
        </p:txBody>
      </p:sp>
      <p:sp>
        <p:nvSpPr>
          <p:cNvPr id="62467" name="Rectangle 3"/>
          <p:cNvSpPr/>
          <p:nvPr/>
        </p:nvSpPr>
        <p:spPr>
          <a:xfrm>
            <a:off x="571500" y="1500188"/>
            <a:ext cx="8286750" cy="4802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通信网能够提供的业务越来越丰富也越来越复杂，各种业务之间的关联也变得错综复杂。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所有这些业务都需要有各种网络功能的支持，如何描述业务和网络功能，是我们需要解决的问题。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与此同时，通信是通信双方（或多方）参与的活动，在进行通信时，双方必须有所约定，承担通信任务的网络也必须将这种约定体现在同过程中，这就需要一定的规范，在通信术语中，这种规范叫做“协议”（或规程，</a:t>
            </a:r>
            <a:r>
              <a:rPr lang="en-US" altLang="zh-CN" sz="2800"/>
              <a:t>Protocol</a:t>
            </a:r>
            <a:r>
              <a:rPr lang="zh-CN" altLang="en-US" sz="2800"/>
              <a:t>）。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endParaRPr lang="en-US" altLang="zh-CN" sz="2800"/>
          </a:p>
        </p:txBody>
      </p:sp>
      <p:sp>
        <p:nvSpPr>
          <p:cNvPr id="62468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7D2D569A-7B8D-48C7-A8DD-C0C0392B59DB}" type="slidenum">
              <a:rPr lang="en-US" altLang="zh-CN" sz="1400" b="0"/>
              <a:t>31</a:t>
            </a:fld>
            <a:endParaRPr lang="en-US" altLang="zh-CN" sz="1400" b="0"/>
          </a:p>
        </p:txBody>
      </p:sp>
      <p:sp>
        <p:nvSpPr>
          <p:cNvPr id="62469" name="TextBox 6246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现代通信技术第01章共66页，您现在浏览的是第31页!</a:t>
            </a: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514" name="Rectangle 2"/>
          <p:cNvSpPr/>
          <p:nvPr>
            <p:ph type="title" idx="4294967295"/>
          </p:nvPr>
        </p:nvSpPr>
        <p:spPr>
          <a:xfrm>
            <a:off x="785812" y="642938"/>
            <a:ext cx="7112000" cy="60960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lang="zh-CN" altLang="en-US" sz="4400">
                <a:solidFill>
                  <a:schemeClr val="tx2"/>
                </a:solidFill>
                <a:latin typeface="Arial"/>
                <a:ea typeface="宋体" pitchFamily="2" charset="-122"/>
              </a:defRPr>
            </a:lvl9pPr>
          </a:lstStyle>
          <a:p>
            <a:pPr lvl="0"/>
            <a:r>
              <a:rPr lang="zh-CN" altLang="en-US" sz="3200" b="1"/>
              <a:t>通信协议和标准</a:t>
            </a:r>
            <a:endParaRPr lang="en-US" altLang="zh-CN" sz="3200" b="1"/>
          </a:p>
        </p:txBody>
      </p:sp>
      <p:sp>
        <p:nvSpPr>
          <p:cNvPr id="64515" name="Rectangle 3"/>
          <p:cNvSpPr/>
          <p:nvPr/>
        </p:nvSpPr>
        <p:spPr>
          <a:xfrm>
            <a:off x="571500" y="1500188"/>
            <a:ext cx="8286750" cy="48021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虽然通信技术发展迅速，但通信网是沿着一定的路线在技术上进行演进的，因为通信网是覆盖全球的人工系统，使用的人群遍及社会的各个阶层，需要有好的稳定性。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为了做到技术发展和网络稳定的统一，现代通信标准往往是受一定体系的指导。在体系的指导下，兼容各种技术，保证网络的稳定。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r>
              <a:rPr lang="zh-CN" altLang="en-US" sz="2800"/>
              <a:t>通信中比较重要的体系包括：</a:t>
            </a:r>
            <a:r>
              <a:rPr lang="en-US" altLang="zh-CN" sz="2800"/>
              <a:t>ISDN</a:t>
            </a:r>
            <a:r>
              <a:rPr lang="zh-CN" altLang="en-US" sz="2800"/>
              <a:t>、</a:t>
            </a:r>
            <a:r>
              <a:rPr lang="en-US" altLang="zh-CN" sz="2800"/>
              <a:t>TMN</a:t>
            </a:r>
            <a:r>
              <a:rPr lang="zh-CN" altLang="en-US" sz="2800"/>
              <a:t>、</a:t>
            </a:r>
            <a:r>
              <a:rPr lang="en-US" altLang="zh-CN" sz="2800"/>
              <a:t>OSI</a:t>
            </a:r>
            <a:r>
              <a:rPr lang="zh-CN" altLang="en-US" sz="2800"/>
              <a:t>、</a:t>
            </a:r>
            <a:r>
              <a:rPr lang="en-US" altLang="zh-CN" sz="2800"/>
              <a:t>NGN</a:t>
            </a:r>
            <a:r>
              <a:rPr lang="zh-CN" altLang="en-US" sz="2800"/>
              <a:t>（</a:t>
            </a:r>
            <a:r>
              <a:rPr lang="en-US" altLang="zh-CN" sz="2800"/>
              <a:t>GII</a:t>
            </a:r>
            <a:r>
              <a:rPr lang="zh-CN" altLang="en-US" sz="2800"/>
              <a:t>）、</a:t>
            </a:r>
            <a:r>
              <a:rPr lang="en-US" altLang="zh-CN" sz="2800"/>
              <a:t>IMT2000</a:t>
            </a:r>
            <a:r>
              <a:rPr lang="zh-CN" altLang="en-US" sz="2800"/>
              <a:t>。</a:t>
            </a: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endParaRPr lang="en-US" altLang="zh-CN" sz="2800"/>
          </a:p>
        </p:txBody>
      </p:sp>
      <p:sp>
        <p:nvSpPr>
          <p:cNvPr id="64516" name="灯片编号占位符 5"/>
          <p:cNvSpPr/>
          <p:nvPr/>
        </p:nvSpPr>
        <p:spPr>
          <a:xfrm>
            <a:off x="6854825" y="6381750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67002F21-9DAF-44DD-B669-1ECA8DC87A49}" type="slidenum">
              <a:rPr lang="en-US" altLang="zh-CN" sz="1400" b="0"/>
              <a:t>32</a:t>
            </a:fld>
            <a:endParaRPr lang="en-US" altLang="zh-CN" sz="1400" b="0"/>
          </a:p>
        </p:txBody>
      </p:sp>
      <p:sp>
        <p:nvSpPr>
          <p:cNvPr id="64517" name="TextBox 6451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现代通信技术第01章共66页，您现在浏览的是第32页!</a:t>
            </a: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562" name="灯片编号占位符 3"/>
          <p:cNvSpPr/>
          <p:nvPr>
            <p:ph type="sldNum" idx="12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eaLnBrk="1" hangingPunct="1"/>
            <a:fld id="{0495F816-067D-487B-B9B0-66FCE0BDB8CB}" type="slidenum">
              <a:rPr lang="en-US" altLang="zh-CN" sz="1400" b="0"/>
              <a:t>33</a:t>
            </a:fld>
            <a:endParaRPr lang="en-US" altLang="zh-CN" sz="1400" b="0"/>
          </a:p>
        </p:txBody>
      </p:sp>
      <p:pic>
        <p:nvPicPr>
          <p:cNvPr id="6656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571500" y="1428750"/>
            <a:ext cx="8072438" cy="32035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66564" name="Rectangle 3"/>
          <p:cNvSpPr/>
          <p:nvPr/>
        </p:nvSpPr>
        <p:spPr>
          <a:xfrm>
            <a:off x="642938" y="4929188"/>
            <a:ext cx="7999412" cy="6588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</a:pPr>
            <a:endParaRPr lang="en-US" altLang="zh-CN" sz="2800"/>
          </a:p>
          <a:p>
            <a:pPr marL="381000" lvl="0" indent="-381000" eaLnBrk="1" hangingPunct="1">
              <a:lnSpc>
                <a:spcPct val="110000"/>
              </a:lnSpc>
              <a:buClr>
                <a:schemeClr val="hlink"/>
              </a:buClr>
              <a:buFont typeface="Wingdings" pitchFamily="2" charset="2"/>
              <a:buChar char="Ø"/>
            </a:pPr>
            <a:endParaRPr lang="en-US" altLang="zh-CN" sz="2800"/>
          </a:p>
        </p:txBody>
      </p:sp>
      <p:sp>
        <p:nvSpPr>
          <p:cNvPr id="66565" name="TextBox 6"/>
          <p:cNvSpPr/>
          <p:nvPr/>
        </p:nvSpPr>
        <p:spPr>
          <a:xfrm>
            <a:off x="2071688" y="5214938"/>
            <a:ext cx="5129212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en-US" altLang="zh-CN" sz="2800"/>
              <a:t>ISDN</a:t>
            </a:r>
            <a:r>
              <a:rPr lang="zh-CN" altLang="en-US" sz="2800"/>
              <a:t>用户</a:t>
            </a:r>
            <a:r>
              <a:rPr lang="en-US" altLang="zh-CN" sz="2800"/>
              <a:t>-</a:t>
            </a:r>
            <a:r>
              <a:rPr lang="zh-CN" altLang="en-US" sz="2800"/>
              <a:t>网络接口的参考结构</a:t>
            </a:r>
            <a:endParaRPr lang="zh-CN" altLang="en-US" sz="2800"/>
          </a:p>
        </p:txBody>
      </p:sp>
      <p:sp>
        <p:nvSpPr>
          <p:cNvPr id="66566" name="TextBox 6656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现代通信技术第01章共66页，您现在浏览的是第33页!</a:t>
            </a: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https://d.book118.com/915142041303011044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诗情画意">
  <a:themeElements>
    <a:clrScheme name="诗情画意 1">
      <a:dk1>
        <a:srgbClr val="007A77"/>
      </a:dk1>
      <a:lt1>
        <a:srgbClr val="FFFFFF"/>
      </a:lt1>
      <a:dk2>
        <a:srgbClr val="003399"/>
      </a:dk2>
      <a:lt2>
        <a:srgbClr val="C0C0C0"/>
      </a:lt2>
      <a:accent1>
        <a:srgbClr val="EBF7FF"/>
      </a:accent1>
      <a:accent2>
        <a:srgbClr val="3366FF"/>
      </a:accent2>
      <a:accent3>
        <a:srgbClr val="FFFFFF"/>
      </a:accent3>
      <a:accent4>
        <a:srgbClr val="006765"/>
      </a:accent4>
      <a:accent5>
        <a:srgbClr val="F3FAFF"/>
      </a:accent5>
      <a:accent6>
        <a:srgbClr val="2D5CE7"/>
      </a:accent6>
      <a:hlink>
        <a:srgbClr val="DC5900"/>
      </a:hlink>
      <a:folHlink>
        <a:srgbClr val="7979A5"/>
      </a:folHlink>
    </a:clrScheme>
    <a:fontScheme name="诗情画意">
      <a:majorFont>
        <a:latin typeface="Arial"/>
        <a:ea typeface="宋体" charset="-122"/>
        <a:cs typeface="Arial"/>
      </a:majorFont>
      <a:minorFont>
        <a:latin typeface="Arial"/>
        <a:ea typeface="宋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/>
          <a:srcRect/>
          <a:tile tx="0" ty="0" sx="100000" sy="100000" flip="none" algn="tl"/>
        </a:blip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alt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/>
          <a:srcRect/>
          <a:tile tx="0" ty="0" sx="100000" sy="100000" flip="none" algn="tl"/>
        </a:blip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alt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ea typeface="宋体" pitchFamily="2" charset="-122"/>
          </a:defRPr>
        </a:defPPr>
      </a:lstStyle>
    </a:lnDef>
  </a:objectDefaults>
  <a:extraClrSchemeLst>
    <a:extraClrScheme>
      <a:clrScheme name="诗情画意 1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FFFFFF"/>
        </a:accent3>
        <a:accent4>
          <a:srgbClr val="006765"/>
        </a:accent4>
        <a:accent5>
          <a:srgbClr val="F3FAFF"/>
        </a:accent5>
        <a:accent6>
          <a:srgbClr val="2D5CE7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2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FFFFEB"/>
        </a:accent3>
        <a:accent4>
          <a:srgbClr val="0050A2"/>
        </a:accent4>
        <a:accent5>
          <a:srgbClr val="F2FAFF"/>
        </a:accent5>
        <a:accent6>
          <a:srgbClr val="E18600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3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EAF3EC"/>
        </a:accent3>
        <a:accent4>
          <a:srgbClr val="4E4E76"/>
        </a:accent4>
        <a:accent5>
          <a:srgbClr val="FFFFEB"/>
        </a:accent5>
        <a:accent6>
          <a:srgbClr val="2D8AE7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4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E2F4FF"/>
        </a:accent3>
        <a:accent4>
          <a:srgbClr val="005656"/>
        </a:accent4>
        <a:accent5>
          <a:srgbClr val="FFFFE2"/>
        </a:accent5>
        <a:accent6>
          <a:srgbClr val="E75C00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5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FFF2F2"/>
        </a:accent3>
        <a:accent4>
          <a:srgbClr val="002AAE"/>
        </a:accent4>
        <a:accent5>
          <a:srgbClr val="E7F0EA"/>
        </a:accent5>
        <a:accent6>
          <a:srgbClr val="2D5CE7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6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F8F2ED"/>
        </a:accent3>
        <a:accent4>
          <a:srgbClr val="2A5682"/>
        </a:accent4>
        <a:accent5>
          <a:srgbClr val="EFEFEF"/>
        </a:accent5>
        <a:accent6>
          <a:srgbClr val="2D8AE7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7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F0F0FF"/>
        </a:accent3>
        <a:accent4>
          <a:srgbClr val="AE2A00"/>
        </a:accent4>
        <a:accent5>
          <a:srgbClr val="F0EFF4"/>
        </a:accent5>
        <a:accent6>
          <a:srgbClr val="005CB9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8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FFEEDF"/>
        </a:accent3>
        <a:accent4>
          <a:srgbClr val="000082"/>
        </a:accent4>
        <a:accent5>
          <a:srgbClr val="F3F3F3"/>
        </a:accent5>
        <a:accent6>
          <a:srgbClr val="A163A3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224</Paragraphs>
  <Slides>34</Slides>
  <Notes>30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baseType="lpstr" size="42">
      <vt:lpstr>Arial</vt:lpstr>
      <vt:lpstr>Calibri</vt:lpstr>
      <vt:lpstr>宋体</vt:lpstr>
      <vt:lpstr>Wingdings</vt:lpstr>
      <vt:lpstr>华文新魏</vt:lpstr>
      <vt:lpstr>楷体_GB2312</vt:lpstr>
      <vt:lpstr>Times New Roman</vt:lpstr>
      <vt:lpstr>Office Theme</vt:lpstr>
      <vt:lpstr>PowerPoint Presentation</vt:lpstr>
      <vt:lpstr>主要教材和参考书</vt:lpstr>
      <vt:lpstr>目录</vt:lpstr>
      <vt:lpstr>现代通信</vt:lpstr>
      <vt:lpstr>通信改变社会和人们的生活方式</vt:lpstr>
      <vt:lpstr>通信促进各行业的发展</vt:lpstr>
      <vt:lpstr>通信改变社会和人们的生活方式</vt:lpstr>
      <vt:lpstr>PowerPoint Presentation</vt:lpstr>
      <vt:lpstr>通信改变社会和人们的生活方式</vt:lpstr>
      <vt:lpstr>通信发展简史－电报的发明和发展</vt:lpstr>
      <vt:lpstr>通信发展简史－电报的发明和发展</vt:lpstr>
      <vt:lpstr>通信发展简史－电话网的发展</vt:lpstr>
      <vt:lpstr>通信发展简史－多种业务的涌现</vt:lpstr>
      <vt:lpstr>通信网分类</vt:lpstr>
      <vt:lpstr>通信网的分类方式</vt:lpstr>
      <vt:lpstr>通信网的分类方式</vt:lpstr>
      <vt:lpstr>按业务的分类</vt:lpstr>
      <vt:lpstr>按业务的分类</vt:lpstr>
      <vt:lpstr>按业务的分类</vt:lpstr>
      <vt:lpstr>按业务的分类</vt:lpstr>
      <vt:lpstr>按区域的分类</vt:lpstr>
      <vt:lpstr>按区域的分类</vt:lpstr>
      <vt:lpstr>按功能的分类</vt:lpstr>
      <vt:lpstr>按功能的分类</vt:lpstr>
      <vt:lpstr>按功能的分类</vt:lpstr>
      <vt:lpstr>按功能的分类</vt:lpstr>
      <vt:lpstr>按功能的分类</vt:lpstr>
      <vt:lpstr>按功能的分类</vt:lpstr>
      <vt:lpstr>目录</vt:lpstr>
      <vt:lpstr>通信网提供的服务</vt:lpstr>
      <vt:lpstr>通信协议和标准</vt:lpstr>
      <vt:lpstr>通信协议和标准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2024-09-07T08:15:35.898</cp:lastPrinted>
  <dcterms:created xsi:type="dcterms:W3CDTF">2024-09-07T00:15:35Z</dcterms:created>
  <dcterms:modified xsi:type="dcterms:W3CDTF">2024-09-07T00:15:37Z</dcterms:modified>
</cp:coreProperties>
</file>