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100584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823E2-828D-4428-A064-224ABA38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8968F-BDB7-4899-96C0-0945240F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CC3A1-321F-4386-AE39-4CDCCF26E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898EA-D772-454C-A2F9-671497A48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D025E-0DDB-4703-AFE6-023B301D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4900F-DDD4-48F4-AADE-C7379D0F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0D59A-B0EE-4383-86C8-D122C205C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E6DF6-197B-4C0A-B0E2-5BF2EDB9C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C566B-46D5-47A6-80A8-5B8A32086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F440B-F5BB-414F-BF28-1B089640C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D124-E688-47BA-8652-7A7D8DB7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340121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/>
          <p:nvPr/>
        </p:nvSpPr>
        <p:spPr>
          <a:xfrm>
            <a:off x="1069113" y="3180598"/>
            <a:ext cx="2932429" cy="2293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1846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3467100"/>
            <a:ext cx="2050689" cy="3916434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3467100"/>
            <a:ext cx="2050688" cy="391643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3467100"/>
            <a:ext cx="2050688" cy="3916434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8393714" y="4320495"/>
            <a:ext cx="2517139" cy="3068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05339" algn="l" rtl="0" eaLnBrk="0">
              <a:lnSpc>
                <a:spcPct val="85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农业行业是指从事农作物种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植、</a:t>
            </a:r>
            <a:endParaRPr lang="Microsoft YaHei" altLang="Microsoft YaHei" sz="1300"/>
          </a:p>
          <a:p>
            <a:pPr marL="106367" indent="1200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畜牧业养殖、渔业捕捞等农业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产活动的行业，包括种植业、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牧业、渔业等子行业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marL="508000" algn="l" rtl="0" eaLnBrk="0">
              <a:lnSpc>
                <a:spcPct val="85000"/>
              </a:lnSpc>
              <a:spcBef>
                <a:spcPts val="1607"/>
              </a:spcBef>
              <a:tabLst>
                <a:tab pos="132968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106367" indent="-1028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农业行业是国民经济的基础性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业，为人类提供基本生活资料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生产原料，保障国家粮食安全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生态安全。</a:t>
            </a:r>
            <a:endParaRPr lang="Microsoft YaHei" altLang="Microsoft YaHei" sz="1300"/>
          </a:p>
        </p:txBody>
      </p:sp>
      <p:sp>
        <p:nvSpPr>
          <p:cNvPr id="7" name="path"/>
          <p:cNvSpPr/>
          <p:nvPr/>
        </p:nvSpPr>
        <p:spPr>
          <a:xfrm>
            <a:off x="8406414" y="5612407"/>
            <a:ext cx="495300" cy="456010"/>
          </a:xfrm>
          <a:custGeom>
            <a:rect l="0" t="0" r="0" b="0"/>
            <a:pathLst>
              <a:path w="780" h="718">
                <a:moveTo>
                  <a:pt x="220" y="704"/>
                </a:moveTo>
                <a:cubicBezTo>
                  <a:pt x="231" y="716"/>
                  <a:pt x="250" y="718"/>
                  <a:pt x="263" y="706"/>
                </a:cubicBezTo>
                <a:lnTo>
                  <a:pt x="263" y="706"/>
                </a:lnTo>
                <a:lnTo>
                  <a:pt x="766" y="251"/>
                </a:lnTo>
                <a:lnTo>
                  <a:pt x="766" y="251"/>
                </a:lnTo>
                <a:cubicBezTo>
                  <a:pt x="778" y="240"/>
                  <a:pt x="780" y="221"/>
                  <a:pt x="769" y="208"/>
                </a:cubicBezTo>
                <a:lnTo>
                  <a:pt x="769" y="208"/>
                </a:lnTo>
                <a:lnTo>
                  <a:pt x="638" y="65"/>
                </a:lnTo>
                <a:lnTo>
                  <a:pt x="638" y="65"/>
                </a:lnTo>
                <a:cubicBezTo>
                  <a:pt x="626" y="52"/>
                  <a:pt x="607" y="52"/>
                  <a:pt x="595" y="63"/>
                </a:cubicBezTo>
                <a:lnTo>
                  <a:pt x="595" y="63"/>
                </a:lnTo>
                <a:lnTo>
                  <a:pt x="166" y="449"/>
                </a:lnTo>
                <a:lnTo>
                  <a:pt x="166" y="449"/>
                </a:lnTo>
                <a:cubicBezTo>
                  <a:pt x="154" y="461"/>
                  <a:pt x="153" y="480"/>
                  <a:pt x="165" y="492"/>
                </a:cubicBezTo>
                <a:lnTo>
                  <a:pt x="165" y="492"/>
                </a:lnTo>
                <a:lnTo>
                  <a:pt x="235" y="570"/>
                </a:lnTo>
                <a:lnTo>
                  <a:pt x="235" y="570"/>
                </a:lnTo>
                <a:cubicBezTo>
                  <a:pt x="246" y="582"/>
                  <a:pt x="266" y="583"/>
                  <a:pt x="278" y="571"/>
                </a:cubicBezTo>
                <a:lnTo>
                  <a:pt x="278" y="571"/>
                </a:lnTo>
                <a:lnTo>
                  <a:pt x="458" y="409"/>
                </a:lnTo>
                <a:lnTo>
                  <a:pt x="458" y="409"/>
                </a:lnTo>
                <a:cubicBezTo>
                  <a:pt x="470" y="398"/>
                  <a:pt x="472" y="378"/>
                  <a:pt x="461" y="366"/>
                </a:cubicBezTo>
                <a:lnTo>
                  <a:pt x="461" y="366"/>
                </a:lnTo>
                <a:lnTo>
                  <a:pt x="439" y="343"/>
                </a:lnTo>
                <a:lnTo>
                  <a:pt x="259" y="507"/>
                </a:lnTo>
                <a:lnTo>
                  <a:pt x="231" y="475"/>
                </a:lnTo>
                <a:lnTo>
                  <a:pt x="614" y="128"/>
                </a:lnTo>
                <a:lnTo>
                  <a:pt x="703" y="226"/>
                </a:lnTo>
                <a:lnTo>
                  <a:pt x="244" y="641"/>
                </a:lnTo>
                <a:lnTo>
                  <a:pt x="77" y="456"/>
                </a:lnTo>
                <a:lnTo>
                  <a:pt x="543" y="34"/>
                </a:lnTo>
                <a:lnTo>
                  <a:pt x="523" y="13"/>
                </a:lnTo>
                <a:lnTo>
                  <a:pt x="523" y="13"/>
                </a:lnTo>
                <a:cubicBezTo>
                  <a:pt x="511" y="0"/>
                  <a:pt x="492" y="0"/>
                  <a:pt x="480" y="10"/>
                </a:cubicBezTo>
                <a:lnTo>
                  <a:pt x="480" y="10"/>
                </a:lnTo>
                <a:lnTo>
                  <a:pt x="13" y="432"/>
                </a:lnTo>
                <a:lnTo>
                  <a:pt x="13" y="432"/>
                </a:lnTo>
                <a:cubicBezTo>
                  <a:pt x="1" y="442"/>
                  <a:pt x="0" y="461"/>
                  <a:pt x="12" y="475"/>
                </a:cubicBezTo>
                <a:lnTo>
                  <a:pt x="12" y="475"/>
                </a:lnTo>
                <a:lnTo>
                  <a:pt x="220" y="704"/>
                </a:lnTo>
                <a:close/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textbox 8"/>
          <p:cNvSpPr/>
          <p:nvPr/>
        </p:nvSpPr>
        <p:spPr>
          <a:xfrm>
            <a:off x="442263" y="19186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23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Microsoft YaHei" altLang="Microsoft YaHei" sz="3000"/>
          </a:p>
        </p:txBody>
      </p:sp>
      <p:grpSp>
        <p:nvGrpSpPr>
          <p:cNvPr id="31" name="group 2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" name="path"/>
          <p:cNvSpPr/>
          <p:nvPr/>
        </p:nvSpPr>
        <p:spPr>
          <a:xfrm>
            <a:off x="8497344" y="3641270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219E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textbox 30"/>
          <p:cNvSpPr/>
          <p:nvPr/>
        </p:nvSpPr>
        <p:spPr>
          <a:xfrm>
            <a:off x="9710723" y="3683493"/>
            <a:ext cx="480694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91031" y="4630393"/>
            <a:ext cx="10251924" cy="1273075"/>
            <a:chExt cx="10251924" cy="1273075"/>
          </a:xfrm>
        </p:grpSpPr>
        <p:pic>
          <p:nvPicPr>
            <p:cNvPr id="32" name="picture 3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33" name="textbox 33"/>
            <p:cNvSpPr/>
            <p:nvPr/>
          </p:nvSpPr>
          <p:spPr>
            <a:xfrm>
              <a:off x="-12700" y="-12700"/>
              <a:ext cx="10277475" cy="13176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8164"/>
                </a:lnSpc>
              </a:pPr>
              <a:endParaRPr lang="Arial" altLang="Arial" sz="100"/>
            </a:p>
            <a:p>
              <a:pPr marL="281165" algn="l" rtl="0" eaLnBrk="0">
                <a:lnSpc>
                  <a:spcPct val="91000"/>
                </a:lnSpc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农业是保障国家粮食安全的重要行业，为居民提供基本生活资料，维护社会稳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定。</a:t>
              </a:r>
              <a:endParaRPr lang="Microsoft YaHei" altLang="Microsoft YaHei" sz="15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546100" y="6261099"/>
            <a:ext cx="10257348" cy="1271162"/>
            <a:chExt cx="10257348" cy="1271162"/>
          </a:xfrm>
        </p:grpSpPr>
        <p:pic>
          <p:nvPicPr>
            <p:cNvPr id="34" name="picture 3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35" name="textbox 35"/>
            <p:cNvSpPr/>
            <p:nvPr/>
          </p:nvSpPr>
          <p:spPr>
            <a:xfrm>
              <a:off x="-12700" y="-12700"/>
              <a:ext cx="10283190" cy="1315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9122"/>
                </a:lnSpc>
              </a:pPr>
              <a:endParaRPr lang="Arial" altLang="Arial" sz="100"/>
            </a:p>
            <a:p>
              <a:pPr algn="r" rtl="0" eaLnBrk="0">
                <a:lnSpc>
                  <a:spcPct val="91000"/>
                </a:lnSpc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农业是生态保护的重要环节，通过绿色发展、循环发展和低碳发展，保护生态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环境。</a:t>
              </a:r>
              <a:endParaRPr lang="Microsoft YaHei" altLang="Microsoft YaHei" sz="1500"/>
            </a:p>
          </p:txBody>
        </p:sp>
      </p:grpSp>
      <p:sp>
        <p:nvSpPr>
          <p:cNvPr id="36" name="textbox 36"/>
          <p:cNvSpPr/>
          <p:nvPr/>
        </p:nvSpPr>
        <p:spPr>
          <a:xfrm>
            <a:off x="2789746" y="2988709"/>
            <a:ext cx="8008619" cy="1287144"/>
          </a:xfrm>
          <a:prstGeom prst="rect">
            <a:avLst/>
          </a:prstGeom>
          <a:solidFill>
            <a:srgbClr val="3045F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793138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农业是国民经济的基础产业，为其他产业提供原材料和劳动力，是经济发展的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基础。</a:t>
            </a:r>
            <a:endParaRPr lang="Microsoft YaHei" altLang="Microsoft YaHei" sz="1500"/>
          </a:p>
        </p:txBody>
      </p:sp>
      <p:pic>
        <p:nvPicPr>
          <p:cNvPr id="37" name="picture 3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2984500"/>
            <a:ext cx="2256056" cy="1267967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442263" y="19186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23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2079754" y="3200351"/>
            <a:ext cx="8282842" cy="4436693"/>
            <a:chExt cx="8282842" cy="4436693"/>
          </a:xfrm>
        </p:grpSpPr>
        <p:grpSp>
          <p:nvGrpSpPr>
            <p:cNvPr id="12" name="group 12"/>
            <p:cNvGrpSpPr/>
            <p:nvPr/>
          </p:nvGrpSpPr>
          <p:grpSpPr>
            <a:xfrm rot="21600000">
              <a:off x="0" y="0"/>
              <a:ext cx="8282842" cy="4436693"/>
              <a:chExt cx="8282842" cy="4436693"/>
            </a:xfrm>
          </p:grpSpPr>
          <p:sp>
            <p:nvSpPr>
              <p:cNvPr id="60" name="path"/>
              <p:cNvSpPr/>
              <p:nvPr/>
            </p:nvSpPr>
            <p:spPr>
              <a:xfrm>
                <a:off x="1364246" y="0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6D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1" name="path"/>
              <p:cNvSpPr/>
              <p:nvPr/>
            </p:nvSpPr>
            <p:spPr>
              <a:xfrm>
                <a:off x="0" y="0"/>
                <a:ext cx="1922775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045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2" name="path"/>
              <p:cNvSpPr/>
              <p:nvPr/>
            </p:nvSpPr>
            <p:spPr>
              <a:xfrm>
                <a:off x="0" y="1612598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6D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3" name="path"/>
              <p:cNvSpPr/>
              <p:nvPr/>
            </p:nvSpPr>
            <p:spPr>
              <a:xfrm>
                <a:off x="6360064" y="1412050"/>
                <a:ext cx="1922777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045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4" name="path"/>
              <p:cNvSpPr/>
              <p:nvPr/>
            </p:nvSpPr>
            <p:spPr>
              <a:xfrm>
                <a:off x="1364246" y="3225192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6D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5" name="path"/>
              <p:cNvSpPr/>
              <p:nvPr/>
            </p:nvSpPr>
            <p:spPr>
              <a:xfrm>
                <a:off x="0" y="2824096"/>
                <a:ext cx="1922775" cy="1612594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045F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6" name="textbox 66"/>
            <p:cNvSpPr/>
            <p:nvPr/>
          </p:nvSpPr>
          <p:spPr>
            <a:xfrm>
              <a:off x="110296" y="371674"/>
              <a:ext cx="8101330" cy="37338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0915"/>
                </a:lnSpc>
              </a:pPr>
              <a:endParaRPr lang="Arial" altLang="Arial" sz="100"/>
            </a:p>
            <a:p>
              <a:pPr marL="1982870" indent="-4190" algn="l" rtl="0" eaLnBrk="0">
                <a:lnSpc>
                  <a:spcPct val="106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行业的市场规模较大，但受自然条件、政策法规、市场需求等多种因 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素影响，市场规模存在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波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动。</a:t>
              </a:r>
              <a:endParaRPr lang="Microsoft YaHei" altLang="Microsoft YaHei" sz="15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23558" algn="l" rtl="0" eaLnBrk="0">
                <a:lnSpc>
                  <a:spcPct val="83000"/>
                </a:lnSpc>
                <a:spcBef>
                  <a:spcPts val="460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随着人口增长和消费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升级，农业行业的市场规模将继续扩大，但增长速度</a:t>
              </a:r>
              <a:endParaRPr lang="Microsoft YaHei" altLang="Microsoft YaHei" sz="1500"/>
            </a:p>
            <a:p>
              <a:pPr marL="12700" algn="l" rtl="0" eaLnBrk="0">
                <a:lnSpc>
                  <a:spcPts val="2159"/>
                </a:lnSpc>
              </a:pPr>
              <a:r>
                <a:rPr sz="14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将逐渐放缓</a:t>
              </a:r>
              <a:r>
                <a:rPr sz="14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841940" indent="-1142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农业行业的增长趋势将受到科技进步、政策支持、市场需求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多方面影响，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未来将更加注重绿色、生态、可持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续的发展。</a:t>
              </a:r>
              <a:endParaRPr lang="Microsoft YaHei" altLang="Microsoft YaHei" sz="1500"/>
            </a:p>
          </p:txBody>
        </p:sp>
        <p:sp>
          <p:nvSpPr>
            <p:cNvPr id="67" name="path"/>
            <p:cNvSpPr/>
            <p:nvPr/>
          </p:nvSpPr>
          <p:spPr>
            <a:xfrm>
              <a:off x="566767" y="3216257"/>
              <a:ext cx="858831" cy="857519"/>
            </a:xfrm>
            <a:custGeom>
              <a:rect l="0" t="0" r="0" b="0"/>
              <a:pathLst>
                <a:path w="1352" h="1350">
                  <a:moveTo>
                    <a:pt x="363" y="862"/>
                  </a:moveTo>
                  <a:cubicBezTo>
                    <a:pt x="335" y="872"/>
                    <a:pt x="303" y="878"/>
                    <a:pt x="270" y="878"/>
                  </a:cubicBezTo>
                  <a:lnTo>
                    <a:pt x="270" y="878"/>
                  </a:lnTo>
                  <a:cubicBezTo>
                    <a:pt x="120" y="878"/>
                    <a:pt x="0" y="758"/>
                    <a:pt x="0" y="608"/>
                  </a:cubicBezTo>
                  <a:lnTo>
                    <a:pt x="0" y="608"/>
                  </a:lnTo>
                  <a:cubicBezTo>
                    <a:pt x="0" y="482"/>
                    <a:pt x="86" y="376"/>
                    <a:pt x="203" y="347"/>
                  </a:cubicBezTo>
                  <a:lnTo>
                    <a:pt x="203" y="347"/>
                  </a:lnTo>
                  <a:lnTo>
                    <a:pt x="205" y="346"/>
                  </a:lnTo>
                  <a:lnTo>
                    <a:pt x="205" y="337"/>
                  </a:lnTo>
                  <a:lnTo>
                    <a:pt x="205" y="337"/>
                  </a:lnTo>
                  <a:cubicBezTo>
                    <a:pt x="205" y="337"/>
                    <a:pt x="205" y="337"/>
                    <a:pt x="205" y="337"/>
                  </a:cubicBezTo>
                  <a:lnTo>
                    <a:pt x="205" y="337"/>
                  </a:lnTo>
                  <a:cubicBezTo>
                    <a:pt x="205" y="188"/>
                    <a:pt x="326" y="67"/>
                    <a:pt x="475" y="67"/>
                  </a:cubicBezTo>
                  <a:lnTo>
                    <a:pt x="475" y="67"/>
                  </a:lnTo>
                  <a:cubicBezTo>
                    <a:pt x="517" y="67"/>
                    <a:pt x="557" y="77"/>
                    <a:pt x="592" y="94"/>
                  </a:cubicBezTo>
                  <a:lnTo>
                    <a:pt x="592" y="94"/>
                  </a:lnTo>
                  <a:lnTo>
                    <a:pt x="591" y="93"/>
                  </a:lnTo>
                  <a:lnTo>
                    <a:pt x="591" y="93"/>
                  </a:lnTo>
                  <a:cubicBezTo>
                    <a:pt x="634" y="36"/>
                    <a:pt x="702" y="0"/>
                    <a:pt x="779" y="0"/>
                  </a:cubicBezTo>
                  <a:lnTo>
                    <a:pt x="779" y="0"/>
                  </a:lnTo>
                  <a:cubicBezTo>
                    <a:pt x="899" y="0"/>
                    <a:pt x="998" y="88"/>
                    <a:pt x="1013" y="204"/>
                  </a:cubicBezTo>
                  <a:lnTo>
                    <a:pt x="1013" y="204"/>
                  </a:lnTo>
                  <a:lnTo>
                    <a:pt x="1013" y="205"/>
                  </a:lnTo>
                  <a:lnTo>
                    <a:pt x="1013" y="205"/>
                  </a:lnTo>
                  <a:cubicBezTo>
                    <a:pt x="1083" y="219"/>
                    <a:pt x="1137" y="275"/>
                    <a:pt x="1148" y="345"/>
                  </a:cubicBezTo>
                  <a:lnTo>
                    <a:pt x="1148" y="345"/>
                  </a:lnTo>
                  <a:lnTo>
                    <a:pt x="1148" y="346"/>
                  </a:lnTo>
                  <a:lnTo>
                    <a:pt x="1148" y="346"/>
                  </a:lnTo>
                  <a:cubicBezTo>
                    <a:pt x="1266" y="376"/>
                    <a:pt x="1352" y="482"/>
                    <a:pt x="1352" y="607"/>
                  </a:cubicBezTo>
                  <a:lnTo>
                    <a:pt x="1352" y="607"/>
                  </a:lnTo>
                  <a:cubicBezTo>
                    <a:pt x="1352" y="756"/>
                    <a:pt x="1231" y="877"/>
                    <a:pt x="1082" y="877"/>
                  </a:cubicBezTo>
                  <a:lnTo>
                    <a:pt x="1082" y="877"/>
                  </a:lnTo>
                  <a:cubicBezTo>
                    <a:pt x="1040" y="877"/>
                    <a:pt x="1000" y="868"/>
                    <a:pt x="964" y="850"/>
                  </a:cubicBezTo>
                  <a:lnTo>
                    <a:pt x="964" y="850"/>
                  </a:lnTo>
                  <a:lnTo>
                    <a:pt x="966" y="851"/>
                  </a:lnTo>
                  <a:lnTo>
                    <a:pt x="966" y="851"/>
                  </a:lnTo>
                  <a:cubicBezTo>
                    <a:pt x="930" y="910"/>
                    <a:pt x="877" y="956"/>
                    <a:pt x="815" y="983"/>
                  </a:cubicBezTo>
                  <a:lnTo>
                    <a:pt x="815" y="983"/>
                  </a:lnTo>
                  <a:lnTo>
                    <a:pt x="813" y="984"/>
                  </a:lnTo>
                  <a:lnTo>
                    <a:pt x="813" y="1215"/>
                  </a:lnTo>
                  <a:lnTo>
                    <a:pt x="948" y="1282"/>
                  </a:lnTo>
                  <a:lnTo>
                    <a:pt x="948" y="1350"/>
                  </a:lnTo>
                  <a:lnTo>
                    <a:pt x="408" y="1350"/>
                  </a:lnTo>
                  <a:lnTo>
                    <a:pt x="408" y="1282"/>
                  </a:lnTo>
                  <a:lnTo>
                    <a:pt x="543" y="1215"/>
                  </a:lnTo>
                  <a:lnTo>
                    <a:pt x="543" y="1012"/>
                  </a:lnTo>
                  <a:lnTo>
                    <a:pt x="363" y="862"/>
                  </a:lnTo>
                  <a:lnTo>
                    <a:pt x="363" y="862"/>
                  </a:lnTo>
                  <a:close/>
                  <a:moveTo>
                    <a:pt x="340" y="675"/>
                  </a:moveTo>
                  <a:lnTo>
                    <a:pt x="543" y="877"/>
                  </a:lnTo>
                  <a:lnTo>
                    <a:pt x="543" y="675"/>
                  </a:lnTo>
                  <a:lnTo>
                    <a:pt x="340" y="67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6918594" y="1704373"/>
              <a:ext cx="857250" cy="857250"/>
            </a:xfrm>
            <a:custGeom>
              <a:rect l="0" t="0" r="0" b="0"/>
              <a:pathLst>
                <a:path w="1350" h="1350">
                  <a:moveTo>
                    <a:pt x="675" y="843"/>
                  </a:moveTo>
                  <a:cubicBezTo>
                    <a:pt x="675" y="750"/>
                    <a:pt x="750" y="675"/>
                    <a:pt x="843" y="675"/>
                  </a:cubicBezTo>
                  <a:lnTo>
                    <a:pt x="843" y="675"/>
                  </a:lnTo>
                  <a:cubicBezTo>
                    <a:pt x="936" y="675"/>
                    <a:pt x="1012" y="750"/>
                    <a:pt x="1012" y="843"/>
                  </a:cubicBezTo>
                  <a:lnTo>
                    <a:pt x="1012" y="843"/>
                  </a:lnTo>
                  <a:cubicBezTo>
                    <a:pt x="1012" y="936"/>
                    <a:pt x="936" y="1012"/>
                    <a:pt x="843" y="1012"/>
                  </a:cubicBezTo>
                  <a:lnTo>
                    <a:pt x="843" y="1012"/>
                  </a:lnTo>
                  <a:cubicBezTo>
                    <a:pt x="750" y="1012"/>
                    <a:pt x="675" y="936"/>
                    <a:pt x="675" y="843"/>
                  </a:cubicBezTo>
                  <a:moveTo>
                    <a:pt x="1181" y="337"/>
                  </a:moveTo>
                  <a:lnTo>
                    <a:pt x="1042" y="57"/>
                  </a:lnTo>
                  <a:lnTo>
                    <a:pt x="1042" y="57"/>
                  </a:lnTo>
                  <a:cubicBezTo>
                    <a:pt x="1031" y="23"/>
                    <a:pt x="999" y="0"/>
                    <a:pt x="962" y="0"/>
                  </a:cubicBezTo>
                  <a:lnTo>
                    <a:pt x="962" y="0"/>
                  </a:lnTo>
                  <a:lnTo>
                    <a:pt x="730" y="0"/>
                  </a:lnTo>
                  <a:lnTo>
                    <a:pt x="730" y="0"/>
                  </a:lnTo>
                  <a:cubicBezTo>
                    <a:pt x="693" y="0"/>
                    <a:pt x="661" y="24"/>
                    <a:pt x="650" y="58"/>
                  </a:cubicBezTo>
                  <a:lnTo>
                    <a:pt x="650" y="58"/>
                  </a:lnTo>
                  <a:lnTo>
                    <a:pt x="506" y="337"/>
                  </a:lnTo>
                  <a:lnTo>
                    <a:pt x="168" y="337"/>
                  </a:lnTo>
                  <a:lnTo>
                    <a:pt x="168" y="337"/>
                  </a:lnTo>
                  <a:cubicBezTo>
                    <a:pt x="75" y="337"/>
                    <a:pt x="0" y="413"/>
                    <a:pt x="0" y="506"/>
                  </a:cubicBezTo>
                  <a:lnTo>
                    <a:pt x="0" y="506"/>
                  </a:lnTo>
                  <a:lnTo>
                    <a:pt x="0" y="1350"/>
                  </a:lnTo>
                  <a:lnTo>
                    <a:pt x="1350" y="1350"/>
                  </a:lnTo>
                  <a:lnTo>
                    <a:pt x="1350" y="506"/>
                  </a:lnTo>
                  <a:lnTo>
                    <a:pt x="1350" y="506"/>
                  </a:lnTo>
                  <a:cubicBezTo>
                    <a:pt x="1350" y="413"/>
                    <a:pt x="1274" y="337"/>
                    <a:pt x="1181" y="337"/>
                  </a:cubicBezTo>
                  <a:moveTo>
                    <a:pt x="253" y="675"/>
                  </a:moveTo>
                  <a:cubicBezTo>
                    <a:pt x="206" y="675"/>
                    <a:pt x="168" y="637"/>
                    <a:pt x="168" y="590"/>
                  </a:cubicBezTo>
                  <a:lnTo>
                    <a:pt x="168" y="590"/>
                  </a:lnTo>
                  <a:cubicBezTo>
                    <a:pt x="168" y="544"/>
                    <a:pt x="206" y="506"/>
                    <a:pt x="253" y="506"/>
                  </a:cubicBezTo>
                  <a:lnTo>
                    <a:pt x="253" y="506"/>
                  </a:lnTo>
                  <a:cubicBezTo>
                    <a:pt x="299" y="506"/>
                    <a:pt x="337" y="544"/>
                    <a:pt x="337" y="590"/>
                  </a:cubicBezTo>
                  <a:lnTo>
                    <a:pt x="337" y="590"/>
                  </a:lnTo>
                  <a:cubicBezTo>
                    <a:pt x="337" y="637"/>
                    <a:pt x="299" y="675"/>
                    <a:pt x="253" y="675"/>
                  </a:cubicBezTo>
                  <a:moveTo>
                    <a:pt x="843" y="1181"/>
                  </a:moveTo>
                  <a:cubicBezTo>
                    <a:pt x="657" y="1181"/>
                    <a:pt x="506" y="1030"/>
                    <a:pt x="506" y="843"/>
                  </a:cubicBezTo>
                  <a:lnTo>
                    <a:pt x="506" y="843"/>
                  </a:lnTo>
                  <a:cubicBezTo>
                    <a:pt x="506" y="657"/>
                    <a:pt x="657" y="506"/>
                    <a:pt x="843" y="506"/>
                  </a:cubicBezTo>
                  <a:lnTo>
                    <a:pt x="843" y="506"/>
                  </a:lnTo>
                  <a:cubicBezTo>
                    <a:pt x="1030" y="506"/>
                    <a:pt x="1181" y="657"/>
                    <a:pt x="1181" y="843"/>
                  </a:cubicBezTo>
                  <a:lnTo>
                    <a:pt x="1181" y="843"/>
                  </a:lnTo>
                  <a:cubicBezTo>
                    <a:pt x="1181" y="1030"/>
                    <a:pt x="1030" y="1181"/>
                    <a:pt x="843" y="118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520331" y="351394"/>
              <a:ext cx="843914" cy="860107"/>
            </a:xfrm>
            <a:custGeom>
              <a:rect l="0" t="0" r="0" b="0"/>
              <a:pathLst>
                <a:path w="1328" h="1354">
                  <a:moveTo>
                    <a:pt x="1270" y="569"/>
                  </a:moveTo>
                  <a:cubicBezTo>
                    <a:pt x="1309" y="588"/>
                    <a:pt x="1328" y="628"/>
                    <a:pt x="1328" y="667"/>
                  </a:cubicBezTo>
                  <a:lnTo>
                    <a:pt x="1328" y="667"/>
                  </a:lnTo>
                  <a:cubicBezTo>
                    <a:pt x="1328" y="1236"/>
                    <a:pt x="1328" y="1236"/>
                    <a:pt x="1328" y="1236"/>
                  </a:cubicBezTo>
                  <a:lnTo>
                    <a:pt x="1328" y="1236"/>
                  </a:lnTo>
                  <a:cubicBezTo>
                    <a:pt x="1328" y="1295"/>
                    <a:pt x="1270" y="1354"/>
                    <a:pt x="1192" y="1354"/>
                  </a:cubicBezTo>
                  <a:lnTo>
                    <a:pt x="1192" y="1354"/>
                  </a:lnTo>
                  <a:cubicBezTo>
                    <a:pt x="136" y="1354"/>
                    <a:pt x="136" y="1354"/>
                    <a:pt x="136" y="1354"/>
                  </a:cubicBezTo>
                  <a:lnTo>
                    <a:pt x="136" y="1354"/>
                  </a:lnTo>
                  <a:cubicBezTo>
                    <a:pt x="58" y="1354"/>
                    <a:pt x="0" y="1295"/>
                    <a:pt x="0" y="1236"/>
                  </a:cubicBezTo>
                  <a:lnTo>
                    <a:pt x="0" y="1236"/>
                  </a:lnTo>
                  <a:cubicBezTo>
                    <a:pt x="0" y="667"/>
                    <a:pt x="0" y="667"/>
                    <a:pt x="0" y="667"/>
                  </a:cubicBezTo>
                  <a:lnTo>
                    <a:pt x="0" y="667"/>
                  </a:lnTo>
                  <a:cubicBezTo>
                    <a:pt x="0" y="647"/>
                    <a:pt x="19" y="60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69"/>
                    <a:pt x="39" y="569"/>
                    <a:pt x="39" y="569"/>
                  </a:cubicBezTo>
                  <a:lnTo>
                    <a:pt x="39" y="569"/>
                  </a:lnTo>
                  <a:cubicBezTo>
                    <a:pt x="586" y="39"/>
                    <a:pt x="586" y="39"/>
                    <a:pt x="586" y="39"/>
                  </a:cubicBezTo>
                  <a:lnTo>
                    <a:pt x="586" y="39"/>
                  </a:lnTo>
                  <a:cubicBezTo>
                    <a:pt x="644" y="0"/>
                    <a:pt x="684" y="0"/>
                    <a:pt x="742" y="39"/>
                  </a:cubicBezTo>
                  <a:lnTo>
                    <a:pt x="742" y="39"/>
                  </a:lnTo>
                  <a:cubicBezTo>
                    <a:pt x="1270" y="569"/>
                    <a:pt x="1270" y="569"/>
                    <a:pt x="1270" y="569"/>
                  </a:cubicBezTo>
                  <a:moveTo>
                    <a:pt x="234" y="431"/>
                  </a:moveTo>
                  <a:cubicBezTo>
                    <a:pt x="234" y="765"/>
                    <a:pt x="234" y="765"/>
                    <a:pt x="234" y="765"/>
                  </a:cubicBezTo>
                  <a:lnTo>
                    <a:pt x="234" y="765"/>
                  </a:lnTo>
                  <a:cubicBezTo>
                    <a:pt x="664" y="1099"/>
                    <a:pt x="664" y="1099"/>
                    <a:pt x="664" y="1099"/>
                  </a:cubicBezTo>
                  <a:lnTo>
                    <a:pt x="664" y="1099"/>
                  </a:lnTo>
                  <a:cubicBezTo>
                    <a:pt x="1074" y="785"/>
                    <a:pt x="1074" y="785"/>
                    <a:pt x="1074" y="785"/>
                  </a:cubicBezTo>
                  <a:lnTo>
                    <a:pt x="1074" y="785"/>
                  </a:lnTo>
                  <a:cubicBezTo>
                    <a:pt x="1074" y="431"/>
                    <a:pt x="1074" y="431"/>
                    <a:pt x="1074" y="431"/>
                  </a:cubicBezTo>
                  <a:lnTo>
                    <a:pt x="1074" y="431"/>
                  </a:lnTo>
                  <a:cubicBezTo>
                    <a:pt x="234" y="431"/>
                    <a:pt x="234" y="431"/>
                    <a:pt x="234" y="431"/>
                  </a:cubicBezTo>
                  <a:moveTo>
                    <a:pt x="371" y="510"/>
                  </a:moveTo>
                  <a:cubicBezTo>
                    <a:pt x="371" y="569"/>
                    <a:pt x="371" y="569"/>
                    <a:pt x="371" y="569"/>
                  </a:cubicBezTo>
                  <a:lnTo>
                    <a:pt x="371" y="569"/>
                  </a:lnTo>
                  <a:cubicBezTo>
                    <a:pt x="938" y="569"/>
                    <a:pt x="938" y="569"/>
                    <a:pt x="938" y="569"/>
                  </a:cubicBezTo>
                  <a:lnTo>
                    <a:pt x="938" y="569"/>
                  </a:lnTo>
                  <a:cubicBezTo>
                    <a:pt x="938" y="510"/>
                    <a:pt x="938" y="510"/>
                    <a:pt x="938" y="510"/>
                  </a:cubicBezTo>
                  <a:lnTo>
                    <a:pt x="938" y="510"/>
                  </a:lnTo>
                  <a:cubicBezTo>
                    <a:pt x="371" y="510"/>
                    <a:pt x="371" y="510"/>
                    <a:pt x="371" y="510"/>
                  </a:cubicBezTo>
                  <a:moveTo>
                    <a:pt x="371" y="745"/>
                  </a:moveTo>
                  <a:cubicBezTo>
                    <a:pt x="371" y="804"/>
                    <a:pt x="371" y="804"/>
                    <a:pt x="371" y="804"/>
                  </a:cubicBezTo>
                  <a:lnTo>
                    <a:pt x="371" y="804"/>
                  </a:lnTo>
                  <a:cubicBezTo>
                    <a:pt x="938" y="804"/>
                    <a:pt x="938" y="804"/>
                    <a:pt x="938" y="804"/>
                  </a:cubicBezTo>
                  <a:lnTo>
                    <a:pt x="938" y="804"/>
                  </a:lnTo>
                  <a:cubicBezTo>
                    <a:pt x="938" y="745"/>
                    <a:pt x="938" y="745"/>
                    <a:pt x="938" y="745"/>
                  </a:cubicBezTo>
                  <a:lnTo>
                    <a:pt x="938" y="745"/>
                  </a:lnTo>
                  <a:cubicBezTo>
                    <a:pt x="371" y="745"/>
                    <a:pt x="371" y="745"/>
                    <a:pt x="371" y="745"/>
                  </a:cubicBezTo>
                  <a:moveTo>
                    <a:pt x="371" y="628"/>
                  </a:moveTo>
                  <a:cubicBezTo>
                    <a:pt x="371" y="687"/>
                    <a:pt x="371" y="687"/>
                    <a:pt x="371" y="687"/>
                  </a:cubicBezTo>
                  <a:lnTo>
                    <a:pt x="371" y="687"/>
                  </a:lnTo>
                  <a:cubicBezTo>
                    <a:pt x="938" y="687"/>
                    <a:pt x="938" y="687"/>
                    <a:pt x="938" y="687"/>
                  </a:cubicBezTo>
                  <a:lnTo>
                    <a:pt x="938" y="687"/>
                  </a:lnTo>
                  <a:cubicBezTo>
                    <a:pt x="938" y="628"/>
                    <a:pt x="938" y="628"/>
                    <a:pt x="938" y="628"/>
                  </a:cubicBezTo>
                  <a:lnTo>
                    <a:pt x="938" y="628"/>
                  </a:lnTo>
                  <a:cubicBezTo>
                    <a:pt x="371" y="628"/>
                    <a:pt x="371" y="628"/>
                    <a:pt x="371" y="628"/>
                  </a:cubicBezTo>
                  <a:moveTo>
                    <a:pt x="156" y="1275"/>
                  </a:moveTo>
                  <a:cubicBezTo>
                    <a:pt x="410" y="1020"/>
                    <a:pt x="410" y="1020"/>
                    <a:pt x="410" y="1020"/>
                  </a:cubicBezTo>
                  <a:lnTo>
                    <a:pt x="410" y="1020"/>
                  </a:lnTo>
                  <a:cubicBezTo>
                    <a:pt x="429" y="1020"/>
                    <a:pt x="429" y="1001"/>
                    <a:pt x="410" y="981"/>
                  </a:cubicBezTo>
                  <a:lnTo>
                    <a:pt x="410" y="981"/>
                  </a:lnTo>
                  <a:cubicBezTo>
                    <a:pt x="410" y="961"/>
                    <a:pt x="390" y="961"/>
                    <a:pt x="371" y="981"/>
                  </a:cubicBezTo>
                  <a:lnTo>
                    <a:pt x="371" y="981"/>
                  </a:lnTo>
                  <a:cubicBezTo>
                    <a:pt x="117" y="1236"/>
                    <a:pt x="117" y="1236"/>
                    <a:pt x="117" y="1236"/>
                  </a:cubicBezTo>
                  <a:lnTo>
                    <a:pt x="117" y="1236"/>
                  </a:lnTo>
                  <a:cubicBezTo>
                    <a:pt x="97" y="1256"/>
                    <a:pt x="97" y="1256"/>
                    <a:pt x="117" y="1275"/>
                  </a:cubicBezTo>
                  <a:lnTo>
                    <a:pt x="117" y="1275"/>
                  </a:lnTo>
                  <a:cubicBezTo>
                    <a:pt x="117" y="1295"/>
                    <a:pt x="136" y="1295"/>
                    <a:pt x="156" y="1275"/>
                  </a:cubicBezTo>
                  <a:moveTo>
                    <a:pt x="1231" y="1236"/>
                  </a:moveTo>
                  <a:cubicBezTo>
                    <a:pt x="977" y="981"/>
                    <a:pt x="977" y="981"/>
                    <a:pt x="977" y="981"/>
                  </a:cubicBezTo>
                  <a:lnTo>
                    <a:pt x="977" y="981"/>
                  </a:lnTo>
                  <a:cubicBezTo>
                    <a:pt x="957" y="961"/>
                    <a:pt x="938" y="961"/>
                    <a:pt x="938" y="981"/>
                  </a:cubicBezTo>
                  <a:lnTo>
                    <a:pt x="938" y="981"/>
                  </a:lnTo>
                  <a:cubicBezTo>
                    <a:pt x="918" y="1001"/>
                    <a:pt x="918" y="1020"/>
                    <a:pt x="938" y="1020"/>
                  </a:cubicBezTo>
                  <a:lnTo>
                    <a:pt x="938" y="1020"/>
                  </a:lnTo>
                  <a:cubicBezTo>
                    <a:pt x="1192" y="1275"/>
                    <a:pt x="1192" y="1275"/>
                    <a:pt x="1192" y="1275"/>
                  </a:cubicBezTo>
                  <a:lnTo>
                    <a:pt x="1192" y="1275"/>
                  </a:lnTo>
                  <a:cubicBezTo>
                    <a:pt x="1211" y="1295"/>
                    <a:pt x="1231" y="1295"/>
                    <a:pt x="1250" y="1275"/>
                  </a:cubicBezTo>
                  <a:lnTo>
                    <a:pt x="1250" y="1275"/>
                  </a:lnTo>
                  <a:cubicBezTo>
                    <a:pt x="1250" y="1256"/>
                    <a:pt x="1250" y="1256"/>
                    <a:pt x="1231" y="123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0" name="textbox 70"/>
          <p:cNvSpPr/>
          <p:nvPr/>
        </p:nvSpPr>
        <p:spPr>
          <a:xfrm>
            <a:off x="442263" y="1918668"/>
            <a:ext cx="612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市场规模和增长趋势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picture 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00200"/>
            <a:ext cx="12192000" cy="685800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1069113" y="3184484"/>
            <a:ext cx="4875529" cy="2289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1846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72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农业行业竞争环境分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8171204" y="3351486"/>
            <a:ext cx="3519940" cy="4234459"/>
            <a:chExt cx="3519940" cy="4234459"/>
          </a:xfrm>
        </p:grpSpPr>
        <p:sp>
          <p:nvSpPr>
            <p:cNvPr id="9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textbox 95"/>
            <p:cNvSpPr/>
            <p:nvPr/>
          </p:nvSpPr>
          <p:spPr>
            <a:xfrm>
              <a:off x="370886" y="385823"/>
              <a:ext cx="2691129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132"/>
                </a:lnSpc>
              </a:pPr>
              <a:endParaRPr lang="Arial" altLang="Arial" sz="100"/>
            </a:p>
            <a:p>
              <a:pPr marL="68696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竞争者劣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334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竞争者在产品、服务、管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方面的不足，以及如何利用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这些劣势制定竞争策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略。</a:t>
              </a:r>
              <a:endParaRPr lang="Microsoft YaHei" altLang="Microsoft YaHei" sz="1500"/>
            </a:p>
          </p:txBody>
        </p:sp>
        <p:pic>
          <p:nvPicPr>
            <p:cNvPr id="96" name="picture 9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4"/>
              <a:ext cx="2692799" cy="76200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 rot="21600000">
            <a:off x="636032" y="3351486"/>
            <a:ext cx="3519940" cy="4234459"/>
            <a:chExt cx="3519940" cy="4234459"/>
          </a:xfrm>
        </p:grpSpPr>
        <p:sp>
          <p:nvSpPr>
            <p:cNvPr id="9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0085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textbox 98"/>
            <p:cNvSpPr/>
            <p:nvPr/>
          </p:nvSpPr>
          <p:spPr>
            <a:xfrm>
              <a:off x="371076" y="385823"/>
              <a:ext cx="2691129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152"/>
                </a:lnSpc>
              </a:pPr>
              <a:endParaRPr lang="Arial" altLang="Arial" sz="100"/>
            </a:p>
            <a:p>
              <a:pPr marL="686769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竞争者类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3080" indent="-380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分析行业内不同类型的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争者，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型跨国公司、中小型企业和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初创企业等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99" name="picture 9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4"/>
              <a:ext cx="2692799" cy="76200"/>
            </a:xfrm>
            <a:prstGeom prst="rect">
              <a:avLst/>
            </a:prstGeom>
          </p:spPr>
        </p:pic>
      </p:grpSp>
      <p:grpSp>
        <p:nvGrpSpPr>
          <p:cNvPr id="20" name="group 20"/>
          <p:cNvGrpSpPr/>
          <p:nvPr/>
        </p:nvGrpSpPr>
        <p:grpSpPr>
          <a:xfrm rot="21600000">
            <a:off x="4403619" y="3351486"/>
            <a:ext cx="3519939" cy="4234459"/>
            <a:chExt cx="3519939" cy="4234459"/>
          </a:xfrm>
        </p:grpSpPr>
        <p:sp>
          <p:nvSpPr>
            <p:cNvPr id="100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0085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textbox 101"/>
            <p:cNvSpPr/>
            <p:nvPr/>
          </p:nvSpPr>
          <p:spPr>
            <a:xfrm>
              <a:off x="371267" y="385823"/>
              <a:ext cx="2691129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132"/>
                </a:lnSpc>
              </a:pPr>
              <a:endParaRPr lang="Arial" altLang="Arial" sz="100"/>
            </a:p>
            <a:p>
              <a:pPr marL="68657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竞争者优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竞争者在技术、品牌、渠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成本等方面的优势，以及如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何利用这些优势参与市场竞争。</a:t>
              </a:r>
              <a:endParaRPr lang="Microsoft YaHei" altLang="Microsoft YaHei" sz="1500"/>
            </a:p>
          </p:txBody>
        </p:sp>
        <p:pic>
          <p:nvPicPr>
            <p:cNvPr id="102" name="picture 1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4"/>
              <a:ext cx="2692798" cy="76200"/>
            </a:xfrm>
            <a:prstGeom prst="rect">
              <a:avLst/>
            </a:prstGeom>
          </p:spPr>
        </p:pic>
      </p:grpSp>
      <p:sp>
        <p:nvSpPr>
          <p:cNvPr id="103" name="textbox 103"/>
          <p:cNvSpPr/>
          <p:nvPr/>
        </p:nvSpPr>
        <p:spPr>
          <a:xfrm>
            <a:off x="442263" y="19186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竞争者分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6" y="2754181"/>
            <a:ext cx="5194483" cy="5194482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1097469" y="1978085"/>
            <a:ext cx="4024629" cy="550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29"/>
              </a:lnSpc>
            </a:pPr>
            <a:endParaRPr lang="Arial" altLang="Arial" sz="100"/>
          </a:p>
          <a:p>
            <a:pPr marL="126913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5309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成本领先策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300"/>
          </a:p>
          <a:p>
            <a:pPr marL="13461" indent="-761" algn="l" rtl="0" eaLnBrk="0">
              <a:lnSpc>
                <a:spcPct val="122000"/>
              </a:lnSpc>
              <a:spcBef>
                <a:spcPts val="119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行业内采用成本领先策略的企业，以及如何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通过降低成本、提高效率等方式实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现竞争优势。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5309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300"/>
          </a:p>
          <a:p>
            <a:pPr marL="14604" indent="-952" algn="l" rtl="0" eaLnBrk="0">
              <a:lnSpc>
                <a:spcPct val="122000"/>
              </a:lnSpc>
              <a:spcBef>
                <a:spcPts val="120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行业内采用差异化策略的企业，以及如何通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过产品创新、服务升级等方式创造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独特价值。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1805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位策略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6700" indent="-4000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行业内不同企业的市场定位，以及如何根据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市场定位制定相应的竞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策略。</a:t>
            </a:r>
            <a:endParaRPr lang="Microsoft YaHei" altLang="Microsoft YaHei" sz="1500"/>
          </a:p>
        </p:txBody>
      </p:sp>
      <p:sp>
        <p:nvSpPr>
          <p:cNvPr id="127" name="path"/>
          <p:cNvSpPr/>
          <p:nvPr/>
        </p:nvSpPr>
        <p:spPr>
          <a:xfrm>
            <a:off x="763828" y="32284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path"/>
          <p:cNvSpPr/>
          <p:nvPr/>
        </p:nvSpPr>
        <p:spPr>
          <a:xfrm>
            <a:off x="763828" y="48378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path"/>
          <p:cNvSpPr/>
          <p:nvPr/>
        </p:nvSpPr>
        <p:spPr>
          <a:xfrm>
            <a:off x="763828" y="64742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2284688"/>
            <a:ext cx="515575" cy="86500"/>
            <a:chExt cx="515575" cy="86500"/>
          </a:xfrm>
        </p:grpSpPr>
        <p:sp>
          <p:nvSpPr>
            <p:cNvPr id="13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1726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1931368"/>
            <a:ext cx="515575" cy="86499"/>
            <a:chExt cx="515575" cy="86499"/>
          </a:xfrm>
        </p:grpSpPr>
        <p:sp>
          <p:nvSpPr>
            <p:cNvPr id="1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2049141"/>
            <a:ext cx="515575" cy="86499"/>
            <a:chExt cx="515575" cy="86499"/>
          </a:xfrm>
        </p:grpSpPr>
        <p:sp>
          <p:nvSpPr>
            <p:cNvPr id="14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2166915"/>
            <a:ext cx="515575" cy="86499"/>
            <a:chExt cx="515575" cy="86499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1" name="picture 1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3169732"/>
            <a:ext cx="4219249" cy="4219250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5163132" y="2895031"/>
            <a:ext cx="6264881" cy="1468186"/>
            <a:chExt cx="6264881" cy="1468186"/>
          </a:xfrm>
        </p:grpSpPr>
        <p:sp>
          <p:nvSpPr>
            <p:cNvPr id="152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textbox 153"/>
            <p:cNvSpPr/>
            <p:nvPr/>
          </p:nvSpPr>
          <p:spPr>
            <a:xfrm>
              <a:off x="572710" y="149044"/>
              <a:ext cx="5358129" cy="10725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02"/>
                </a:lnSpc>
              </a:pPr>
              <a:endParaRPr lang="Arial" altLang="Arial" sz="100"/>
            </a:p>
            <a:p>
              <a:pPr marL="21997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市场集中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8716"/>
                </a:lnSpc>
              </a:pPr>
              <a:endParaRPr lang="Arial" altLang="Arial" sz="100"/>
            </a:p>
            <a:p>
              <a:pPr marL="12700" indent="1714" algn="l" rtl="0" eaLnBrk="0">
                <a:lnSpc>
                  <a:spcPct val="123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业内市场的集中度，分析大型企业和小型企业在市场中的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地位和影响力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54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5163132" y="4545265"/>
            <a:ext cx="6264881" cy="1468186"/>
            <a:chExt cx="6264881" cy="1468186"/>
          </a:xfrm>
        </p:grpSpPr>
        <p:sp>
          <p:nvSpPr>
            <p:cNvPr id="155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textbox 156"/>
            <p:cNvSpPr/>
            <p:nvPr/>
          </p:nvSpPr>
          <p:spPr>
            <a:xfrm>
              <a:off x="572900" y="149635"/>
              <a:ext cx="5512434" cy="797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194"/>
                </a:lnSpc>
              </a:pPr>
              <a:endParaRPr lang="Arial" altLang="Arial" sz="100"/>
            </a:p>
            <a:p>
              <a:pPr marL="15606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竞争态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endParaRPr lang="Microsoft YaHei" altLang="Microsoft YaHei" sz="23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分析行业内企业之间的竞争态势，包括合作、竞争、替代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关系。</a:t>
              </a:r>
              <a:endParaRPr lang="Microsoft YaHei" altLang="Microsoft YaHei" sz="1500"/>
            </a:p>
          </p:txBody>
        </p:sp>
        <p:sp>
          <p:nvSpPr>
            <p:cNvPr id="157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5163132" y="6195500"/>
            <a:ext cx="6264881" cy="1468185"/>
            <a:chExt cx="6264881" cy="1468185"/>
          </a:xfrm>
        </p:grpSpPr>
        <p:sp>
          <p:nvSpPr>
            <p:cNvPr id="158" name="rect"/>
            <p:cNvSpPr/>
            <p:nvPr/>
          </p:nvSpPr>
          <p:spPr>
            <a:xfrm>
              <a:off x="165661" y="0"/>
              <a:ext cx="6099219" cy="1468185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textbox 159"/>
            <p:cNvSpPr/>
            <p:nvPr/>
          </p:nvSpPr>
          <p:spPr>
            <a:xfrm>
              <a:off x="573853" y="149043"/>
              <a:ext cx="4939665" cy="7981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196"/>
                </a:lnSpc>
              </a:pPr>
              <a:endParaRPr lang="Arial" altLang="Arial" sz="100"/>
            </a:p>
            <a:p>
              <a:pPr marL="14062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行业发展趋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endParaRPr lang="Microsoft YaHei" altLang="Microsoft YaHei" sz="23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研究行业未来的发展趋势，预测未来市场竞争格局的变化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60" name="rect"/>
            <p:cNvSpPr/>
            <p:nvPr/>
          </p:nvSpPr>
          <p:spPr>
            <a:xfrm>
              <a:off x="0" y="0"/>
              <a:ext cx="165663" cy="1468185"/>
            </a:xfrm>
            <a:prstGeom prst="rect">
              <a:avLst/>
            </a:pr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" name="textbox 161"/>
          <p:cNvSpPr/>
          <p:nvPr/>
        </p:nvSpPr>
        <p:spPr>
          <a:xfrm>
            <a:off x="442263" y="19186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1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600200"/>
            <a:ext cx="12192000" cy="6858000"/>
          </a:xfrm>
          <a:prstGeom prst="rect">
            <a:avLst/>
          </a:prstGeom>
        </p:spPr>
      </p:pic>
      <p:sp>
        <p:nvSpPr>
          <p:cNvPr id="183" name="textbox 183"/>
          <p:cNvSpPr/>
          <p:nvPr/>
        </p:nvSpPr>
        <p:spPr>
          <a:xfrm>
            <a:off x="1069113" y="3184484"/>
            <a:ext cx="4875529" cy="228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1846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1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农业行业市场细分分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rect"/>
          <p:cNvSpPr/>
          <p:nvPr/>
        </p:nvSpPr>
        <p:spPr>
          <a:xfrm>
            <a:off x="0" y="1600200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671294" y="2993386"/>
            <a:ext cx="2600148" cy="2231506"/>
            <a:chExt cx="2600148" cy="2231506"/>
          </a:xfrm>
        </p:grpSpPr>
        <p:pic>
          <p:nvPicPr>
            <p:cNvPr id="185" name="picture 18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6"/>
            </a:xfrm>
            <a:prstGeom prst="rect">
              <a:avLst/>
            </a:prstGeom>
          </p:spPr>
        </p:pic>
        <p:sp>
          <p:nvSpPr>
            <p:cNvPr id="186" name="textbox 186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4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8373011" y="2993386"/>
            <a:ext cx="2600148" cy="2231506"/>
            <a:chExt cx="2600148" cy="2231506"/>
          </a:xfrm>
        </p:grpSpPr>
        <p:pic>
          <p:nvPicPr>
            <p:cNvPr id="187" name="picture 18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6"/>
            </a:xfrm>
            <a:prstGeom prst="rect">
              <a:avLst/>
            </a:prstGeom>
          </p:spPr>
        </p:pic>
        <p:sp>
          <p:nvSpPr>
            <p:cNvPr id="188" name="textbox 18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89" name="path"/>
          <p:cNvSpPr/>
          <p:nvPr/>
        </p:nvSpPr>
        <p:spPr>
          <a:xfrm>
            <a:off x="990088" y="31151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0" name="picture 1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3054346"/>
            <a:ext cx="2231507" cy="2231507"/>
          </a:xfrm>
          <a:prstGeom prst="rect">
            <a:avLst/>
          </a:prstGeom>
        </p:spPr>
      </p:pic>
      <p:sp>
        <p:nvSpPr>
          <p:cNvPr id="191" name="textbox 191"/>
          <p:cNvSpPr/>
          <p:nvPr/>
        </p:nvSpPr>
        <p:spPr>
          <a:xfrm>
            <a:off x="442263" y="19186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种植业市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场细分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1931368"/>
            <a:ext cx="515575" cy="439820"/>
            <a:chExt cx="515575" cy="439820"/>
          </a:xfrm>
        </p:grpSpPr>
        <p:sp>
          <p:nvSpPr>
            <p:cNvPr id="1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17261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252808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370582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2" name="textbox 212"/>
          <p:cNvSpPr/>
          <p:nvPr/>
        </p:nvSpPr>
        <p:spPr>
          <a:xfrm>
            <a:off x="4775373" y="6337024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5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如棉花、油料、糖料等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规模相对较小，但利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润较高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3" name="textbox 213"/>
          <p:cNvSpPr/>
          <p:nvPr/>
        </p:nvSpPr>
        <p:spPr>
          <a:xfrm>
            <a:off x="1093594" y="6336643"/>
            <a:ext cx="2272029" cy="452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629"/>
              </a:lnSpc>
            </a:pPr>
            <a:endParaRPr lang="Arial" altLang="Arial" sz="100"/>
          </a:p>
          <a:p>
            <a:pPr marL="16319" indent="-3619" algn="l" rtl="0" eaLnBrk="0">
              <a:lnSpc>
                <a:spcPct val="93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包括小麦、玉米、稻谷等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市场规模大，竞争激烈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4" name="textbox 214"/>
          <p:cNvSpPr/>
          <p:nvPr/>
        </p:nvSpPr>
        <p:spPr>
          <a:xfrm>
            <a:off x="8475568" y="6335690"/>
            <a:ext cx="2120264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850"/>
              </a:lnSpc>
            </a:pPr>
            <a:endParaRPr lang="Arial" altLang="Arial" sz="100"/>
          </a:p>
          <a:p>
            <a:pPr marL="12700" indent="457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断扩大，对品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质和口感的要求较高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5" name="rect"/>
          <p:cNvSpPr/>
          <p:nvPr/>
        </p:nvSpPr>
        <p:spPr>
          <a:xfrm>
            <a:off x="10952843" y="5622673"/>
            <a:ext cx="207263" cy="38100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textbox 216"/>
          <p:cNvSpPr/>
          <p:nvPr/>
        </p:nvSpPr>
        <p:spPr>
          <a:xfrm>
            <a:off x="8477187" y="5494687"/>
            <a:ext cx="275843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水果和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</a:t>
            </a:r>
            <a:r>
              <a:rPr sz="2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217" name="path"/>
          <p:cNvSpPr/>
          <p:nvPr/>
        </p:nvSpPr>
        <p:spPr>
          <a:xfrm>
            <a:off x="11070698" y="55480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textbox 218"/>
          <p:cNvSpPr/>
          <p:nvPr/>
        </p:nvSpPr>
        <p:spPr>
          <a:xfrm>
            <a:off x="1092460" y="5493401"/>
            <a:ext cx="1053464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92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粮食作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</a:t>
            </a:r>
            <a:endParaRPr lang="Microsoft YaHei" altLang="Microsoft YaHei" sz="2000"/>
          </a:p>
        </p:txBody>
      </p:sp>
      <p:sp>
        <p:nvSpPr>
          <p:cNvPr id="219" name="textbox 219"/>
          <p:cNvSpPr/>
          <p:nvPr/>
        </p:nvSpPr>
        <p:spPr>
          <a:xfrm>
            <a:off x="4774183" y="5493658"/>
            <a:ext cx="105283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</a:t>
            </a:r>
            <a:endParaRPr lang="Microsoft YaHei" altLang="Microsoft YaHei" sz="2000"/>
          </a:p>
        </p:txBody>
      </p:sp>
      <p:sp>
        <p:nvSpPr>
          <p:cNvPr id="220" name="textbox 220"/>
          <p:cNvSpPr/>
          <p:nvPr/>
        </p:nvSpPr>
        <p:spPr>
          <a:xfrm>
            <a:off x="1109549" y="33122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7251124" y="5548011"/>
            <a:ext cx="269578" cy="187422"/>
            <a:chExt cx="269578" cy="187422"/>
          </a:xfrm>
        </p:grpSpPr>
        <p:sp>
          <p:nvSpPr>
            <p:cNvPr id="221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5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3569917" y="5548011"/>
            <a:ext cx="269577" cy="187422"/>
            <a:chExt cx="269577" cy="187422"/>
          </a:xfrm>
        </p:grpSpPr>
        <p:sp>
          <p:nvSpPr>
            <p:cNvPr id="223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045F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1095002" y="6102606"/>
            <a:ext cx="2676820" cy="9525"/>
            <a:chExt cx="2676820" cy="9525"/>
          </a:xfrm>
        </p:grpSpPr>
        <p:sp>
          <p:nvSpPr>
            <p:cNvPr id="22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776211" y="6041772"/>
            <a:ext cx="2676820" cy="9525"/>
            <a:chExt cx="2676820" cy="9525"/>
          </a:xfrm>
        </p:grpSpPr>
        <p:sp>
          <p:nvSpPr>
            <p:cNvPr id="22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8477928" y="6041772"/>
            <a:ext cx="2676820" cy="9525"/>
            <a:chExt cx="2676820" cy="9525"/>
          </a:xfrm>
        </p:grpSpPr>
        <p:sp>
          <p:nvSpPr>
            <p:cNvPr id="22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219E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1" name="rect"/>
          <p:cNvSpPr/>
          <p:nvPr/>
        </p:nvSpPr>
        <p:spPr>
          <a:xfrm>
            <a:off x="3569917" y="5641723"/>
            <a:ext cx="207264" cy="0"/>
          </a:xfrm>
          <a:prstGeom prst="rect">
            <a:avLst/>
          </a:pr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rect"/>
          <p:cNvSpPr/>
          <p:nvPr/>
        </p:nvSpPr>
        <p:spPr>
          <a:xfrm>
            <a:off x="7251124" y="5641723"/>
            <a:ext cx="207264" cy="0"/>
          </a:xfrm>
          <a:prstGeom prst="rect">
            <a:avLst/>
          </a:pr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8788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https://d.book118.com/915234012144011121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2024-09-24T13:40:24.537</cp:lastPrinted>
  <dcterms:created xsi:type="dcterms:W3CDTF">2024-09-24T05:40:24Z</dcterms:created>
  <dcterms:modified xsi:type="dcterms:W3CDTF">2024-09-24T05:40:25Z</dcterms:modified>
</cp:coreProperties>
</file>