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activeX/activeX1.bin" ContentType="application/vnd.ms-office.activeX"/>
  <Override PartName="/ppt/activeX/activeX1.xml" ContentType="application/vnd.ms-office.activeX+xml"/>
  <Override PartName="/ppt/activeX/activeX2.bin" ContentType="application/vnd.ms-office.activeX"/>
  <Override PartName="/ppt/activeX/activeX2.xml" ContentType="application/vnd.ms-office.activeX+xml"/>
  <Override PartName="/ppt/activeX/activeX3.bin" ContentType="application/vnd.ms-office.activeX"/>
  <Override PartName="/ppt/activeX/activeX3.xml" ContentType="application/vnd.ms-office.activeX+xml"/>
  <Override PartName="/ppt/activeX/activeX4.bin" ContentType="application/vnd.ms-office.activeX"/>
  <Override PartName="/ppt/activeX/activeX4.xml" ContentType="application/vnd.ms-office.activeX+xml"/>
  <Override PartName="/ppt/activeX/activeX5.bin" ContentType="application/vnd.ms-office.activeX"/>
  <Override PartName="/ppt/activeX/activeX5.xml" ContentType="application/vnd.ms-office.activeX+xml"/>
  <Override PartName="/ppt/embeddings/oleObject1.bin" ContentType="application/vnd.openxmlformats-officedocument.oleObject"/>
  <Override PartName="/ppt/embeddings/oleObject10.bin" ContentType="application/vnd.openxmlformats-officedocument.oleObject"/>
  <Override PartName="/ppt/embeddings/oleObject11.bin" ContentType="application/vnd.openxmlformats-officedocument.oleObject"/>
  <Override PartName="/ppt/embeddings/oleObject12.bin" ContentType="application/vnd.openxmlformats-officedocument.oleObject"/>
  <Override PartName="/ppt/embeddings/oleObject13.bin" ContentType="application/vnd.openxmlformats-officedocument.oleObject"/>
  <Override PartName="/ppt/embeddings/oleObject14.bin" ContentType="application/vnd.openxmlformats-officedocument.oleObject"/>
  <Override PartName="/ppt/embeddings/oleObject15.bin" ContentType="application/vnd.openxmlformats-officedocument.oleObject"/>
  <Override PartName="/ppt/embeddings/oleObject16.bin" ContentType="application/vnd.openxmlformats-officedocument.oleObject"/>
  <Override PartName="/ppt/embeddings/oleObject2.bin" ContentType="application/vnd.openxmlformats-officedocument.oleObject"/>
  <Override PartName="/ppt/embeddings/oleObject3.bin" ContentType="application/vnd.openxmlformats-officedocument.oleObject"/>
  <Override PartName="/ppt/embeddings/oleObject4.bin" ContentType="application/vnd.openxmlformats-officedocument.oleObject"/>
  <Override PartName="/ppt/embeddings/oleObject5.bin" ContentType="application/vnd.openxmlformats-officedocument.oleObject"/>
  <Override PartName="/ppt/embeddings/oleObject6.bin" ContentType="application/vnd.openxmlformats-officedocument.oleObject"/>
  <Override PartName="/ppt/embeddings/oleObject7.bin" ContentType="application/vnd.openxmlformats-officedocument.oleObject"/>
  <Override PartName="/ppt/embeddings/oleObject8.bin" ContentType="application/vnd.openxmlformats-officedocument.oleObject"/>
  <Override PartName="/ppt/embeddings/oleObject9.bin" ContentType="application/vnd.openxmlformats-officedocument.oleObject"/>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activeX/_rels/activeX1.xml.rels>&#65279;<?xml version="1.0" encoding="utf-8" standalone="yes"?><Relationships xmlns="http://schemas.openxmlformats.org/package/2006/relationships"><Relationship Id="rId1" Type="http://schemas.microsoft.com/office/2006/relationships/activeXControlBinary" Target="activeX1.bin" /></Relationships>
</file>

<file path=ppt/activeX/_rels/activeX2.xml.rels>&#65279;<?xml version="1.0" encoding="utf-8" standalone="yes"?><Relationships xmlns="http://schemas.openxmlformats.org/package/2006/relationships"><Relationship Id="rId1" Type="http://schemas.microsoft.com/office/2006/relationships/activeXControlBinary" Target="activeX2.bin" /></Relationships>
</file>

<file path=ppt/activeX/_rels/activeX3.xml.rels>&#65279;<?xml version="1.0" encoding="utf-8" standalone="yes"?><Relationships xmlns="http://schemas.openxmlformats.org/package/2006/relationships"><Relationship Id="rId1" Type="http://schemas.microsoft.com/office/2006/relationships/activeXControlBinary" Target="activeX3.bin" /></Relationships>
</file>

<file path=ppt/activeX/_rels/activeX4.xml.rels>&#65279;<?xml version="1.0" encoding="utf-8" standalone="yes"?><Relationships xmlns="http://schemas.openxmlformats.org/package/2006/relationships"><Relationship Id="rId1" Type="http://schemas.microsoft.com/office/2006/relationships/activeXControlBinary" Target="activeX4.bin" /></Relationships>
</file>

<file path=ppt/activeX/_rels/activeX5.xml.rels>&#65279;<?xml version="1.0" encoding="utf-8" standalone="yes"?><Relationships xmlns="http://schemas.openxmlformats.org/package/2006/relationships"><Relationship Id="rId1" Type="http://schemas.microsoft.com/office/2006/relationships/activeXControlBinary" Target="activeX5.bin" /></Relationships>
</file>

<file path=ppt/activeX/activeX1.xml><?xml version="1.0" encoding="utf-8"?>
<ax:ocx xmlns:r="http://schemas.openxmlformats.org/officeDocument/2006/relationships" xmlns:ax="http://schemas.microsoft.com/office/2006/activeX" ax:classid="{d27cdb6e-ae6d-11cf-96b8-444553540000}" r:id="rId1" ax:persistence="persistStorage"/>
</file>

<file path=ppt/activeX/activeX2.xml><?xml version="1.0" encoding="utf-8"?>
<ax:ocx xmlns:r="http://schemas.openxmlformats.org/officeDocument/2006/relationships" xmlns:ax="http://schemas.microsoft.com/office/2006/activeX" ax:classid="{d27cdb6e-ae6d-11cf-96b8-444553540000}" r:id="rId1" ax:persistence="persistStorage"/>
</file>

<file path=ppt/activeX/activeX3.xml><?xml version="1.0" encoding="utf-8"?>
<ax:ocx xmlns:r="http://schemas.openxmlformats.org/officeDocument/2006/relationships" xmlns:ax="http://schemas.microsoft.com/office/2006/activeX" ax:classid="{d27cdb6e-ae6d-11cf-96b8-444553540000}" r:id="rId1" ax:persistence="persistStorage"/>
</file>

<file path=ppt/activeX/activeX4.xml><?xml version="1.0" encoding="utf-8"?>
<ax:ocx xmlns:r="http://schemas.openxmlformats.org/officeDocument/2006/relationships" xmlns:ax="http://schemas.microsoft.com/office/2006/activeX" ax:classid="{d27cdb6e-ae6d-11cf-96b8-444553540000}" r:id="rId1" ax:persistence="persistStorage"/>
</file>

<file path=ppt/activeX/activeX5.xml><?xml version="1.0" encoding="utf-8"?>
<ax:ocx xmlns:r="http://schemas.openxmlformats.org/officeDocument/2006/relationships" xmlns:ax="http://schemas.microsoft.com/office/2006/activeX" ax:classid="{d27cdb6e-ae6d-11cf-96b8-444553540000}" r:id="rId1" ax:persistence="persistStorage"/>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image" Target="../media/image2.wmf" /><Relationship Id="rId3" Type="http://schemas.openxmlformats.org/officeDocument/2006/relationships/image" Target="../media/image3.wmf" /><Relationship Id="rId4" Type="http://schemas.openxmlformats.org/officeDocument/2006/relationships/image" Target="../media/image4.wmf" /><Relationship Id="rId5" Type="http://schemas.openxmlformats.org/officeDocument/2006/relationships/image" Target="../media/image5.wmf" /><Relationship Id="rId6" Type="http://schemas.openxmlformats.org/officeDocument/2006/relationships/image" Target="../media/image6.wmf" /><Relationship Id="rId7" Type="http://schemas.openxmlformats.org/officeDocument/2006/relationships/image" Target="../media/image7.wmf" /><Relationship Id="rId8" Type="http://schemas.openxmlformats.org/officeDocument/2006/relationships/image" Target="../media/image8.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wmf" /><Relationship Id="rId2" Type="http://schemas.openxmlformats.org/officeDocument/2006/relationships/image" Target="../media/image10.wmf" /><Relationship Id="rId3" Type="http://schemas.openxmlformats.org/officeDocument/2006/relationships/image" Target="../media/image11.wmf" /><Relationship Id="rId4" Type="http://schemas.openxmlformats.org/officeDocument/2006/relationships/image" Target="../media/image12.wmf" /><Relationship Id="rId5" Type="http://schemas.openxmlformats.org/officeDocument/2006/relationships/image" Target="../media/image13.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22.wmf" /><Relationship Id="rId2" Type="http://schemas.openxmlformats.org/officeDocument/2006/relationships/image" Target="../media/image23.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23.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0119C-AB60-412E-AE41-67F43277E90C}" type="datetimeFigureOut">
              <a:rPr lang="zh-CN" altLang="en-US" smtClean="0"/>
              <a:t>2019/7/19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7472-BEE7-4737-9B99-12000EF41BFC}" type="slidenum">
              <a:rPr lang="zh-CN" altLang="en-US" smtClean="0"/>
              <a:t>‹#›</a:t>
            </a:fld>
            <a:endParaRPr lang="zh-CN" altLang="en-US"/>
          </a:p>
        </p:txBody>
      </p:sp>
    </p:spTree>
    <p:extLst>
      <p:ext uri="{BB962C8B-B14F-4D97-AF65-F5344CB8AC3E}">
        <p14:creationId xmlns:p14="http://schemas.microsoft.com/office/powerpoint/2010/main" val="1791621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今天我们来看下控制继电器，控制继电器是根据特定形式的输入信号而动作的电器，这个输入信号可以是电流，电压等电信号，也可以是温度，速度、压力等物理信号。这样根据输入信号的不同，我们就可以将继电器分为电流继电器、电压继电器、中间继电器、固态继电器、时间继电器、热继电器、速度继电器等。</a:t>
            </a:r>
            <a:endParaRPr lang="en-US" altLang="zh-CN" smtClean="0"/>
          </a:p>
          <a:p>
            <a:endParaRPr lang="en-US" altLang="zh-CN" smtClean="0"/>
          </a:p>
        </p:txBody>
      </p:sp>
      <p:sp>
        <p:nvSpPr>
          <p:cNvPr id="4" name="灯片编号占位符 3"/>
          <p:cNvSpPr>
            <a:spLocks noGrp="1"/>
          </p:cNvSpPr>
          <p:nvPr>
            <p:ph type="sldNum" sz="quarter" idx="10"/>
          </p:nvPr>
        </p:nvSpPr>
        <p:spPr/>
        <p:txBody>
          <a:bodyPr/>
          <a:lstStyle/>
          <a:p>
            <a:fld id="{371B7472-BEE7-4737-9B99-12000EF41BFC}" type="slidenum">
              <a:rPr lang="zh-CN" altLang="en-US" smtClean="0"/>
              <a:t>2</a:t>
            </a:fld>
            <a:endParaRPr lang="zh-CN" altLang="en-US"/>
          </a:p>
        </p:txBody>
      </p:sp>
    </p:spTree>
    <p:extLst>
      <p:ext uri="{BB962C8B-B14F-4D97-AF65-F5344CB8AC3E}">
        <p14:creationId xmlns:p14="http://schemas.microsoft.com/office/powerpoint/2010/main" val="142316722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在这里，我们先提出继电器的四个要点。即</a:t>
            </a:r>
            <a:r>
              <a:rPr lang="en-US" altLang="zh-CN" smtClean="0"/>
              <a:t>1</a:t>
            </a:r>
            <a:r>
              <a:rPr lang="zh-CN" altLang="en-US" smtClean="0"/>
              <a:t>作用，继电器是用于控制与保护电路中，作信号转换用的电器的。所以说它的作用是</a:t>
            </a:r>
            <a:r>
              <a:rPr lang="en-US" altLang="zh-CN" smtClean="0"/>
              <a:t>2</a:t>
            </a:r>
            <a:r>
              <a:rPr lang="zh-CN" altLang="en-US" smtClean="0"/>
              <a:t>个，一个是控制，一个是保护。第</a:t>
            </a:r>
            <a:r>
              <a:rPr lang="en-US" altLang="zh-CN" smtClean="0"/>
              <a:t>2</a:t>
            </a:r>
            <a:r>
              <a:rPr lang="zh-CN" altLang="en-US" smtClean="0"/>
              <a:t>个要点是它的特点，因为它是用于控制电路中，所以电流比较小，和接触器不同，他不需要灭弧装置。第</a:t>
            </a:r>
            <a:r>
              <a:rPr lang="en-US" altLang="zh-CN" smtClean="0"/>
              <a:t>3</a:t>
            </a:r>
            <a:r>
              <a:rPr lang="zh-CN" altLang="en-US" smtClean="0"/>
              <a:t>点是结构，虽然控制继电器种类很多，但都离不开感应元件和执行元件。即它能将输入信号转变从而进行输出，这点和传感器的功能类似。因为继电器的工作原理是当输入量（如电流、电压、温度、压力等）变化到某一定值时继电器的触点动作，被控电路接通或断开。</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3</a:t>
            </a:fld>
            <a:endParaRPr lang="zh-CN" altLang="en-US"/>
          </a:p>
        </p:txBody>
      </p:sp>
    </p:spTree>
    <p:extLst>
      <p:ext uri="{BB962C8B-B14F-4D97-AF65-F5344CB8AC3E}">
        <p14:creationId xmlns:p14="http://schemas.microsoft.com/office/powerpoint/2010/main" val="345327671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尽管继电器的种类繁多，但是它们都具有一个共性，我们称为继电器特性。我们来看下，这里的</a:t>
            </a:r>
            <a:r>
              <a:rPr lang="en-US" altLang="zh-CN" smtClean="0"/>
              <a:t>X</a:t>
            </a:r>
            <a:r>
              <a:rPr lang="zh-CN" altLang="en-US" smtClean="0"/>
              <a:t>是输入量，</a:t>
            </a:r>
            <a:r>
              <a:rPr lang="en-US" altLang="zh-CN" smtClean="0"/>
              <a:t>Y</a:t>
            </a:r>
            <a:r>
              <a:rPr lang="zh-CN" altLang="en-US" smtClean="0"/>
              <a:t>是输出量，对于继电器来说，输出就是开、断电路，因此，只有两种结果，继电器动作，我们认为</a:t>
            </a:r>
            <a:r>
              <a:rPr lang="en-US" altLang="zh-CN" smtClean="0"/>
              <a:t>Y=1</a:t>
            </a:r>
            <a:r>
              <a:rPr lang="zh-CN" altLang="en-US" smtClean="0"/>
              <a:t>，继电器不动作，我们认为</a:t>
            </a:r>
            <a:r>
              <a:rPr lang="en-US" altLang="zh-CN" smtClean="0"/>
              <a:t>Y=0</a:t>
            </a:r>
            <a:r>
              <a:rPr lang="zh-CN" altLang="en-US" smtClean="0"/>
              <a:t>。当输入量从</a:t>
            </a:r>
            <a:r>
              <a:rPr lang="en-US" altLang="zh-CN" smtClean="0"/>
              <a:t>0</a:t>
            </a:r>
            <a:r>
              <a:rPr lang="zh-CN" altLang="en-US" smtClean="0"/>
              <a:t>开始增加，但没有达到继电器动作之前，我们认为输出量</a:t>
            </a:r>
            <a:r>
              <a:rPr lang="en-US" altLang="zh-CN" smtClean="0"/>
              <a:t>Y=0</a:t>
            </a:r>
            <a:r>
              <a:rPr lang="zh-CN" altLang="en-US" smtClean="0"/>
              <a:t>，当输入量达到某一个值</a:t>
            </a:r>
            <a:r>
              <a:rPr lang="en-US" altLang="zh-CN" smtClean="0"/>
              <a:t>X2</a:t>
            </a:r>
            <a:r>
              <a:rPr lang="zh-CN" altLang="en-US" smtClean="0"/>
              <a:t>时，继电器动作</a:t>
            </a:r>
            <a:r>
              <a:rPr lang="en-US" altLang="zh-CN" smtClean="0"/>
              <a:t>Y=1</a:t>
            </a:r>
            <a:r>
              <a:rPr lang="zh-CN" altLang="en-US" smtClean="0"/>
              <a:t>，这里我们称为触点动作。但是，反向时，即输入从某一个值开始减小直到</a:t>
            </a:r>
            <a:r>
              <a:rPr lang="en-US" altLang="zh-CN" smtClean="0"/>
              <a:t>0</a:t>
            </a:r>
            <a:r>
              <a:rPr lang="zh-CN" altLang="en-US" smtClean="0"/>
              <a:t>时，继电器在</a:t>
            </a:r>
            <a:r>
              <a:rPr lang="en-US" altLang="zh-CN" smtClean="0"/>
              <a:t>X=X2</a:t>
            </a:r>
            <a:r>
              <a:rPr lang="zh-CN" altLang="en-US" smtClean="0"/>
              <a:t>时，是不发生动作的，而是到达了低于</a:t>
            </a:r>
            <a:r>
              <a:rPr lang="en-US" altLang="zh-CN" smtClean="0"/>
              <a:t>X2</a:t>
            </a:r>
            <a:r>
              <a:rPr lang="zh-CN" altLang="en-US" smtClean="0"/>
              <a:t>时的某一个值，我们假设是</a:t>
            </a:r>
            <a:r>
              <a:rPr lang="en-US" altLang="zh-CN" smtClean="0"/>
              <a:t>X1</a:t>
            </a:r>
            <a:r>
              <a:rPr lang="zh-CN" altLang="en-US" smtClean="0"/>
              <a:t>时，才会动作。这个称为继电器特性。我们把</a:t>
            </a:r>
            <a:r>
              <a:rPr lang="en-US" altLang="zh-CN" smtClean="0"/>
              <a:t>X2</a:t>
            </a:r>
            <a:r>
              <a:rPr lang="zh-CN" altLang="en-US" smtClean="0"/>
              <a:t>称为继电器的吸合值，</a:t>
            </a:r>
            <a:r>
              <a:rPr lang="en-US" altLang="zh-CN" smtClean="0"/>
              <a:t>X1</a:t>
            </a:r>
            <a:r>
              <a:rPr lang="zh-CN" altLang="en-US" smtClean="0"/>
              <a:t>称为继电器的释放值。把两者之比用</a:t>
            </a:r>
            <a:r>
              <a:rPr lang="en-US" altLang="zh-CN" smtClean="0"/>
              <a:t>k</a:t>
            </a:r>
            <a:r>
              <a:rPr lang="zh-CN" altLang="en-US" smtClean="0"/>
              <a:t>表示，称为返回系数，它是继电器的重要餐数 ，表征释放弹簧的松紧程度。</a:t>
            </a:r>
            <a:endParaRPr lang="en-US" altLang="zh-CN" smtClean="0"/>
          </a:p>
          <a:p>
            <a:r>
              <a:rPr lang="zh-CN" altLang="en-US" smtClean="0"/>
              <a:t>下面我们来介绍几种常用的控制继电器。</a:t>
            </a:r>
            <a:endParaRPr lang="en-US" altLang="zh-CN" smtClean="0"/>
          </a:p>
          <a:p>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4</a:t>
            </a:fld>
            <a:endParaRPr lang="zh-CN" altLang="en-US"/>
          </a:p>
        </p:txBody>
      </p:sp>
    </p:spTree>
    <p:extLst>
      <p:ext uri="{BB962C8B-B14F-4D97-AF65-F5344CB8AC3E}">
        <p14:creationId xmlns:p14="http://schemas.microsoft.com/office/powerpoint/2010/main" val="3972172359"/>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第一种是电磁式控制继电器，在电气控制系统中起控制、放大、联锁、保护与调节等作用。在此，我们看一个视频来了解一下电磁控制继电器怎么起到保护的作用。（在此处插入视频）。电磁式继电器又根据输入信号的不同，分为电流继电器、电压继电器和中间继电器等。电流继电器又分为过电流继电器和欠电流继电器。过电流继电器是当电路发生电流过载，如线路短路时，立即将电路断开。动作电流范围交流在额定电流的</a:t>
            </a:r>
            <a:r>
              <a:rPr lang="en-US" altLang="zh-CN" smtClean="0"/>
              <a:t>1.1</a:t>
            </a:r>
            <a:r>
              <a:rPr lang="zh-CN" altLang="en-US" smtClean="0"/>
              <a:t>倍到</a:t>
            </a:r>
            <a:r>
              <a:rPr lang="en-US" altLang="zh-CN" smtClean="0"/>
              <a:t>3.5</a:t>
            </a:r>
            <a:r>
              <a:rPr lang="zh-CN" altLang="en-US" smtClean="0"/>
              <a:t>倍的，直流为额定电流的</a:t>
            </a:r>
            <a:r>
              <a:rPr lang="en-US" altLang="zh-CN" smtClean="0"/>
              <a:t>0.7</a:t>
            </a:r>
            <a:r>
              <a:rPr lang="zh-CN" altLang="en-US" smtClean="0"/>
              <a:t>倍到</a:t>
            </a:r>
            <a:r>
              <a:rPr lang="en-US" altLang="zh-CN" smtClean="0"/>
              <a:t>3</a:t>
            </a:r>
            <a:r>
              <a:rPr lang="zh-CN" altLang="en-US" smtClean="0"/>
              <a:t>倍的。欠电流继电器则相反，是当电路电流过低时立即切断电路。吸合电流为额定电流的</a:t>
            </a:r>
            <a:r>
              <a:rPr lang="en-US" altLang="zh-CN" smtClean="0"/>
              <a:t>0.3~0.6</a:t>
            </a:r>
            <a:r>
              <a:rPr lang="zh-CN" altLang="en-US" smtClean="0"/>
              <a:t>倍，释放电流为额定电流的</a:t>
            </a:r>
            <a:r>
              <a:rPr lang="en-US" altLang="zh-CN" smtClean="0"/>
              <a:t>0.1</a:t>
            </a:r>
            <a:r>
              <a:rPr lang="zh-CN" altLang="en-US" smtClean="0"/>
              <a:t>到</a:t>
            </a:r>
            <a:r>
              <a:rPr lang="en-US" altLang="zh-CN" smtClean="0"/>
              <a:t>0.2</a:t>
            </a:r>
            <a:r>
              <a:rPr lang="zh-CN" altLang="en-US" smtClean="0"/>
              <a:t>倍。</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5</a:t>
            </a:fld>
            <a:endParaRPr lang="zh-CN" altLang="en-US"/>
          </a:p>
        </p:txBody>
      </p:sp>
    </p:spTree>
    <p:extLst>
      <p:ext uri="{BB962C8B-B14F-4D97-AF65-F5344CB8AC3E}">
        <p14:creationId xmlns:p14="http://schemas.microsoft.com/office/powerpoint/2010/main" val="193200048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现在我们看一下直流电磁继电器的结构，对比刚刚视频中的交流继电器，你能说出他每一部分的名称，并解释它的工作原理吗？</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6</a:t>
            </a:fld>
            <a:endParaRPr lang="zh-CN" altLang="en-US"/>
          </a:p>
        </p:txBody>
      </p:sp>
    </p:spTree>
    <p:extLst>
      <p:ext uri="{BB962C8B-B14F-4D97-AF65-F5344CB8AC3E}">
        <p14:creationId xmlns:p14="http://schemas.microsoft.com/office/powerpoint/2010/main" val="268012488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我们来看下电流继电器的图形符号，这个是过电流继电器的线圈，常开触点，常闭触点。这个是欠电流继电器的线圈，常开触点，常闭触点。对于电流继电器，我们关心的技术指标主要有，动作电流</a:t>
            </a:r>
            <a:r>
              <a:rPr lang="en-US" altLang="zh-CN" err="1" smtClean="0"/>
              <a:t>Iq</a:t>
            </a:r>
            <a:r>
              <a:rPr lang="zh-CN" altLang="en-US" smtClean="0"/>
              <a:t>，返回电流</a:t>
            </a:r>
            <a:r>
              <a:rPr lang="en-US" altLang="zh-CN" smtClean="0"/>
              <a:t>If</a:t>
            </a:r>
            <a:r>
              <a:rPr lang="zh-CN" altLang="en-US" smtClean="0"/>
              <a:t>和返回系数</a:t>
            </a:r>
            <a:r>
              <a:rPr lang="en-US" altLang="zh-CN" err="1" smtClean="0"/>
              <a:t>Kf</a:t>
            </a:r>
            <a:r>
              <a:rPr lang="zh-CN" altLang="en-US" smtClean="0"/>
              <a:t>。动作电流是使电流继电器开始动作所需的电流值，返回电流是电流继电器动作后返回原状态时的电流值；返回系数</a:t>
            </a:r>
            <a:r>
              <a:rPr lang="en-US" altLang="zh-CN" err="1" smtClean="0"/>
              <a:t>kf</a:t>
            </a:r>
            <a:r>
              <a:rPr lang="zh-CN" altLang="en-US" smtClean="0"/>
              <a:t>时返回值与动作值之比。</a:t>
            </a:r>
            <a:endParaRPr lang="en-US" altLang="zh-CN" smtClean="0"/>
          </a:p>
          <a:p>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7</a:t>
            </a:fld>
            <a:endParaRPr lang="zh-CN" altLang="en-US"/>
          </a:p>
        </p:txBody>
      </p:sp>
    </p:spTree>
    <p:extLst>
      <p:ext uri="{BB962C8B-B14F-4D97-AF65-F5344CB8AC3E}">
        <p14:creationId xmlns:p14="http://schemas.microsoft.com/office/powerpoint/2010/main" val="2397427149"/>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电压继电器，和电流继电器一样，同样有过电压继电器和欠电压继电器，只是他是根据输入（线圈）电压大小而动作的继电器。过电压继电器动作电压范围在额定电压的</a:t>
            </a:r>
            <a:r>
              <a:rPr lang="en-US" altLang="zh-CN" smtClean="0"/>
              <a:t>1.05</a:t>
            </a:r>
            <a:r>
              <a:rPr lang="zh-CN" altLang="en-US" smtClean="0"/>
              <a:t>倍到</a:t>
            </a:r>
            <a:r>
              <a:rPr lang="en-US" altLang="zh-CN" smtClean="0"/>
              <a:t>1.2</a:t>
            </a:r>
            <a:r>
              <a:rPr lang="zh-CN" altLang="en-US" smtClean="0"/>
              <a:t>倍。欠电压继电器吸合电压调整范围在额定电压的</a:t>
            </a:r>
            <a:r>
              <a:rPr lang="en-US" altLang="zh-CN" smtClean="0"/>
              <a:t>0.3</a:t>
            </a:r>
            <a:r>
              <a:rPr lang="zh-CN" altLang="en-US" smtClean="0"/>
              <a:t>到</a:t>
            </a:r>
            <a:r>
              <a:rPr lang="en-US" altLang="zh-CN" smtClean="0"/>
              <a:t>0.5</a:t>
            </a:r>
            <a:r>
              <a:rPr lang="zh-CN" altLang="en-US" smtClean="0"/>
              <a:t>倍，释放电压在额定电压的</a:t>
            </a:r>
            <a:r>
              <a:rPr lang="en-US" altLang="zh-CN" smtClean="0"/>
              <a:t>0.07</a:t>
            </a:r>
            <a:r>
              <a:rPr lang="zh-CN" altLang="en-US" smtClean="0"/>
              <a:t>到</a:t>
            </a:r>
            <a:r>
              <a:rPr lang="en-US" altLang="zh-CN" smtClean="0"/>
              <a:t>0.2</a:t>
            </a:r>
            <a:r>
              <a:rPr lang="zh-CN" altLang="en-US" smtClean="0"/>
              <a:t>倍。</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8</a:t>
            </a:fld>
            <a:endParaRPr lang="zh-CN" altLang="en-US"/>
          </a:p>
        </p:txBody>
      </p:sp>
    </p:spTree>
    <p:extLst>
      <p:ext uri="{BB962C8B-B14F-4D97-AF65-F5344CB8AC3E}">
        <p14:creationId xmlns:p14="http://schemas.microsoft.com/office/powerpoint/2010/main" val="1603652747"/>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我们再来看一下中间继电器，中间继电器本质上是一种电压继电器，工作原理与接触器相同，但是触点不分主、辅，容量相同。所以我们可以认为中间继电器是一个小容量的接触器。比如电动机额定电流如果不超过</a:t>
            </a:r>
            <a:r>
              <a:rPr lang="en-US" altLang="zh-CN" smtClean="0"/>
              <a:t>5A</a:t>
            </a:r>
            <a:r>
              <a:rPr lang="zh-CN" altLang="en-US" smtClean="0"/>
              <a:t>。在控制上，我们可以用中间继电器代替控制器进行电机控制。中间继电器是在当电压或电流继电器触点容量不够或输出触点不够是，借助它来控制，以扩大触点容量和数量的。</a:t>
            </a:r>
            <a:endParaRPr lang="en-US" altLang="zh-CN" smtClean="0"/>
          </a:p>
        </p:txBody>
      </p:sp>
      <p:sp>
        <p:nvSpPr>
          <p:cNvPr id="4" name="灯片编号占位符 3"/>
          <p:cNvSpPr>
            <a:spLocks noGrp="1"/>
          </p:cNvSpPr>
          <p:nvPr>
            <p:ph type="sldNum" sz="quarter" idx="10"/>
          </p:nvPr>
        </p:nvSpPr>
        <p:spPr/>
        <p:txBody>
          <a:bodyPr/>
          <a:lstStyle/>
          <a:p>
            <a:fld id="{371B7472-BEE7-4737-9B99-12000EF41BFC}" type="slidenum">
              <a:rPr lang="zh-CN" altLang="en-US" smtClean="0"/>
              <a:t>9</a:t>
            </a:fld>
            <a:endParaRPr lang="zh-CN" altLang="en-US"/>
          </a:p>
        </p:txBody>
      </p:sp>
    </p:spTree>
    <p:extLst>
      <p:ext uri="{BB962C8B-B14F-4D97-AF65-F5344CB8AC3E}">
        <p14:creationId xmlns:p14="http://schemas.microsoft.com/office/powerpoint/2010/main" val="2630984025"/>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这是中间继电器的图形符号，它的线圈、常开触点，常闭触点。</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10</a:t>
            </a:fld>
            <a:endParaRPr lang="zh-CN" altLang="en-US"/>
          </a:p>
        </p:txBody>
      </p:sp>
    </p:spTree>
    <p:extLst>
      <p:ext uri="{BB962C8B-B14F-4D97-AF65-F5344CB8AC3E}">
        <p14:creationId xmlns:p14="http://schemas.microsoft.com/office/powerpoint/2010/main" val="300499703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这里我们用表格总结下，学习过的三种继电器，分别是电压、电流和中间继电器。他们的参数见表格。（这里停顿</a:t>
            </a:r>
            <a:r>
              <a:rPr lang="en-US" altLang="zh-CN" smtClean="0"/>
              <a:t>10</a:t>
            </a:r>
            <a:r>
              <a:rPr lang="zh-CN" altLang="en-US" smtClean="0"/>
              <a:t>秒钟。）</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11</a:t>
            </a:fld>
            <a:endParaRPr lang="zh-CN" altLang="en-US"/>
          </a:p>
        </p:txBody>
      </p:sp>
    </p:spTree>
    <p:extLst>
      <p:ext uri="{BB962C8B-B14F-4D97-AF65-F5344CB8AC3E}">
        <p14:creationId xmlns:p14="http://schemas.microsoft.com/office/powerpoint/2010/main" val="2239230786"/>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看完了电磁继电器，我们来看第二大类继电器，时间继电器。时间继电器在感受到外界信号变化后，要经过设定的延时时间才会动作的继电器。通常根据动作不同，我们分为通电延时，断电延时，带瞬动触点通电（断电）延时等几种类型。根据触点不同，我们分为常开延时闭合、常闭延时断开、常开延时断开、常闭延时闭合等类型。</a:t>
            </a:r>
            <a:endParaRPr lang="en-US" altLang="zh-CN" smtClean="0"/>
          </a:p>
          <a:p>
            <a:r>
              <a:rPr lang="zh-CN" altLang="en-US" smtClean="0"/>
              <a:t>一般时间继电器采用空气阻尼来进行延时。我们来看下空气阻尼式时间继电器的结构。空气阻尼式时间继电器包括电磁机构、工作触点及气室三部分。靠空气阻尼作用实现延时。其特点是延时范围宽，结构简单，工作可靠，价格低廉，寿命长。</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12</a:t>
            </a:fld>
            <a:endParaRPr lang="zh-CN" altLang="en-US"/>
          </a:p>
        </p:txBody>
      </p:sp>
    </p:spTree>
    <p:extLst>
      <p:ext uri="{BB962C8B-B14F-4D97-AF65-F5344CB8AC3E}">
        <p14:creationId xmlns:p14="http://schemas.microsoft.com/office/powerpoint/2010/main" val="983055088"/>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我们看下通电延时时间继电器的动作过程，当线圈通电，衔铁别吸合，由于受到空气阻力的影响，活塞不是马上被释放，而是经过一段时间缓慢释放的。当活塞被释放完全，才会引起触点动作。从而达到了延时的目的。</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13</a:t>
            </a:fld>
            <a:endParaRPr lang="zh-CN" altLang="en-US"/>
          </a:p>
        </p:txBody>
      </p:sp>
    </p:spTree>
    <p:extLst>
      <p:ext uri="{BB962C8B-B14F-4D97-AF65-F5344CB8AC3E}">
        <p14:creationId xmlns:p14="http://schemas.microsoft.com/office/powerpoint/2010/main" val="1436027054"/>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在来看下，断电延时时间继电器的工作过程。和通电延时时间继电器一样，也是通过空气阻力，使得活塞缓慢释放，达到延时，不一样的地方就是，断电延时时间继电器是当断电的时候动作，即铁芯被释放时，才引起活塞缓慢移动。</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14</a:t>
            </a:fld>
            <a:endParaRPr lang="zh-CN" altLang="en-US"/>
          </a:p>
        </p:txBody>
      </p:sp>
    </p:spTree>
    <p:extLst>
      <p:ext uri="{BB962C8B-B14F-4D97-AF65-F5344CB8AC3E}">
        <p14:creationId xmlns:p14="http://schemas.microsoft.com/office/powerpoint/2010/main" val="4214661273"/>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除了空气阻尼式的时间继电器外，还有电动式和电子式的，精度比空气阻尼式的高，但结构复杂，价格比较贵。</a:t>
            </a:r>
            <a:endParaRPr lang="zh-CN" altLang="en-US"/>
          </a:p>
        </p:txBody>
      </p:sp>
      <p:sp>
        <p:nvSpPr>
          <p:cNvPr id="4" name="灯片编号占位符 3"/>
          <p:cNvSpPr>
            <a:spLocks noGrp="1"/>
          </p:cNvSpPr>
          <p:nvPr>
            <p:ph type="sldNum" sz="quarter" idx="10"/>
          </p:nvPr>
        </p:nvSpPr>
        <p:spPr/>
        <p:txBody>
          <a:bodyPr/>
          <a:lstStyle/>
          <a:p>
            <a:fld id="{371B7472-BEE7-4737-9B99-12000EF41BFC}" type="slidenum">
              <a:rPr lang="zh-CN" altLang="en-US" smtClean="0"/>
              <a:t>15</a:t>
            </a:fld>
            <a:endParaRPr lang="zh-CN" altLang="en-US"/>
          </a:p>
        </p:txBody>
      </p:sp>
    </p:spTree>
    <p:extLst>
      <p:ext uri="{BB962C8B-B14F-4D97-AF65-F5344CB8AC3E}">
        <p14:creationId xmlns:p14="http://schemas.microsoft.com/office/powerpoint/2010/main" val="371912052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DB7DB2-BE78-4384-B434-FD53FBDD6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6D761C-5238-4E0D-BA34-3090FE29D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67A38F-139D-4BB8-B163-B6096E4C7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5F2062-1D1F-48E4-A5A8-36D85DFD8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55C1D2-ED35-4F9C-B4A0-D1B8574118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18D2C9-2CC0-484F-8B4F-A5691DB6C1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0D7D3F-DB76-48F5-B460-44C23BA05C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F6644-D8ED-47A9-A66D-DD6B9B496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10D821-144E-4460-BC70-D6AA963C3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420E2-0EA6-4854-B2D1-2D2C7098A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D836D-667E-4163-BDCC-DB7035D1D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156024641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42065618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p>
        </p:txBody>
      </p:sp>
      <p:sp>
        <p:nvSpPr>
          <p:cNvPr id="4" name="日期占位符 3"/>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384102805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340302208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289228719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34853616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40486830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p>
        </p:txBody>
      </p:sp>
      <p:sp>
        <p:nvSpPr>
          <p:cNvPr id="5" name="日期占位符 4"/>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1661858728"/>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p>
        </p:txBody>
      </p:sp>
      <p:sp>
        <p:nvSpPr>
          <p:cNvPr id="5" name="日期占位符 4"/>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109054985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4219794135"/>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83249331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609600" y="274639"/>
            <a:ext cx="10972800" cy="5851525"/>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日期占位符 2"/>
          <p:cNvSpPr>
            <a:spLocks noGrp="1"/>
          </p:cNvSpPr>
          <p:nvPr>
            <p:ph type="dt" sz="half" idx="10"/>
          </p:nvPr>
        </p:nvSpPr>
        <p:spPr>
          <a:xfrm>
            <a:off x="609600" y="6245225"/>
            <a:ext cx="2844800" cy="476250"/>
          </a:xfrm>
        </p:spPr>
        <p:txBody>
          <a:bodyPr/>
          <a:lstStyle>
            <a:lvl1pPr>
              <a:defRPr/>
            </a:lvl1pPr>
          </a:lstStyle>
          <a:p>
            <a:endParaRPr lang="en-US" altLang="zh-CN"/>
          </a:p>
        </p:txBody>
      </p:sp>
      <p:sp>
        <p:nvSpPr>
          <p:cNvPr id="4" name="页脚占位符 3"/>
          <p:cNvSpPr>
            <a:spLocks noGrp="1"/>
          </p:cNvSpPr>
          <p:nvPr>
            <p:ph type="ftr" sz="quarter" idx="11"/>
          </p:nvPr>
        </p:nvSpPr>
        <p:spPr>
          <a:xfrm>
            <a:off x="4165600" y="6245225"/>
            <a:ext cx="3860800" cy="476250"/>
          </a:xfrm>
        </p:spPr>
        <p:txBody>
          <a:bodyPr/>
          <a:lstStyle>
            <a:lvl1pPr>
              <a:defRPr/>
            </a:lvl1pPr>
          </a:lstStyle>
          <a:p>
            <a:endParaRPr lang="en-US" altLang="zh-CN"/>
          </a:p>
        </p:txBody>
      </p:sp>
      <p:sp>
        <p:nvSpPr>
          <p:cNvPr id="5" name="灯片编号占位符 4"/>
          <p:cNvSpPr>
            <a:spLocks noGrp="1"/>
          </p:cNvSpPr>
          <p:nvPr>
            <p:ph type="sldNum" sz="quarter" idx="12"/>
          </p:nvPr>
        </p:nvSpPr>
        <p:spPr>
          <a:xfrm>
            <a:off x="8737600" y="6245225"/>
            <a:ext cx="2844800" cy="476250"/>
          </a:xfrm>
        </p:spPr>
        <p:txBody>
          <a:bodyPr/>
          <a:lstStyle>
            <a:lvl1pPr>
              <a:defRPr/>
            </a:lvl1pPr>
          </a:lstStyle>
          <a:p>
            <a:fld id="{CEC56CBD-7ED7-4ECC-8734-048D555ED572}" type="slidenum">
              <a:rPr lang="en-US" altLang="zh-CN"/>
              <a:t>‹#›</a:t>
            </a:fld>
            <a:endParaRPr lang="en-US" altLang="zh-CN"/>
          </a:p>
        </p:txBody>
      </p:sp>
    </p:spTree>
    <p:extLst>
      <p:ext uri="{BB962C8B-B14F-4D97-AF65-F5344CB8AC3E}">
        <p14:creationId xmlns:p14="http://schemas.microsoft.com/office/powerpoint/2010/main" val="786349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FC247A2-39DE-431C-9BB4-533FE0FAB1AD}" type="datetimeFigureOut">
              <a:rPr lang="zh-CN" altLang="en-US" smtClean="0"/>
              <a:t>2019/7/19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B53CCC-CE65-45B0-9B95-1A8040AA5F77}" type="slidenum">
              <a:rPr lang="zh-CN" altLang="en-US" smtClean="0"/>
              <a:t>‹#›</a:t>
            </a:fld>
            <a:endParaRPr lang="zh-CN" altLang="en-US"/>
          </a:p>
        </p:txBody>
      </p:sp>
    </p:spTree>
    <p:extLst>
      <p:ext uri="{BB962C8B-B14F-4D97-AF65-F5344CB8AC3E}">
        <p14:creationId xmlns:p14="http://schemas.microsoft.com/office/powerpoint/2010/main" val="85066930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4.wmf" /><Relationship Id="rId11" Type="http://schemas.openxmlformats.org/officeDocument/2006/relationships/oleObject" Target="../embeddings/oleObject5.bin" TargetMode="Internal" /><Relationship Id="rId12" Type="http://schemas.openxmlformats.org/officeDocument/2006/relationships/image" Target="../media/image5.wmf" /><Relationship Id="rId13" Type="http://schemas.openxmlformats.org/officeDocument/2006/relationships/oleObject" Target="../embeddings/oleObject6.bin" TargetMode="Internal" /><Relationship Id="rId14" Type="http://schemas.openxmlformats.org/officeDocument/2006/relationships/image" Target="../media/image6.wmf" /><Relationship Id="rId15" Type="http://schemas.openxmlformats.org/officeDocument/2006/relationships/oleObject" Target="../embeddings/oleObject7.bin" TargetMode="Internal" /><Relationship Id="rId16" Type="http://schemas.openxmlformats.org/officeDocument/2006/relationships/image" Target="../media/image7.wmf" /><Relationship Id="rId17" Type="http://schemas.openxmlformats.org/officeDocument/2006/relationships/oleObject" Target="../embeddings/oleObject8.bin" TargetMode="Internal" /><Relationship Id="rId18" Type="http://schemas.openxmlformats.org/officeDocument/2006/relationships/image" Target="../media/image8.wmf" /><Relationship Id="rId19" Type="http://schemas.openxmlformats.org/officeDocument/2006/relationships/vmlDrawing" Target="../drawings/vmlDrawing1.vml" /><Relationship Id="rId2" Type="http://schemas.openxmlformats.org/officeDocument/2006/relationships/notesSlide" Target="../notesSlides/notesSlide3.xml" /><Relationship Id="rId3" Type="http://schemas.openxmlformats.org/officeDocument/2006/relationships/oleObject" Target="../embeddings/oleObject1.bin" TargetMode="Internal" /><Relationship Id="rId4" Type="http://schemas.openxmlformats.org/officeDocument/2006/relationships/image" Target="../media/image1.wmf" /><Relationship Id="rId5" Type="http://schemas.openxmlformats.org/officeDocument/2006/relationships/oleObject" Target="../embeddings/oleObject2.bin" TargetMode="Internal" /><Relationship Id="rId6" Type="http://schemas.openxmlformats.org/officeDocument/2006/relationships/image" Target="../media/image2.wmf" /><Relationship Id="rId7" Type="http://schemas.openxmlformats.org/officeDocument/2006/relationships/oleObject" Target="../embeddings/oleObject3.bin" TargetMode="Internal" /><Relationship Id="rId8" Type="http://schemas.openxmlformats.org/officeDocument/2006/relationships/image" Target="../media/image3.wmf" /><Relationship Id="rId9" Type="http://schemas.openxmlformats.org/officeDocument/2006/relationships/oleObject" Target="../embeddings/oleObject4.bin"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oleObject" Target="../embeddings/oleObject13.bin" TargetMode="Internal" /><Relationship Id="rId11" Type="http://schemas.openxmlformats.org/officeDocument/2006/relationships/oleObject" Target="../embeddings/oleObject14.bin" TargetMode="Internal" /><Relationship Id="rId12" Type="http://schemas.openxmlformats.org/officeDocument/2006/relationships/oleObject" Target="../embeddings/oleObject15.bin" TargetMode="Internal" /><Relationship Id="rId13" Type="http://schemas.openxmlformats.org/officeDocument/2006/relationships/image" Target="../media/image12.wmf" /><Relationship Id="rId14" Type="http://schemas.openxmlformats.org/officeDocument/2006/relationships/oleObject" Target="../embeddings/oleObject16.bin" TargetMode="Internal" /><Relationship Id="rId15" Type="http://schemas.openxmlformats.org/officeDocument/2006/relationships/image" Target="../media/image13.wmf" /><Relationship Id="rId16" Type="http://schemas.openxmlformats.org/officeDocument/2006/relationships/vmlDrawing" Target="../drawings/vmlDrawing2.vml" /><Relationship Id="rId2" Type="http://schemas.openxmlformats.org/officeDocument/2006/relationships/notesSlide" Target="../notesSlides/notesSlide4.xml" /><Relationship Id="rId3" Type="http://schemas.openxmlformats.org/officeDocument/2006/relationships/oleObject" Target="../embeddings/oleObject9.bin" TargetMode="Internal" /><Relationship Id="rId4" Type="http://schemas.openxmlformats.org/officeDocument/2006/relationships/image" Target="../media/image9.wmf" /><Relationship Id="rId5" Type="http://schemas.openxmlformats.org/officeDocument/2006/relationships/oleObject" Target="../embeddings/oleObject10.bin" TargetMode="Internal" /><Relationship Id="rId6" Type="http://schemas.openxmlformats.org/officeDocument/2006/relationships/image" Target="../media/image10.wmf" /><Relationship Id="rId7" Type="http://schemas.openxmlformats.org/officeDocument/2006/relationships/oleObject" Target="../embeddings/oleObject11.bin" TargetMode="Internal" /><Relationship Id="rId8" Type="http://schemas.openxmlformats.org/officeDocument/2006/relationships/image" Target="../media/image11.wmf" /><Relationship Id="rId9" Type="http://schemas.openxmlformats.org/officeDocument/2006/relationships/oleObject" Target="../embeddings/oleObject12.bin"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5.jpeg" /><Relationship Id="rId4" Type="http://schemas.openxmlformats.org/officeDocument/2006/relationships/image" Target="../media/image1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png" /><Relationship Id="rId6" Type="http://schemas.openxmlformats.org/officeDocument/2006/relationships/image" Target="../media/image2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2.xml" /><Relationship Id="rId3" Type="http://schemas.openxmlformats.org/officeDocument/2006/relationships/control" Target="../activeX/activeX1.xml" /><Relationship Id="rId4" Type="http://schemas.openxmlformats.org/officeDocument/2006/relationships/image" Target="../media/image22.wmf" /><Relationship Id="rId5" Type="http://schemas.openxmlformats.org/officeDocument/2006/relationships/control" Target="../activeX/activeX2.xml" /><Relationship Id="rId6" Type="http://schemas.openxmlformats.org/officeDocument/2006/relationships/image" Target="../media/image23.wmf" /><Relationship Id="rId7" Type="http://schemas.openxmlformats.org/officeDocument/2006/relationships/control" Target="../activeX/activeX3.xml" /><Relationship Id="rId8" Type="http://schemas.openxmlformats.org/officeDocument/2006/relationships/vmlDrawing" Target="../drawings/vmlDrawing3.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openxmlformats.org/officeDocument/2006/relationships/control" Target="../activeX/activeX4.xml" /><Relationship Id="rId4" Type="http://schemas.openxmlformats.org/officeDocument/2006/relationships/image" Target="../media/image23.wmf" /><Relationship Id="rId5" Type="http://schemas.openxmlformats.org/officeDocument/2006/relationships/control" Target="../activeX/activeX5.xml" /><Relationship Id="rId6" Type="http://schemas.openxmlformats.org/officeDocument/2006/relationships/vmlDrawing" Target="../drawings/vmlDrawing4.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0214422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smtClean="0"/>
              <a:t>机床电器及</a:t>
            </a:r>
            <a:r>
              <a:rPr lang="en-US" altLang="zh-CN" smtClean="0"/>
              <a:t>PLC</a:t>
            </a:r>
            <a:r>
              <a:rPr lang="zh-CN" altLang="en-US" smtClean="0"/>
              <a:t>控制技术</a:t>
            </a:r>
            <a:endParaRPr lang="zh-CN" altLang="en-US"/>
          </a:p>
        </p:txBody>
      </p:sp>
      <p:sp>
        <p:nvSpPr>
          <p:cNvPr id="3" name="副标题 2"/>
          <p:cNvSpPr>
            <a:spLocks noGrp="1"/>
          </p:cNvSpPr>
          <p:nvPr>
            <p:ph type="subTitle" idx="1"/>
          </p:nvPr>
        </p:nvSpPr>
        <p:spPr/>
        <p:txBody>
          <a:bodyPr/>
          <a:lstStyle/>
          <a:p>
            <a:r>
              <a:rPr lang="en-US" altLang="zh-CN" smtClean="0"/>
              <a:t>——</a:t>
            </a:r>
            <a:r>
              <a:rPr lang="zh-CN" altLang="en-US" smtClean="0"/>
              <a:t>常用低压电器之控制继电器</a:t>
            </a:r>
            <a:endParaRPr lang="zh-CN" altLang="en-US"/>
          </a:p>
        </p:txBody>
      </p:sp>
    </p:spTree>
    <p:extLst>
      <p:ext uri="{BB962C8B-B14F-4D97-AF65-F5344CB8AC3E}">
        <p14:creationId xmlns:p14="http://schemas.microsoft.com/office/powerpoint/2010/main" val="310091782"/>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02" name="Rectangle 2"/>
          <p:cNvSpPr>
            <a:spLocks noChangeArrowheads="1"/>
          </p:cNvSpPr>
          <p:nvPr/>
        </p:nvSpPr>
        <p:spPr bwMode="auto">
          <a:xfrm>
            <a:off x="1524000" y="620713"/>
            <a:ext cx="7308850" cy="531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nchor="ctr"/>
          <a:lstStyle>
            <a:defPPr>
              <a:defRPr lang="zh-CN"/>
            </a:defPPr>
            <a:lvl1pPr marL="0" algn="ctr" defTabSz="914400" rtl="0" eaLnBrk="1" latinLnBrk="0" hangingPunct="1">
              <a:defRPr sz="4400" kern="1200">
                <a:solidFill>
                  <a:schemeClr val="tx2"/>
                </a:solidFill>
                <a:latin typeface="Arial" pitchFamily="34" charset="0"/>
                <a:ea typeface="宋体" panose="02010600030101010101" pitchFamily="2" charset="-122"/>
                <a:cs typeface="+mn-cs"/>
              </a:defRPr>
            </a:lvl1pPr>
            <a:lvl2pPr marL="457200" algn="ctr" defTabSz="914400" rtl="0" eaLnBrk="1" latinLnBrk="0" hangingPunct="1">
              <a:defRPr sz="4400" kern="1200">
                <a:solidFill>
                  <a:schemeClr val="tx2"/>
                </a:solidFill>
                <a:latin typeface="Arial" pitchFamily="34" charset="0"/>
                <a:ea typeface="宋体" panose="02010600030101010101" pitchFamily="2" charset="-122"/>
                <a:cs typeface="+mn-cs"/>
              </a:defRPr>
            </a:lvl2pPr>
            <a:lvl3pPr marL="914400" algn="ctr" defTabSz="914400" rtl="0" eaLnBrk="1" latinLnBrk="0" hangingPunct="1">
              <a:defRPr sz="4400" kern="1200">
                <a:solidFill>
                  <a:schemeClr val="tx2"/>
                </a:solidFill>
                <a:latin typeface="Arial" pitchFamily="34" charset="0"/>
                <a:ea typeface="宋体" panose="02010600030101010101" pitchFamily="2" charset="-122"/>
                <a:cs typeface="+mn-cs"/>
              </a:defRPr>
            </a:lvl3pPr>
            <a:lvl4pPr marL="1371600" algn="ctr" defTabSz="914400" rtl="0" eaLnBrk="1" latinLnBrk="0" hangingPunct="1">
              <a:defRPr sz="4400" kern="1200">
                <a:solidFill>
                  <a:schemeClr val="tx2"/>
                </a:solidFill>
                <a:latin typeface="Arial" pitchFamily="34" charset="0"/>
                <a:ea typeface="宋体" panose="02010600030101010101" pitchFamily="2" charset="-122"/>
                <a:cs typeface="+mn-cs"/>
              </a:defRPr>
            </a:lvl4pPr>
            <a:lvl5pPr marL="1828800" algn="ctr" defTabSz="914400" rtl="0" eaLnBrk="1" latinLnBrk="0" hangingPunct="1">
              <a:defRPr sz="4400" kern="1200">
                <a:solidFill>
                  <a:schemeClr val="tx2"/>
                </a:solidFill>
                <a:latin typeface="Arial" pitchFamily="34" charset="0"/>
                <a:ea typeface="宋体" panose="02010600030101010101" pitchFamily="2" charset="-122"/>
                <a:cs typeface="+mn-cs"/>
              </a:defRPr>
            </a:lvl5pPr>
            <a:lvl6pPr marL="4572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6pPr>
            <a:lvl7pPr marL="9144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7pPr>
            <a:lvl8pPr marL="13716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8pPr>
            <a:lvl9pPr marL="18288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9pPr>
          </a:lstStyle>
          <a:p>
            <a:pPr algn="l"/>
            <a:r>
              <a:rPr lang="en-US" altLang="zh-CN" sz="3200"/>
              <a:t>1.1.3</a:t>
            </a:r>
            <a:r>
              <a:rPr lang="zh-CN" altLang="en-US" sz="3200"/>
              <a:t>控制继电器</a:t>
            </a:r>
            <a:endParaRPr lang="zh-CN" altLang="en-US" sz="3200">
              <a:latin typeface="Times New Roman" panose="02020603050405020304" pitchFamily="18" charset="0"/>
              <a:ea typeface="楷体_GB2312" pitchFamily="49" charset="-122"/>
            </a:endParaRPr>
          </a:p>
        </p:txBody>
      </p:sp>
      <p:sp>
        <p:nvSpPr>
          <p:cNvPr id="204803" name="Rectangle 3"/>
          <p:cNvSpPr>
            <a:spLocks noChangeArrowheads="1"/>
          </p:cNvSpPr>
          <p:nvPr/>
        </p:nvSpPr>
        <p:spPr bwMode="auto">
          <a:xfrm>
            <a:off x="2135189" y="2636838"/>
            <a:ext cx="2555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en-US" altLang="zh-CN" sz="2400" b="1">
                <a:latin typeface="Times New Roman" panose="02020603050405020304" pitchFamily="18" charset="0"/>
                <a:ea typeface="楷体_GB2312" pitchFamily="49" charset="-122"/>
              </a:rPr>
              <a:t>  </a:t>
            </a:r>
            <a:r>
              <a:rPr lang="zh-CN" altLang="en-US" sz="2400" b="1">
                <a:latin typeface="Times New Roman" panose="02020603050405020304" pitchFamily="18" charset="0"/>
                <a:ea typeface="楷体_GB2312" pitchFamily="49" charset="-122"/>
              </a:rPr>
              <a:t>常用继电器</a:t>
            </a:r>
            <a:endParaRPr lang="zh-CN" altLang="en-US" sz="2400">
              <a:ea typeface="楷体_GB2312" pitchFamily="49" charset="-122"/>
            </a:endParaRPr>
          </a:p>
        </p:txBody>
      </p:sp>
      <p:sp>
        <p:nvSpPr>
          <p:cNvPr id="204804" name="Rectangle 4"/>
          <p:cNvSpPr>
            <a:spLocks noChangeArrowheads="1"/>
          </p:cNvSpPr>
          <p:nvPr/>
        </p:nvSpPr>
        <p:spPr bwMode="auto">
          <a:xfrm>
            <a:off x="2640014" y="3284538"/>
            <a:ext cx="28797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电流继电器</a:t>
            </a:r>
          </a:p>
        </p:txBody>
      </p:sp>
      <p:sp>
        <p:nvSpPr>
          <p:cNvPr id="204805" name="Rectangle 5"/>
          <p:cNvSpPr>
            <a:spLocks noChangeArrowheads="1"/>
          </p:cNvSpPr>
          <p:nvPr/>
        </p:nvSpPr>
        <p:spPr bwMode="auto">
          <a:xfrm>
            <a:off x="2640013" y="3787776"/>
            <a:ext cx="2735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电压继电器</a:t>
            </a:r>
          </a:p>
        </p:txBody>
      </p:sp>
      <p:sp>
        <p:nvSpPr>
          <p:cNvPr id="204806" name="Rectangle 6"/>
          <p:cNvSpPr>
            <a:spLocks noChangeArrowheads="1"/>
          </p:cNvSpPr>
          <p:nvPr/>
        </p:nvSpPr>
        <p:spPr bwMode="auto">
          <a:xfrm>
            <a:off x="2640013" y="4365626"/>
            <a:ext cx="2735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中间继电器</a:t>
            </a:r>
          </a:p>
        </p:txBody>
      </p:sp>
      <p:sp>
        <p:nvSpPr>
          <p:cNvPr id="204807" name="Rectangle 7"/>
          <p:cNvSpPr>
            <a:spLocks noChangeArrowheads="1"/>
          </p:cNvSpPr>
          <p:nvPr/>
        </p:nvSpPr>
        <p:spPr bwMode="auto">
          <a:xfrm>
            <a:off x="2640013" y="4941888"/>
            <a:ext cx="251936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固态继电器</a:t>
            </a:r>
          </a:p>
        </p:txBody>
      </p:sp>
      <p:sp>
        <p:nvSpPr>
          <p:cNvPr id="204808" name="Rectangle 8"/>
          <p:cNvSpPr>
            <a:spLocks noChangeArrowheads="1"/>
          </p:cNvSpPr>
          <p:nvPr/>
        </p:nvSpPr>
        <p:spPr bwMode="auto">
          <a:xfrm>
            <a:off x="6026150" y="3787776"/>
            <a:ext cx="244633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热继电器</a:t>
            </a:r>
          </a:p>
        </p:txBody>
      </p:sp>
      <p:sp>
        <p:nvSpPr>
          <p:cNvPr id="204810" name="Rectangle 10"/>
          <p:cNvSpPr>
            <a:spLocks noChangeArrowheads="1"/>
          </p:cNvSpPr>
          <p:nvPr/>
        </p:nvSpPr>
        <p:spPr bwMode="auto">
          <a:xfrm>
            <a:off x="6026150" y="3284538"/>
            <a:ext cx="3022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时间继电器</a:t>
            </a:r>
          </a:p>
        </p:txBody>
      </p:sp>
      <p:sp>
        <p:nvSpPr>
          <p:cNvPr id="204811" name="Rectangle 11"/>
          <p:cNvSpPr>
            <a:spLocks noChangeArrowheads="1"/>
          </p:cNvSpPr>
          <p:nvPr/>
        </p:nvSpPr>
        <p:spPr bwMode="auto">
          <a:xfrm>
            <a:off x="6026151" y="4365626"/>
            <a:ext cx="24479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l"/>
            </a:pPr>
            <a:r>
              <a:rPr lang="zh-CN" altLang="en-US" sz="2800" b="1">
                <a:solidFill>
                  <a:srgbClr val="FF3300"/>
                </a:solidFill>
              </a:rPr>
              <a:t>速度继电器</a:t>
            </a:r>
          </a:p>
        </p:txBody>
      </p:sp>
      <p:sp>
        <p:nvSpPr>
          <p:cNvPr id="204813" name="Rectangle 13"/>
          <p:cNvSpPr>
            <a:spLocks noChangeArrowheads="1"/>
          </p:cNvSpPr>
          <p:nvPr/>
        </p:nvSpPr>
        <p:spPr bwMode="auto">
          <a:xfrm>
            <a:off x="2135189" y="1844676"/>
            <a:ext cx="4681537" cy="531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nchor="ctr"/>
          <a:lstStyle>
            <a:defPPr>
              <a:defRPr lang="zh-CN"/>
            </a:defPPr>
            <a:lvl1pPr marL="0" algn="ctr" defTabSz="914400" rtl="0" eaLnBrk="1" latinLnBrk="0" hangingPunct="1">
              <a:defRPr sz="4400" kern="1200">
                <a:solidFill>
                  <a:schemeClr val="tx2"/>
                </a:solidFill>
                <a:latin typeface="Arial" pitchFamily="34" charset="0"/>
                <a:ea typeface="宋体" panose="02010600030101010101" pitchFamily="2" charset="-122"/>
                <a:cs typeface="+mn-cs"/>
              </a:defRPr>
            </a:lvl1pPr>
            <a:lvl2pPr marL="457200" algn="ctr" defTabSz="914400" rtl="0" eaLnBrk="1" latinLnBrk="0" hangingPunct="1">
              <a:defRPr sz="4400" kern="1200">
                <a:solidFill>
                  <a:schemeClr val="tx2"/>
                </a:solidFill>
                <a:latin typeface="Arial" pitchFamily="34" charset="0"/>
                <a:ea typeface="宋体" panose="02010600030101010101" pitchFamily="2" charset="-122"/>
                <a:cs typeface="+mn-cs"/>
              </a:defRPr>
            </a:lvl2pPr>
            <a:lvl3pPr marL="914400" algn="ctr" defTabSz="914400" rtl="0" eaLnBrk="1" latinLnBrk="0" hangingPunct="1">
              <a:defRPr sz="4400" kern="1200">
                <a:solidFill>
                  <a:schemeClr val="tx2"/>
                </a:solidFill>
                <a:latin typeface="Arial" pitchFamily="34" charset="0"/>
                <a:ea typeface="宋体" panose="02010600030101010101" pitchFamily="2" charset="-122"/>
                <a:cs typeface="+mn-cs"/>
              </a:defRPr>
            </a:lvl3pPr>
            <a:lvl4pPr marL="1371600" algn="ctr" defTabSz="914400" rtl="0" eaLnBrk="1" latinLnBrk="0" hangingPunct="1">
              <a:defRPr sz="4400" kern="1200">
                <a:solidFill>
                  <a:schemeClr val="tx2"/>
                </a:solidFill>
                <a:latin typeface="Arial" pitchFamily="34" charset="0"/>
                <a:ea typeface="宋体" panose="02010600030101010101" pitchFamily="2" charset="-122"/>
                <a:cs typeface="+mn-cs"/>
              </a:defRPr>
            </a:lvl4pPr>
            <a:lvl5pPr marL="1828800" algn="ctr" defTabSz="914400" rtl="0" eaLnBrk="1" latinLnBrk="0" hangingPunct="1">
              <a:defRPr sz="4400" kern="1200">
                <a:solidFill>
                  <a:schemeClr val="tx2"/>
                </a:solidFill>
                <a:latin typeface="Arial" pitchFamily="34" charset="0"/>
                <a:ea typeface="宋体" panose="02010600030101010101" pitchFamily="2" charset="-122"/>
                <a:cs typeface="+mn-cs"/>
              </a:defRPr>
            </a:lvl5pPr>
            <a:lvl6pPr marL="4572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6pPr>
            <a:lvl7pPr marL="9144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7pPr>
            <a:lvl8pPr marL="13716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8pPr>
            <a:lvl9pPr marL="18288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9pPr>
          </a:lstStyle>
          <a:p>
            <a:pPr algn="l">
              <a:buFont typeface="Wingdings" panose="05000000000000000000" pitchFamily="2" charset="2"/>
              <a:buChar char="Ø"/>
            </a:pPr>
            <a:r>
              <a:rPr lang="en-US" altLang="zh-CN" sz="3800">
                <a:latin typeface="Times New Roman" panose="02020603050405020304" pitchFamily="18" charset="0"/>
                <a:ea typeface="楷体_GB2312" pitchFamily="49" charset="-122"/>
              </a:rPr>
              <a:t>  </a:t>
            </a:r>
            <a:r>
              <a:rPr lang="zh-CN" altLang="en-US" sz="2800">
                <a:latin typeface="Times New Roman" panose="02020603050405020304" pitchFamily="18" charset="0"/>
                <a:ea typeface="楷体_GB2312" pitchFamily="49" charset="-122"/>
              </a:rPr>
              <a:t>继电器综述</a:t>
            </a:r>
          </a:p>
        </p:txBody>
      </p:sp>
    </p:spTree>
    <p:extLst>
      <p:ext uri="{BB962C8B-B14F-4D97-AF65-F5344CB8AC3E}">
        <p14:creationId xmlns:p14="http://schemas.microsoft.com/office/powerpoint/2010/main" val="13033831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204802"/>
                                        </p:tgtEl>
                                        <p:attrNameLst>
                                          <p:attrName>style.visibility</p:attrName>
                                        </p:attrNameLst>
                                      </p:cBhvr>
                                      <p:to>
                                        <p:strVal val="visible"/>
                                      </p:to>
                                    </p:set>
                                    <p:anim calcmode="lin" valueType="num">
                                      <p:cBhvr>
                                        <p:cTn id="7" dur="500" fill="hold"/>
                                        <p:tgtEl>
                                          <p:spTgt spid="204802"/>
                                        </p:tgtEl>
                                        <p:attrNameLst>
                                          <p:attrName>ppt_w</p:attrName>
                                        </p:attrNameLst>
                                      </p:cBhvr>
                                      <p:tavLst>
                                        <p:tav tm="0">
                                          <p:val>
                                            <p:fltVal val="0"/>
                                          </p:val>
                                        </p:tav>
                                        <p:tav tm="100000">
                                          <p:val>
                                            <p:strVal val="#ppt_w"/>
                                          </p:val>
                                        </p:tav>
                                      </p:tavLst>
                                    </p:anim>
                                    <p:anim calcmode="lin" valueType="num">
                                      <p:cBhvr>
                                        <p:cTn id="8" dur="500" fill="hold"/>
                                        <p:tgtEl>
                                          <p:spTgt spid="20480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dur="500" fill="hold" grpId="0" nodeType="clickEffect">
                                  <p:stCondLst>
                                    <p:cond delay="0"/>
                                  </p:stCondLst>
                                  <p:childTnLst>
                                    <p:set>
                                      <p:cBhvr>
                                        <p:cTn id="12" dur="1" fill="hold">
                                          <p:stCondLst>
                                            <p:cond delay="0"/>
                                          </p:stCondLst>
                                        </p:cTn>
                                        <p:tgtEl>
                                          <p:spTgt spid="204813"/>
                                        </p:tgtEl>
                                        <p:attrNameLst>
                                          <p:attrName>style.visibility</p:attrName>
                                        </p:attrNameLst>
                                      </p:cBhvr>
                                      <p:to>
                                        <p:strVal val="visible"/>
                                      </p:to>
                                    </p:set>
                                    <p:anim calcmode="lin" valueType="num">
                                      <p:cBhvr>
                                        <p:cTn id="13" dur="500" fill="hold"/>
                                        <p:tgtEl>
                                          <p:spTgt spid="204813"/>
                                        </p:tgtEl>
                                        <p:attrNameLst>
                                          <p:attrName>ppt_w</p:attrName>
                                        </p:attrNameLst>
                                      </p:cBhvr>
                                      <p:tavLst>
                                        <p:tav tm="0">
                                          <p:val>
                                            <p:fltVal val="0"/>
                                          </p:val>
                                        </p:tav>
                                        <p:tav tm="100000">
                                          <p:val>
                                            <p:strVal val="#ppt_w"/>
                                          </p:val>
                                        </p:tav>
                                      </p:tavLst>
                                    </p:anim>
                                    <p:anim calcmode="lin" valueType="num">
                                      <p:cBhvr>
                                        <p:cTn id="14" dur="500" fill="hold"/>
                                        <p:tgtEl>
                                          <p:spTgt spid="204813"/>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dur="500" fill="hold" grpId="0" nodeType="clickEffect">
                                  <p:stCondLst>
                                    <p:cond delay="0"/>
                                  </p:stCondLst>
                                  <p:childTnLst>
                                    <p:set>
                                      <p:cBhvr>
                                        <p:cTn id="18" dur="1" fill="hold">
                                          <p:stCondLst>
                                            <p:cond delay="0"/>
                                          </p:stCondLst>
                                        </p:cTn>
                                        <p:tgtEl>
                                          <p:spTgt spid="204803"/>
                                        </p:tgtEl>
                                        <p:attrNameLst>
                                          <p:attrName>style.visibility</p:attrName>
                                        </p:attrNameLst>
                                      </p:cBhvr>
                                      <p:to>
                                        <p:strVal val="visible"/>
                                      </p:to>
                                    </p:set>
                                    <p:anim calcmode="lin" valueType="num">
                                      <p:cBhvr>
                                        <p:cTn id="19" dur="500" fill="hold"/>
                                        <p:tgtEl>
                                          <p:spTgt spid="204803"/>
                                        </p:tgtEl>
                                        <p:attrNameLst>
                                          <p:attrName>ppt_w</p:attrName>
                                        </p:attrNameLst>
                                      </p:cBhvr>
                                      <p:tavLst>
                                        <p:tav tm="0">
                                          <p:val>
                                            <p:fltVal val="0"/>
                                          </p:val>
                                        </p:tav>
                                        <p:tav tm="100000">
                                          <p:val>
                                            <p:strVal val="#ppt_w"/>
                                          </p:val>
                                        </p:tav>
                                      </p:tavLst>
                                    </p:anim>
                                    <p:anim calcmode="lin" valueType="num">
                                      <p:cBhvr>
                                        <p:cTn id="20" dur="500" fill="hold"/>
                                        <p:tgtEl>
                                          <p:spTgt spid="204803"/>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dur="500" fill="hold" grpId="0" nodeType="clickEffect">
                                  <p:stCondLst>
                                    <p:cond delay="0"/>
                                  </p:stCondLst>
                                  <p:childTnLst>
                                    <p:set>
                                      <p:cBhvr>
                                        <p:cTn id="24" dur="1" fill="hold">
                                          <p:stCondLst>
                                            <p:cond delay="0"/>
                                          </p:stCondLst>
                                        </p:cTn>
                                        <p:tgtEl>
                                          <p:spTgt spid="204804"/>
                                        </p:tgtEl>
                                        <p:attrNameLst>
                                          <p:attrName>style.visibility</p:attrName>
                                        </p:attrNameLst>
                                      </p:cBhvr>
                                      <p:to>
                                        <p:strVal val="visible"/>
                                      </p:to>
                                    </p:set>
                                    <p:anim calcmode="lin" valueType="num">
                                      <p:cBhvr>
                                        <p:cTn id="25" dur="500" fill="hold"/>
                                        <p:tgtEl>
                                          <p:spTgt spid="204804"/>
                                        </p:tgtEl>
                                        <p:attrNameLst>
                                          <p:attrName>ppt_w</p:attrName>
                                        </p:attrNameLst>
                                      </p:cBhvr>
                                      <p:tavLst>
                                        <p:tav tm="0">
                                          <p:val>
                                            <p:fltVal val="0"/>
                                          </p:val>
                                        </p:tav>
                                        <p:tav tm="100000">
                                          <p:val>
                                            <p:strVal val="#ppt_w"/>
                                          </p:val>
                                        </p:tav>
                                      </p:tavLst>
                                    </p:anim>
                                    <p:anim calcmode="lin" valueType="num">
                                      <p:cBhvr>
                                        <p:cTn id="26" dur="500" fill="hold"/>
                                        <p:tgtEl>
                                          <p:spTgt spid="204804"/>
                                        </p:tgtEl>
                                        <p:attrNameLst>
                                          <p:attrName>ppt_h</p:attrName>
                                        </p:attrNameLst>
                                      </p:cBhvr>
                                      <p:tavLst>
                                        <p:tav tm="0">
                                          <p:val>
                                            <p:strVal val="#ppt_h"/>
                                          </p:val>
                                        </p:tav>
                                        <p:tav tm="100000">
                                          <p:val>
                                            <p:strVal val="#ppt_h"/>
                                          </p:val>
                                        </p:tav>
                                      </p:tavLst>
                                    </p:anim>
                                  </p:childTnLst>
                                </p:cTn>
                              </p:par>
                              <p:par>
                                <p:cTn id="27" presetID="17" presetClass="entr" presetSubtype="10" dur="500" fill="hold" grpId="0" nodeType="withEffect">
                                  <p:stCondLst>
                                    <p:cond delay="0"/>
                                  </p:stCondLst>
                                  <p:childTnLst>
                                    <p:set>
                                      <p:cBhvr>
                                        <p:cTn id="28" dur="1" fill="hold">
                                          <p:stCondLst>
                                            <p:cond delay="0"/>
                                          </p:stCondLst>
                                        </p:cTn>
                                        <p:tgtEl>
                                          <p:spTgt spid="204810"/>
                                        </p:tgtEl>
                                        <p:attrNameLst>
                                          <p:attrName>style.visibility</p:attrName>
                                        </p:attrNameLst>
                                      </p:cBhvr>
                                      <p:to>
                                        <p:strVal val="visible"/>
                                      </p:to>
                                    </p:set>
                                    <p:anim calcmode="lin" valueType="num">
                                      <p:cBhvr>
                                        <p:cTn id="29" dur="500" fill="hold"/>
                                        <p:tgtEl>
                                          <p:spTgt spid="204810"/>
                                        </p:tgtEl>
                                        <p:attrNameLst>
                                          <p:attrName>ppt_w</p:attrName>
                                        </p:attrNameLst>
                                      </p:cBhvr>
                                      <p:tavLst>
                                        <p:tav tm="0">
                                          <p:val>
                                            <p:fltVal val="0"/>
                                          </p:val>
                                        </p:tav>
                                        <p:tav tm="100000">
                                          <p:val>
                                            <p:strVal val="#ppt_w"/>
                                          </p:val>
                                        </p:tav>
                                      </p:tavLst>
                                    </p:anim>
                                    <p:anim calcmode="lin" valueType="num">
                                      <p:cBhvr>
                                        <p:cTn id="30" dur="500" fill="hold"/>
                                        <p:tgtEl>
                                          <p:spTgt spid="204810"/>
                                        </p:tgtEl>
                                        <p:attrNameLst>
                                          <p:attrName>ppt_h</p:attrName>
                                        </p:attrNameLst>
                                      </p:cBhvr>
                                      <p:tavLst>
                                        <p:tav tm="0">
                                          <p:val>
                                            <p:strVal val="#ppt_h"/>
                                          </p:val>
                                        </p:tav>
                                        <p:tav tm="100000">
                                          <p:val>
                                            <p:strVal val="#ppt_h"/>
                                          </p:val>
                                        </p:tav>
                                      </p:tavLst>
                                    </p:anim>
                                  </p:childTnLst>
                                </p:cTn>
                              </p:par>
                              <p:par>
                                <p:cTn id="31" presetID="17" presetClass="entr" presetSubtype="10" dur="500" fill="hold" grpId="0" nodeType="withEffect">
                                  <p:stCondLst>
                                    <p:cond delay="0"/>
                                  </p:stCondLst>
                                  <p:childTnLst>
                                    <p:set>
                                      <p:cBhvr>
                                        <p:cTn id="32" dur="1" fill="hold">
                                          <p:stCondLst>
                                            <p:cond delay="0"/>
                                          </p:stCondLst>
                                        </p:cTn>
                                        <p:tgtEl>
                                          <p:spTgt spid="204805"/>
                                        </p:tgtEl>
                                        <p:attrNameLst>
                                          <p:attrName>style.visibility</p:attrName>
                                        </p:attrNameLst>
                                      </p:cBhvr>
                                      <p:to>
                                        <p:strVal val="visible"/>
                                      </p:to>
                                    </p:set>
                                    <p:anim calcmode="lin" valueType="num">
                                      <p:cBhvr>
                                        <p:cTn id="33" dur="500" fill="hold"/>
                                        <p:tgtEl>
                                          <p:spTgt spid="204805"/>
                                        </p:tgtEl>
                                        <p:attrNameLst>
                                          <p:attrName>ppt_w</p:attrName>
                                        </p:attrNameLst>
                                      </p:cBhvr>
                                      <p:tavLst>
                                        <p:tav tm="0">
                                          <p:val>
                                            <p:fltVal val="0"/>
                                          </p:val>
                                        </p:tav>
                                        <p:tav tm="100000">
                                          <p:val>
                                            <p:strVal val="#ppt_w"/>
                                          </p:val>
                                        </p:tav>
                                      </p:tavLst>
                                    </p:anim>
                                    <p:anim calcmode="lin" valueType="num">
                                      <p:cBhvr>
                                        <p:cTn id="34" dur="500" fill="hold"/>
                                        <p:tgtEl>
                                          <p:spTgt spid="204805"/>
                                        </p:tgtEl>
                                        <p:attrNameLst>
                                          <p:attrName>ppt_h</p:attrName>
                                        </p:attrNameLst>
                                      </p:cBhvr>
                                      <p:tavLst>
                                        <p:tav tm="0">
                                          <p:val>
                                            <p:strVal val="#ppt_h"/>
                                          </p:val>
                                        </p:tav>
                                        <p:tav tm="100000">
                                          <p:val>
                                            <p:strVal val="#ppt_h"/>
                                          </p:val>
                                        </p:tav>
                                      </p:tavLst>
                                    </p:anim>
                                  </p:childTnLst>
                                </p:cTn>
                              </p:par>
                              <p:par>
                                <p:cTn id="35" presetID="17" presetClass="entr" presetSubtype="10" dur="500" fill="hold" grpId="0" nodeType="withEffect">
                                  <p:stCondLst>
                                    <p:cond delay="0"/>
                                  </p:stCondLst>
                                  <p:childTnLst>
                                    <p:set>
                                      <p:cBhvr>
                                        <p:cTn id="36" dur="1" fill="hold">
                                          <p:stCondLst>
                                            <p:cond delay="0"/>
                                          </p:stCondLst>
                                        </p:cTn>
                                        <p:tgtEl>
                                          <p:spTgt spid="204808"/>
                                        </p:tgtEl>
                                        <p:attrNameLst>
                                          <p:attrName>style.visibility</p:attrName>
                                        </p:attrNameLst>
                                      </p:cBhvr>
                                      <p:to>
                                        <p:strVal val="visible"/>
                                      </p:to>
                                    </p:set>
                                    <p:anim calcmode="lin" valueType="num">
                                      <p:cBhvr>
                                        <p:cTn id="37" dur="500" fill="hold"/>
                                        <p:tgtEl>
                                          <p:spTgt spid="204808"/>
                                        </p:tgtEl>
                                        <p:attrNameLst>
                                          <p:attrName>ppt_w</p:attrName>
                                        </p:attrNameLst>
                                      </p:cBhvr>
                                      <p:tavLst>
                                        <p:tav tm="0">
                                          <p:val>
                                            <p:fltVal val="0"/>
                                          </p:val>
                                        </p:tav>
                                        <p:tav tm="100000">
                                          <p:val>
                                            <p:strVal val="#ppt_w"/>
                                          </p:val>
                                        </p:tav>
                                      </p:tavLst>
                                    </p:anim>
                                    <p:anim calcmode="lin" valueType="num">
                                      <p:cBhvr>
                                        <p:cTn id="38" dur="500" fill="hold"/>
                                        <p:tgtEl>
                                          <p:spTgt spid="204808"/>
                                        </p:tgtEl>
                                        <p:attrNameLst>
                                          <p:attrName>ppt_h</p:attrName>
                                        </p:attrNameLst>
                                      </p:cBhvr>
                                      <p:tavLst>
                                        <p:tav tm="0">
                                          <p:val>
                                            <p:strVal val="#ppt_h"/>
                                          </p:val>
                                        </p:tav>
                                        <p:tav tm="100000">
                                          <p:val>
                                            <p:strVal val="#ppt_h"/>
                                          </p:val>
                                        </p:tav>
                                      </p:tavLst>
                                    </p:anim>
                                  </p:childTnLst>
                                </p:cTn>
                              </p:par>
                              <p:par>
                                <p:cTn id="39" presetID="17" presetClass="entr" presetSubtype="10" dur="500" fill="hold" grpId="0" nodeType="withEffect">
                                  <p:stCondLst>
                                    <p:cond delay="0"/>
                                  </p:stCondLst>
                                  <p:childTnLst>
                                    <p:set>
                                      <p:cBhvr>
                                        <p:cTn id="40" dur="1" fill="hold">
                                          <p:stCondLst>
                                            <p:cond delay="0"/>
                                          </p:stCondLst>
                                        </p:cTn>
                                        <p:tgtEl>
                                          <p:spTgt spid="204806"/>
                                        </p:tgtEl>
                                        <p:attrNameLst>
                                          <p:attrName>style.visibility</p:attrName>
                                        </p:attrNameLst>
                                      </p:cBhvr>
                                      <p:to>
                                        <p:strVal val="visible"/>
                                      </p:to>
                                    </p:set>
                                    <p:anim calcmode="lin" valueType="num">
                                      <p:cBhvr>
                                        <p:cTn id="41" dur="500" fill="hold"/>
                                        <p:tgtEl>
                                          <p:spTgt spid="204806"/>
                                        </p:tgtEl>
                                        <p:attrNameLst>
                                          <p:attrName>ppt_w</p:attrName>
                                        </p:attrNameLst>
                                      </p:cBhvr>
                                      <p:tavLst>
                                        <p:tav tm="0">
                                          <p:val>
                                            <p:fltVal val="0"/>
                                          </p:val>
                                        </p:tav>
                                        <p:tav tm="100000">
                                          <p:val>
                                            <p:strVal val="#ppt_w"/>
                                          </p:val>
                                        </p:tav>
                                      </p:tavLst>
                                    </p:anim>
                                    <p:anim calcmode="lin" valueType="num">
                                      <p:cBhvr>
                                        <p:cTn id="42" dur="500" fill="hold"/>
                                        <p:tgtEl>
                                          <p:spTgt spid="204806"/>
                                        </p:tgtEl>
                                        <p:attrNameLst>
                                          <p:attrName>ppt_h</p:attrName>
                                        </p:attrNameLst>
                                      </p:cBhvr>
                                      <p:tavLst>
                                        <p:tav tm="0">
                                          <p:val>
                                            <p:strVal val="#ppt_h"/>
                                          </p:val>
                                        </p:tav>
                                        <p:tav tm="100000">
                                          <p:val>
                                            <p:strVal val="#ppt_h"/>
                                          </p:val>
                                        </p:tav>
                                      </p:tavLst>
                                    </p:anim>
                                  </p:childTnLst>
                                </p:cTn>
                              </p:par>
                              <p:par>
                                <p:cTn id="43" presetID="17" presetClass="entr" presetSubtype="10" dur="500" fill="hold" grpId="0" nodeType="withEffect">
                                  <p:stCondLst>
                                    <p:cond delay="0"/>
                                  </p:stCondLst>
                                  <p:childTnLst>
                                    <p:set>
                                      <p:cBhvr>
                                        <p:cTn id="44" dur="1" fill="hold">
                                          <p:stCondLst>
                                            <p:cond delay="0"/>
                                          </p:stCondLst>
                                        </p:cTn>
                                        <p:tgtEl>
                                          <p:spTgt spid="204811"/>
                                        </p:tgtEl>
                                        <p:attrNameLst>
                                          <p:attrName>style.visibility</p:attrName>
                                        </p:attrNameLst>
                                      </p:cBhvr>
                                      <p:to>
                                        <p:strVal val="visible"/>
                                      </p:to>
                                    </p:set>
                                    <p:anim calcmode="lin" valueType="num">
                                      <p:cBhvr>
                                        <p:cTn id="45" dur="500" fill="hold"/>
                                        <p:tgtEl>
                                          <p:spTgt spid="204811"/>
                                        </p:tgtEl>
                                        <p:attrNameLst>
                                          <p:attrName>ppt_w</p:attrName>
                                        </p:attrNameLst>
                                      </p:cBhvr>
                                      <p:tavLst>
                                        <p:tav tm="0">
                                          <p:val>
                                            <p:fltVal val="0"/>
                                          </p:val>
                                        </p:tav>
                                        <p:tav tm="100000">
                                          <p:val>
                                            <p:strVal val="#ppt_w"/>
                                          </p:val>
                                        </p:tav>
                                      </p:tavLst>
                                    </p:anim>
                                    <p:anim calcmode="lin" valueType="num">
                                      <p:cBhvr>
                                        <p:cTn id="46" dur="500" fill="hold"/>
                                        <p:tgtEl>
                                          <p:spTgt spid="204811"/>
                                        </p:tgtEl>
                                        <p:attrNameLst>
                                          <p:attrName>ppt_h</p:attrName>
                                        </p:attrNameLst>
                                      </p:cBhvr>
                                      <p:tavLst>
                                        <p:tav tm="0">
                                          <p:val>
                                            <p:strVal val="#ppt_h"/>
                                          </p:val>
                                        </p:tav>
                                        <p:tav tm="100000">
                                          <p:val>
                                            <p:strVal val="#ppt_h"/>
                                          </p:val>
                                        </p:tav>
                                      </p:tavLst>
                                    </p:anim>
                                  </p:childTnLst>
                                </p:cTn>
                              </p:par>
                              <p:par>
                                <p:cTn id="47" presetID="17" presetClass="entr" presetSubtype="10" dur="500" fill="hold" grpId="0" nodeType="withEffect">
                                  <p:stCondLst>
                                    <p:cond delay="0"/>
                                  </p:stCondLst>
                                  <p:childTnLst>
                                    <p:set>
                                      <p:cBhvr>
                                        <p:cTn id="48" dur="1" fill="hold">
                                          <p:stCondLst>
                                            <p:cond delay="0"/>
                                          </p:stCondLst>
                                        </p:cTn>
                                        <p:tgtEl>
                                          <p:spTgt spid="204807"/>
                                        </p:tgtEl>
                                        <p:attrNameLst>
                                          <p:attrName>style.visibility</p:attrName>
                                        </p:attrNameLst>
                                      </p:cBhvr>
                                      <p:to>
                                        <p:strVal val="visible"/>
                                      </p:to>
                                    </p:set>
                                    <p:anim calcmode="lin" valueType="num">
                                      <p:cBhvr>
                                        <p:cTn id="49" dur="500" fill="hold"/>
                                        <p:tgtEl>
                                          <p:spTgt spid="204807"/>
                                        </p:tgtEl>
                                        <p:attrNameLst>
                                          <p:attrName>ppt_w</p:attrName>
                                        </p:attrNameLst>
                                      </p:cBhvr>
                                      <p:tavLst>
                                        <p:tav tm="0">
                                          <p:val>
                                            <p:fltVal val="0"/>
                                          </p:val>
                                        </p:tav>
                                        <p:tav tm="100000">
                                          <p:val>
                                            <p:strVal val="#ppt_w"/>
                                          </p:val>
                                        </p:tav>
                                      </p:tavLst>
                                    </p:anim>
                                    <p:anim calcmode="lin" valueType="num">
                                      <p:cBhvr>
                                        <p:cTn id="50" dur="500" fill="hold"/>
                                        <p:tgtEl>
                                          <p:spTgt spid="204807"/>
                                        </p:tgtEl>
                                        <p:attrNameLst>
                                          <p:attrName>ppt_h</p:attrName>
                                        </p:attrNameLst>
                                      </p:cBhvr>
                                      <p:tavLst>
                                        <p:tav tm="0">
                                          <p:val>
                                            <p:strVal val="#ppt_h"/>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7" presetClass="emph" presetSubtype="0" dur="500" fill="hold" grpId="1" nodeType="clickEffect">
                                  <p:stCondLst>
                                    <p:cond delay="0"/>
                                  </p:stCondLst>
                                  <p:childTnLst>
                                    <p:animClr clrSpc="rgb" dir="cw">
                                      <p:cBhvr override="childStyle">
                                        <p:cTn id="54" dur="250" autoRev="1" fill="hold"/>
                                        <p:tgtEl>
                                          <p:spTgt spid="204804"/>
                                        </p:tgtEl>
                                        <p:attrNameLst>
                                          <p:attrName>style.color</p:attrName>
                                        </p:attrNameLst>
                                      </p:cBhvr>
                                      <p:to>
                                        <a:schemeClr val="bg1"/>
                                      </p:to>
                                    </p:animClr>
                                    <p:animClr clrSpc="rgb" dir="cw">
                                      <p:cBhvr>
                                        <p:cTn id="55" dur="250" autoRev="1" fill="hold"/>
                                        <p:tgtEl>
                                          <p:spTgt spid="204804"/>
                                        </p:tgtEl>
                                        <p:attrNameLst>
                                          <p:attrName>fillcolor</p:attrName>
                                        </p:attrNameLst>
                                      </p:cBhvr>
                                      <p:to>
                                        <a:schemeClr val="bg1"/>
                                      </p:to>
                                    </p:animClr>
                                    <p:set>
                                      <p:cBhvr>
                                        <p:cTn id="56" dur="250" autoRev="1" fill="hold"/>
                                        <p:tgtEl>
                                          <p:spTgt spid="204804"/>
                                        </p:tgtEl>
                                        <p:attrNameLst>
                                          <p:attrName>fill.type</p:attrName>
                                        </p:attrNameLst>
                                      </p:cBhvr>
                                      <p:to>
                                        <p:strVal val="solid"/>
                                      </p:to>
                                    </p:set>
                                    <p:set>
                                      <p:cBhvr>
                                        <p:cTn id="57" dur="250" autoRev="1" fill="hold"/>
                                        <p:tgtEl>
                                          <p:spTgt spid="204804"/>
                                        </p:tgtEl>
                                        <p:attrNameLst>
                                          <p:attrName>fill.on</p:attrName>
                                        </p:attrNameLst>
                                      </p:cBhvr>
                                      <p:to>
                                        <p:strVal val="true"/>
                                      </p:to>
                                    </p:set>
                                  </p:childTnLst>
                                </p:cTn>
                              </p:par>
                            </p:childTnLst>
                          </p:cTn>
                        </p:par>
                      </p:childTnLst>
                    </p:cTn>
                  </p:par>
                  <p:par>
                    <p:cTn id="58" fill="hold" nodeType="clickPar">
                      <p:stCondLst>
                        <p:cond delay="indefinite"/>
                      </p:stCondLst>
                      <p:childTnLst>
                        <p:par>
                          <p:cTn id="59" fill="hold" nodeType="withGroup">
                            <p:stCondLst>
                              <p:cond delay="0"/>
                            </p:stCondLst>
                            <p:childTnLst>
                              <p:par>
                                <p:cTn id="60" presetID="27" presetClass="emph" presetSubtype="0" dur="500" fill="hold" grpId="1" nodeType="clickEffect">
                                  <p:stCondLst>
                                    <p:cond delay="0"/>
                                  </p:stCondLst>
                                  <p:childTnLst>
                                    <p:animClr clrSpc="rgb" dir="cw">
                                      <p:cBhvr override="childStyle">
                                        <p:cTn id="61" dur="250" autoRev="1" fill="hold"/>
                                        <p:tgtEl>
                                          <p:spTgt spid="204805"/>
                                        </p:tgtEl>
                                        <p:attrNameLst>
                                          <p:attrName>style.color</p:attrName>
                                        </p:attrNameLst>
                                      </p:cBhvr>
                                      <p:to>
                                        <a:schemeClr val="bg1"/>
                                      </p:to>
                                    </p:animClr>
                                    <p:animClr clrSpc="rgb" dir="cw">
                                      <p:cBhvr>
                                        <p:cTn id="62" dur="250" autoRev="1" fill="hold"/>
                                        <p:tgtEl>
                                          <p:spTgt spid="204805"/>
                                        </p:tgtEl>
                                        <p:attrNameLst>
                                          <p:attrName>fillcolor</p:attrName>
                                        </p:attrNameLst>
                                      </p:cBhvr>
                                      <p:to>
                                        <a:schemeClr val="bg1"/>
                                      </p:to>
                                    </p:animClr>
                                    <p:set>
                                      <p:cBhvr>
                                        <p:cTn id="63" dur="250" autoRev="1" fill="hold"/>
                                        <p:tgtEl>
                                          <p:spTgt spid="204805"/>
                                        </p:tgtEl>
                                        <p:attrNameLst>
                                          <p:attrName>fill.type</p:attrName>
                                        </p:attrNameLst>
                                      </p:cBhvr>
                                      <p:to>
                                        <p:strVal val="solid"/>
                                      </p:to>
                                    </p:set>
                                    <p:set>
                                      <p:cBhvr>
                                        <p:cTn id="64" dur="250" autoRev="1" fill="hold"/>
                                        <p:tgtEl>
                                          <p:spTgt spid="204805"/>
                                        </p:tgtEl>
                                        <p:attrNameLst>
                                          <p:attrName>fill.on</p:attrName>
                                        </p:attrNameLst>
                                      </p:cBhvr>
                                      <p:to>
                                        <p:strVal val="true"/>
                                      </p:to>
                                    </p:set>
                                  </p:childTnLst>
                                </p:cTn>
                              </p:par>
                            </p:childTnLst>
                          </p:cTn>
                        </p:par>
                      </p:childTnLst>
                    </p:cTn>
                  </p:par>
                  <p:par>
                    <p:cTn id="65" fill="hold" nodeType="clickPar">
                      <p:stCondLst>
                        <p:cond delay="indefinite"/>
                      </p:stCondLst>
                      <p:childTnLst>
                        <p:par>
                          <p:cTn id="66" fill="hold" nodeType="withGroup">
                            <p:stCondLst>
                              <p:cond delay="0"/>
                            </p:stCondLst>
                            <p:childTnLst>
                              <p:par>
                                <p:cTn id="67" presetID="27" presetClass="emph" presetSubtype="0" dur="500" fill="hold" grpId="1" nodeType="clickEffect">
                                  <p:stCondLst>
                                    <p:cond delay="0"/>
                                  </p:stCondLst>
                                  <p:childTnLst>
                                    <p:animClr clrSpc="rgb" dir="cw">
                                      <p:cBhvr override="childStyle">
                                        <p:cTn id="68" dur="250" autoRev="1" fill="hold"/>
                                        <p:tgtEl>
                                          <p:spTgt spid="204806"/>
                                        </p:tgtEl>
                                        <p:attrNameLst>
                                          <p:attrName>style.color</p:attrName>
                                        </p:attrNameLst>
                                      </p:cBhvr>
                                      <p:to>
                                        <a:schemeClr val="bg1"/>
                                      </p:to>
                                    </p:animClr>
                                    <p:animClr clrSpc="rgb" dir="cw">
                                      <p:cBhvr>
                                        <p:cTn id="69" dur="250" autoRev="1" fill="hold"/>
                                        <p:tgtEl>
                                          <p:spTgt spid="204806"/>
                                        </p:tgtEl>
                                        <p:attrNameLst>
                                          <p:attrName>fillcolor</p:attrName>
                                        </p:attrNameLst>
                                      </p:cBhvr>
                                      <p:to>
                                        <a:schemeClr val="bg1"/>
                                      </p:to>
                                    </p:animClr>
                                    <p:set>
                                      <p:cBhvr>
                                        <p:cTn id="70" dur="250" autoRev="1" fill="hold"/>
                                        <p:tgtEl>
                                          <p:spTgt spid="204806"/>
                                        </p:tgtEl>
                                        <p:attrNameLst>
                                          <p:attrName>fill.type</p:attrName>
                                        </p:attrNameLst>
                                      </p:cBhvr>
                                      <p:to>
                                        <p:strVal val="solid"/>
                                      </p:to>
                                    </p:set>
                                    <p:set>
                                      <p:cBhvr>
                                        <p:cTn id="71" dur="250" autoRev="1" fill="hold"/>
                                        <p:tgtEl>
                                          <p:spTgt spid="204806"/>
                                        </p:tgtEl>
                                        <p:attrNameLst>
                                          <p:attrName>fill.on</p:attrName>
                                        </p:attrNameLst>
                                      </p:cBhvr>
                                      <p:to>
                                        <p:strVal val="true"/>
                                      </p:to>
                                    </p:set>
                                  </p:childTnLst>
                                </p:cTn>
                              </p:par>
                            </p:childTnLst>
                          </p:cTn>
                        </p:par>
                      </p:childTnLst>
                    </p:cTn>
                  </p:par>
                  <p:par>
                    <p:cTn id="72" fill="hold" nodeType="clickPar">
                      <p:stCondLst>
                        <p:cond delay="indefinite"/>
                      </p:stCondLst>
                      <p:childTnLst>
                        <p:par>
                          <p:cTn id="73" fill="hold" nodeType="withGroup">
                            <p:stCondLst>
                              <p:cond delay="0"/>
                            </p:stCondLst>
                            <p:childTnLst>
                              <p:par>
                                <p:cTn id="74" presetID="27" presetClass="emph" presetSubtype="0" dur="500" fill="hold" grpId="1" nodeType="clickEffect">
                                  <p:stCondLst>
                                    <p:cond delay="0"/>
                                  </p:stCondLst>
                                  <p:childTnLst>
                                    <p:animClr clrSpc="rgb" dir="cw">
                                      <p:cBhvr override="childStyle">
                                        <p:cTn id="75" dur="250" autoRev="1" fill="hold"/>
                                        <p:tgtEl>
                                          <p:spTgt spid="204807"/>
                                        </p:tgtEl>
                                        <p:attrNameLst>
                                          <p:attrName>style.color</p:attrName>
                                        </p:attrNameLst>
                                      </p:cBhvr>
                                      <p:to>
                                        <a:schemeClr val="bg1"/>
                                      </p:to>
                                    </p:animClr>
                                    <p:animClr clrSpc="rgb" dir="cw">
                                      <p:cBhvr>
                                        <p:cTn id="76" dur="250" autoRev="1" fill="hold"/>
                                        <p:tgtEl>
                                          <p:spTgt spid="204807"/>
                                        </p:tgtEl>
                                        <p:attrNameLst>
                                          <p:attrName>fillcolor</p:attrName>
                                        </p:attrNameLst>
                                      </p:cBhvr>
                                      <p:to>
                                        <a:schemeClr val="bg1"/>
                                      </p:to>
                                    </p:animClr>
                                    <p:set>
                                      <p:cBhvr>
                                        <p:cTn id="77" dur="250" autoRev="1" fill="hold"/>
                                        <p:tgtEl>
                                          <p:spTgt spid="204807"/>
                                        </p:tgtEl>
                                        <p:attrNameLst>
                                          <p:attrName>fill.type</p:attrName>
                                        </p:attrNameLst>
                                      </p:cBhvr>
                                      <p:to>
                                        <p:strVal val="solid"/>
                                      </p:to>
                                    </p:set>
                                    <p:set>
                                      <p:cBhvr>
                                        <p:cTn id="78" dur="250" autoRev="1" fill="hold"/>
                                        <p:tgtEl>
                                          <p:spTgt spid="204807"/>
                                        </p:tgtEl>
                                        <p:attrNameLst>
                                          <p:attrName>fill.on</p:attrName>
                                        </p:attrNameLst>
                                      </p:cBhvr>
                                      <p:to>
                                        <p:strVal val="tru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27" presetClass="emph" presetSubtype="0" dur="500" fill="hold" grpId="1" nodeType="clickEffect">
                                  <p:stCondLst>
                                    <p:cond delay="0"/>
                                  </p:stCondLst>
                                  <p:childTnLst>
                                    <p:animClr clrSpc="rgb" dir="cw">
                                      <p:cBhvr override="childStyle">
                                        <p:cTn id="82" dur="250" autoRev="1" fill="hold"/>
                                        <p:tgtEl>
                                          <p:spTgt spid="204810"/>
                                        </p:tgtEl>
                                        <p:attrNameLst>
                                          <p:attrName>style.color</p:attrName>
                                        </p:attrNameLst>
                                      </p:cBhvr>
                                      <p:to>
                                        <a:schemeClr val="bg1"/>
                                      </p:to>
                                    </p:animClr>
                                    <p:animClr clrSpc="rgb" dir="cw">
                                      <p:cBhvr>
                                        <p:cTn id="83" dur="250" autoRev="1" fill="hold"/>
                                        <p:tgtEl>
                                          <p:spTgt spid="204810"/>
                                        </p:tgtEl>
                                        <p:attrNameLst>
                                          <p:attrName>fillcolor</p:attrName>
                                        </p:attrNameLst>
                                      </p:cBhvr>
                                      <p:to>
                                        <a:schemeClr val="bg1"/>
                                      </p:to>
                                    </p:animClr>
                                    <p:set>
                                      <p:cBhvr>
                                        <p:cTn id="84" dur="250" autoRev="1" fill="hold"/>
                                        <p:tgtEl>
                                          <p:spTgt spid="204810"/>
                                        </p:tgtEl>
                                        <p:attrNameLst>
                                          <p:attrName>fill.type</p:attrName>
                                        </p:attrNameLst>
                                      </p:cBhvr>
                                      <p:to>
                                        <p:strVal val="solid"/>
                                      </p:to>
                                    </p:set>
                                    <p:set>
                                      <p:cBhvr>
                                        <p:cTn id="85" dur="250" autoRev="1" fill="hold"/>
                                        <p:tgtEl>
                                          <p:spTgt spid="204810"/>
                                        </p:tgtEl>
                                        <p:attrNameLst>
                                          <p:attrName>fill.on</p:attrName>
                                        </p:attrNameLst>
                                      </p:cBhvr>
                                      <p:to>
                                        <p:strVal val="true"/>
                                      </p:to>
                                    </p:set>
                                  </p:childTnLst>
                                </p:cTn>
                              </p:par>
                            </p:childTnLst>
                          </p:cTn>
                        </p:par>
                      </p:childTnLst>
                    </p:cTn>
                  </p:par>
                  <p:par>
                    <p:cTn id="86" fill="hold" nodeType="clickPar">
                      <p:stCondLst>
                        <p:cond delay="indefinite"/>
                      </p:stCondLst>
                      <p:childTnLst>
                        <p:par>
                          <p:cTn id="87" fill="hold" nodeType="withGroup">
                            <p:stCondLst>
                              <p:cond delay="0"/>
                            </p:stCondLst>
                            <p:childTnLst>
                              <p:par>
                                <p:cTn id="88" presetID="27" presetClass="emph" presetSubtype="0" dur="500" fill="hold" grpId="1" nodeType="clickEffect">
                                  <p:stCondLst>
                                    <p:cond delay="0"/>
                                  </p:stCondLst>
                                  <p:childTnLst>
                                    <p:animClr clrSpc="rgb" dir="cw">
                                      <p:cBhvr override="childStyle">
                                        <p:cTn id="89" dur="250" autoRev="1" fill="hold"/>
                                        <p:tgtEl>
                                          <p:spTgt spid="204808"/>
                                        </p:tgtEl>
                                        <p:attrNameLst>
                                          <p:attrName>style.color</p:attrName>
                                        </p:attrNameLst>
                                      </p:cBhvr>
                                      <p:to>
                                        <a:schemeClr val="bg1"/>
                                      </p:to>
                                    </p:animClr>
                                    <p:animClr clrSpc="rgb" dir="cw">
                                      <p:cBhvr>
                                        <p:cTn id="90" dur="250" autoRev="1" fill="hold"/>
                                        <p:tgtEl>
                                          <p:spTgt spid="204808"/>
                                        </p:tgtEl>
                                        <p:attrNameLst>
                                          <p:attrName>fillcolor</p:attrName>
                                        </p:attrNameLst>
                                      </p:cBhvr>
                                      <p:to>
                                        <a:schemeClr val="bg1"/>
                                      </p:to>
                                    </p:animClr>
                                    <p:set>
                                      <p:cBhvr>
                                        <p:cTn id="91" dur="250" autoRev="1" fill="hold"/>
                                        <p:tgtEl>
                                          <p:spTgt spid="204808"/>
                                        </p:tgtEl>
                                        <p:attrNameLst>
                                          <p:attrName>fill.type</p:attrName>
                                        </p:attrNameLst>
                                      </p:cBhvr>
                                      <p:to>
                                        <p:strVal val="solid"/>
                                      </p:to>
                                    </p:set>
                                    <p:set>
                                      <p:cBhvr>
                                        <p:cTn id="92" dur="250" autoRev="1" fill="hold"/>
                                        <p:tgtEl>
                                          <p:spTgt spid="204808"/>
                                        </p:tgtEl>
                                        <p:attrNameLst>
                                          <p:attrName>fill.on</p:attrName>
                                        </p:attrNameLst>
                                      </p:cBhvr>
                                      <p:to>
                                        <p:strVal val="true"/>
                                      </p:to>
                                    </p:set>
                                  </p:childTnLst>
                                </p:cTn>
                              </p:par>
                            </p:childTnLst>
                          </p:cTn>
                        </p:par>
                      </p:childTnLst>
                    </p:cTn>
                  </p:par>
                  <p:par>
                    <p:cTn id="93" fill="hold" nodeType="clickPar">
                      <p:stCondLst>
                        <p:cond delay="indefinite"/>
                      </p:stCondLst>
                      <p:childTnLst>
                        <p:par>
                          <p:cTn id="94" fill="hold" nodeType="withGroup">
                            <p:stCondLst>
                              <p:cond delay="0"/>
                            </p:stCondLst>
                            <p:childTnLst>
                              <p:par>
                                <p:cTn id="95" presetID="27" presetClass="emph" presetSubtype="0" dur="500" fill="hold" grpId="1" nodeType="clickEffect">
                                  <p:stCondLst>
                                    <p:cond delay="0"/>
                                  </p:stCondLst>
                                  <p:childTnLst>
                                    <p:animClr clrSpc="rgb" dir="cw">
                                      <p:cBhvr override="childStyle">
                                        <p:cTn id="96" dur="250" autoRev="1" fill="hold"/>
                                        <p:tgtEl>
                                          <p:spTgt spid="204811"/>
                                        </p:tgtEl>
                                        <p:attrNameLst>
                                          <p:attrName>style.color</p:attrName>
                                        </p:attrNameLst>
                                      </p:cBhvr>
                                      <p:to>
                                        <a:schemeClr val="bg1"/>
                                      </p:to>
                                    </p:animClr>
                                    <p:animClr clrSpc="rgb" dir="cw">
                                      <p:cBhvr>
                                        <p:cTn id="97" dur="250" autoRev="1" fill="hold"/>
                                        <p:tgtEl>
                                          <p:spTgt spid="204811"/>
                                        </p:tgtEl>
                                        <p:attrNameLst>
                                          <p:attrName>fillcolor</p:attrName>
                                        </p:attrNameLst>
                                      </p:cBhvr>
                                      <p:to>
                                        <a:schemeClr val="bg1"/>
                                      </p:to>
                                    </p:animClr>
                                    <p:set>
                                      <p:cBhvr>
                                        <p:cTn id="98" dur="250" autoRev="1" fill="hold"/>
                                        <p:tgtEl>
                                          <p:spTgt spid="204811"/>
                                        </p:tgtEl>
                                        <p:attrNameLst>
                                          <p:attrName>fill.type</p:attrName>
                                        </p:attrNameLst>
                                      </p:cBhvr>
                                      <p:to>
                                        <p:strVal val="solid"/>
                                      </p:to>
                                    </p:set>
                                    <p:set>
                                      <p:cBhvr>
                                        <p:cTn id="99" dur="250" autoRev="1" fill="hold"/>
                                        <p:tgtEl>
                                          <p:spTgt spid="20481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02" grpId="0"/>
      <p:bldP spid="204803" grpId="0"/>
      <p:bldP spid="204804" grpId="0"/>
      <p:bldP spid="204804" grpId="1"/>
      <p:bldP spid="204805" grpId="0"/>
      <p:bldP spid="204805" grpId="1"/>
      <p:bldP spid="204806" grpId="0"/>
      <p:bldP spid="204806" grpId="1"/>
      <p:bldP spid="204807" grpId="0"/>
      <p:bldP spid="204807" grpId="1"/>
      <p:bldP spid="204808" grpId="0"/>
      <p:bldP spid="204808" grpId="1"/>
      <p:bldP spid="204810" grpId="0"/>
      <p:bldP spid="204810" grpId="1"/>
      <p:bldP spid="204811" grpId="0"/>
      <p:bldP spid="204811" grpId="1"/>
      <p:bldP spid="20481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26" name="Rectangle 2"/>
          <p:cNvSpPr>
            <a:spLocks noChangeArrowheads="1"/>
          </p:cNvSpPr>
          <p:nvPr/>
        </p:nvSpPr>
        <p:spPr bwMode="auto">
          <a:xfrm>
            <a:off x="2495550" y="2603501"/>
            <a:ext cx="81343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rPr>
              <a:t>继电器主要用于控制电路，流过触点的电流小，一般不需要灭弧装置。</a:t>
            </a:r>
            <a:r>
              <a:rPr lang="zh-CN" altLang="en-US" sz="2000" b="1">
                <a:latin typeface="Times New Roman" panose="02020603050405020304" pitchFamily="18" charset="0"/>
                <a:ea typeface="楷体_GB2312" pitchFamily="49" charset="-122"/>
              </a:rPr>
              <a:t> </a:t>
            </a:r>
          </a:p>
        </p:txBody>
      </p:sp>
      <p:sp>
        <p:nvSpPr>
          <p:cNvPr id="205827" name="Rectangle 3"/>
          <p:cNvSpPr>
            <a:spLocks noChangeArrowheads="1"/>
          </p:cNvSpPr>
          <p:nvPr/>
        </p:nvSpPr>
        <p:spPr bwMode="auto">
          <a:xfrm>
            <a:off x="2495550" y="1666876"/>
            <a:ext cx="6121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用于</a:t>
            </a:r>
            <a:r>
              <a:rPr lang="zh-CN" altLang="en-US" sz="2000" b="1">
                <a:solidFill>
                  <a:srgbClr val="FF3300"/>
                </a:solidFill>
              </a:rPr>
              <a:t>控制与保护电路</a:t>
            </a:r>
            <a:r>
              <a:rPr lang="zh-CN" altLang="en-US" sz="2000" b="1"/>
              <a:t>中，作</a:t>
            </a:r>
            <a:r>
              <a:rPr lang="zh-CN" altLang="en-US" sz="2000" b="1">
                <a:solidFill>
                  <a:srgbClr val="FF3300"/>
                </a:solidFill>
              </a:rPr>
              <a:t>信号转换</a:t>
            </a:r>
            <a:r>
              <a:rPr lang="zh-CN" altLang="en-US" sz="2000" b="1"/>
              <a:t>用的电器。</a:t>
            </a:r>
          </a:p>
        </p:txBody>
      </p:sp>
      <p:sp>
        <p:nvSpPr>
          <p:cNvPr id="205828" name="Rectangle 4"/>
          <p:cNvSpPr>
            <a:spLocks noChangeArrowheads="1"/>
          </p:cNvSpPr>
          <p:nvPr/>
        </p:nvSpPr>
        <p:spPr bwMode="auto">
          <a:xfrm>
            <a:off x="2495551" y="3525839"/>
            <a:ext cx="68691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具有输入电路（</a:t>
            </a:r>
            <a:r>
              <a:rPr lang="zh-CN" altLang="en-US" sz="2000" b="1">
                <a:solidFill>
                  <a:srgbClr val="FF3300"/>
                </a:solidFill>
              </a:rPr>
              <a:t>感应元件</a:t>
            </a:r>
            <a:r>
              <a:rPr lang="zh-CN" altLang="en-US" sz="2000" b="1"/>
              <a:t>）和输出电路（</a:t>
            </a:r>
            <a:r>
              <a:rPr lang="zh-CN" altLang="en-US" sz="2000" b="1">
                <a:solidFill>
                  <a:srgbClr val="FF3300"/>
                </a:solidFill>
              </a:rPr>
              <a:t>执行元件</a:t>
            </a:r>
            <a:r>
              <a:rPr lang="zh-CN" altLang="en-US" sz="2000" b="1"/>
              <a:t>）</a:t>
            </a:r>
          </a:p>
        </p:txBody>
      </p:sp>
      <p:sp>
        <p:nvSpPr>
          <p:cNvPr id="205829" name="Rectangle 5"/>
          <p:cNvSpPr>
            <a:spLocks noChangeArrowheads="1"/>
          </p:cNvSpPr>
          <p:nvPr/>
        </p:nvSpPr>
        <p:spPr bwMode="auto">
          <a:xfrm>
            <a:off x="2495551" y="4508501"/>
            <a:ext cx="810101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当感应元件中的</a:t>
            </a:r>
            <a:r>
              <a:rPr lang="zh-CN" altLang="en-US" sz="2000" b="1">
                <a:solidFill>
                  <a:srgbClr val="FF3300"/>
                </a:solidFill>
              </a:rPr>
              <a:t>输入量</a:t>
            </a:r>
            <a:r>
              <a:rPr lang="zh-CN" altLang="en-US" sz="2000" b="1"/>
              <a:t>变化到某一定值时继电器动作，执行元件便接通和断开控制回路。</a:t>
            </a:r>
          </a:p>
        </p:txBody>
      </p:sp>
      <p:sp>
        <p:nvSpPr>
          <p:cNvPr id="205830" name="AutoShape 6"/>
          <p:cNvSpPr>
            <a:spLocks noChangeArrowheads="1"/>
          </p:cNvSpPr>
          <p:nvPr/>
        </p:nvSpPr>
        <p:spPr bwMode="auto">
          <a:xfrm rot="10800000">
            <a:off x="4367213" y="5230813"/>
            <a:ext cx="4032250" cy="501650"/>
          </a:xfrm>
          <a:prstGeom prst="wedgeRoundRectCallout">
            <a:avLst>
              <a:gd name="adj1" fmla="val 39051"/>
              <a:gd name="adj2" fmla="val 134856"/>
              <a:gd name="adj3" fmla="val 16667"/>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lIns="91424" tIns="45712" rIns="91424" bIns="45712"/>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zh-CN" altLang="en-US" sz="2000" b="1"/>
              <a:t>如电流、电压、温度、压力等</a:t>
            </a:r>
          </a:p>
        </p:txBody>
      </p:sp>
      <p:sp>
        <p:nvSpPr>
          <p:cNvPr id="205831" name="Text Box 7"/>
          <p:cNvSpPr txBox="1">
            <a:spLocks noChangeArrowheads="1"/>
          </p:cNvSpPr>
          <p:nvPr/>
        </p:nvSpPr>
        <p:spPr bwMode="auto">
          <a:xfrm>
            <a:off x="1595439" y="1627189"/>
            <a:ext cx="1114425"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t>作用：</a:t>
            </a:r>
          </a:p>
        </p:txBody>
      </p:sp>
      <p:sp>
        <p:nvSpPr>
          <p:cNvPr id="205832" name="Text Box 8"/>
          <p:cNvSpPr txBox="1">
            <a:spLocks noChangeArrowheads="1"/>
          </p:cNvSpPr>
          <p:nvPr/>
        </p:nvSpPr>
        <p:spPr bwMode="auto">
          <a:xfrm>
            <a:off x="1595439" y="2516189"/>
            <a:ext cx="1114425" cy="46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t>特点：</a:t>
            </a:r>
          </a:p>
        </p:txBody>
      </p:sp>
      <p:sp>
        <p:nvSpPr>
          <p:cNvPr id="205833" name="Text Box 9"/>
          <p:cNvSpPr txBox="1">
            <a:spLocks noChangeArrowheads="1"/>
          </p:cNvSpPr>
          <p:nvPr/>
        </p:nvSpPr>
        <p:spPr bwMode="auto">
          <a:xfrm>
            <a:off x="1595439" y="3476625"/>
            <a:ext cx="1114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t>结构：</a:t>
            </a:r>
          </a:p>
        </p:txBody>
      </p:sp>
      <p:sp>
        <p:nvSpPr>
          <p:cNvPr id="205834" name="Text Box 10"/>
          <p:cNvSpPr txBox="1">
            <a:spLocks noChangeArrowheads="1"/>
          </p:cNvSpPr>
          <p:nvPr/>
        </p:nvSpPr>
        <p:spPr bwMode="auto">
          <a:xfrm>
            <a:off x="1595439" y="4508501"/>
            <a:ext cx="1114425" cy="46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t>原理：</a:t>
            </a:r>
          </a:p>
        </p:txBody>
      </p:sp>
      <p:sp>
        <p:nvSpPr>
          <p:cNvPr id="205835" name="Rectangle 11"/>
          <p:cNvSpPr>
            <a:spLocks noChangeArrowheads="1"/>
          </p:cNvSpPr>
          <p:nvPr/>
        </p:nvSpPr>
        <p:spPr bwMode="auto">
          <a:xfrm>
            <a:off x="1524001" y="906464"/>
            <a:ext cx="3059113" cy="53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nchor="ctr"/>
          <a:lstStyle>
            <a:defPPr>
              <a:defRPr lang="zh-CN"/>
            </a:defPPr>
            <a:lvl1pPr marL="0" algn="ctr" defTabSz="914400" rtl="0" eaLnBrk="1" latinLnBrk="0" hangingPunct="1">
              <a:defRPr sz="4400" kern="1200">
                <a:solidFill>
                  <a:schemeClr val="tx2"/>
                </a:solidFill>
                <a:latin typeface="Arial" pitchFamily="34" charset="0"/>
                <a:ea typeface="宋体" panose="02010600030101010101" pitchFamily="2" charset="-122"/>
                <a:cs typeface="+mn-cs"/>
              </a:defRPr>
            </a:lvl1pPr>
            <a:lvl2pPr marL="457200" algn="ctr" defTabSz="914400" rtl="0" eaLnBrk="1" latinLnBrk="0" hangingPunct="1">
              <a:defRPr sz="4400" kern="1200">
                <a:solidFill>
                  <a:schemeClr val="tx2"/>
                </a:solidFill>
                <a:latin typeface="Arial" pitchFamily="34" charset="0"/>
                <a:ea typeface="宋体" panose="02010600030101010101" pitchFamily="2" charset="-122"/>
                <a:cs typeface="+mn-cs"/>
              </a:defRPr>
            </a:lvl2pPr>
            <a:lvl3pPr marL="914400" algn="ctr" defTabSz="914400" rtl="0" eaLnBrk="1" latinLnBrk="0" hangingPunct="1">
              <a:defRPr sz="4400" kern="1200">
                <a:solidFill>
                  <a:schemeClr val="tx2"/>
                </a:solidFill>
                <a:latin typeface="Arial" pitchFamily="34" charset="0"/>
                <a:ea typeface="宋体" panose="02010600030101010101" pitchFamily="2" charset="-122"/>
                <a:cs typeface="+mn-cs"/>
              </a:defRPr>
            </a:lvl3pPr>
            <a:lvl4pPr marL="1371600" algn="ctr" defTabSz="914400" rtl="0" eaLnBrk="1" latinLnBrk="0" hangingPunct="1">
              <a:defRPr sz="4400" kern="1200">
                <a:solidFill>
                  <a:schemeClr val="tx2"/>
                </a:solidFill>
                <a:latin typeface="Arial" pitchFamily="34" charset="0"/>
                <a:ea typeface="宋体" panose="02010600030101010101" pitchFamily="2" charset="-122"/>
                <a:cs typeface="+mn-cs"/>
              </a:defRPr>
            </a:lvl4pPr>
            <a:lvl5pPr marL="1828800" algn="ctr" defTabSz="914400" rtl="0" eaLnBrk="1" latinLnBrk="0" hangingPunct="1">
              <a:defRPr sz="4400" kern="1200">
                <a:solidFill>
                  <a:schemeClr val="tx2"/>
                </a:solidFill>
                <a:latin typeface="Arial" pitchFamily="34" charset="0"/>
                <a:ea typeface="宋体" panose="02010600030101010101" pitchFamily="2" charset="-122"/>
                <a:cs typeface="+mn-cs"/>
              </a:defRPr>
            </a:lvl5pPr>
            <a:lvl6pPr marL="4572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6pPr>
            <a:lvl7pPr marL="9144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7pPr>
            <a:lvl8pPr marL="13716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8pPr>
            <a:lvl9pPr marL="18288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9pPr>
          </a:lstStyle>
          <a:p>
            <a:pPr algn="l">
              <a:buFont typeface="Wingdings" panose="05000000000000000000" pitchFamily="2" charset="2"/>
              <a:buChar char="Ø"/>
            </a:pPr>
            <a:r>
              <a:rPr lang="en-US" altLang="zh-CN" sz="3800">
                <a:latin typeface="Times New Roman" panose="02020603050405020304" pitchFamily="18" charset="0"/>
                <a:ea typeface="楷体_GB2312" pitchFamily="49" charset="-122"/>
              </a:rPr>
              <a:t>  </a:t>
            </a:r>
            <a:r>
              <a:rPr lang="zh-CN" altLang="en-US" sz="2800">
                <a:latin typeface="Times New Roman" panose="02020603050405020304" pitchFamily="18" charset="0"/>
                <a:ea typeface="楷体_GB2312" pitchFamily="49" charset="-122"/>
              </a:rPr>
              <a:t>继电器综述</a:t>
            </a:r>
          </a:p>
        </p:txBody>
      </p:sp>
    </p:spTree>
    <p:extLst>
      <p:ext uri="{BB962C8B-B14F-4D97-AF65-F5344CB8AC3E}">
        <p14:creationId xmlns:p14="http://schemas.microsoft.com/office/powerpoint/2010/main" val="2239100625"/>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50" name="Rectangle 2"/>
          <p:cNvSpPr>
            <a:spLocks noChangeArrowheads="1"/>
          </p:cNvSpPr>
          <p:nvPr/>
        </p:nvSpPr>
        <p:spPr bwMode="auto">
          <a:xfrm>
            <a:off x="2495551" y="6021388"/>
            <a:ext cx="2301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b="1">
                <a:latin typeface="Times New Roman" panose="02020603050405020304" pitchFamily="18" charset="0"/>
                <a:ea typeface="楷体_GB2312" pitchFamily="49" charset="-122"/>
              </a:rPr>
              <a:t> </a:t>
            </a:r>
            <a:r>
              <a:rPr lang="zh-CN" altLang="en-US" sz="2400" b="1">
                <a:solidFill>
                  <a:srgbClr val="FF3300"/>
                </a:solidFill>
                <a:latin typeface="Times New Roman" panose="02020603050405020304" pitchFamily="18" charset="0"/>
                <a:ea typeface="楷体_GB2312" pitchFamily="49" charset="-122"/>
              </a:rPr>
              <a:t>继电特性曲线</a:t>
            </a:r>
            <a:endParaRPr lang="zh-CN" altLang="en-US" sz="2400"/>
          </a:p>
        </p:txBody>
      </p:sp>
      <p:sp>
        <p:nvSpPr>
          <p:cNvPr id="206851" name="Rectangle 3"/>
          <p:cNvSpPr>
            <a:spLocks noChangeArrowheads="1"/>
          </p:cNvSpPr>
          <p:nvPr/>
        </p:nvSpPr>
        <p:spPr bwMode="auto">
          <a:xfrm>
            <a:off x="7678738" y="5103814"/>
            <a:ext cx="2667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zh-CN" altLang="en-US" sz="2000" b="1">
                <a:latin typeface="Times New Roman" panose="02020603050405020304" pitchFamily="18" charset="0"/>
              </a:rPr>
              <a:t>线圈失电到衔铁完全释放所需的时间</a:t>
            </a:r>
            <a:r>
              <a:rPr lang="zh-CN" altLang="en-US" sz="2000" b="1">
                <a:solidFill>
                  <a:srgbClr val="FF3300"/>
                </a:solidFill>
                <a:latin typeface="Times New Roman" panose="02020603050405020304" pitchFamily="18" charset="0"/>
                <a:ea typeface="楷体_GB2312" pitchFamily="49" charset="-122"/>
              </a:rPr>
              <a:t> </a:t>
            </a:r>
          </a:p>
        </p:txBody>
      </p:sp>
      <p:sp>
        <p:nvSpPr>
          <p:cNvPr id="206852" name="Rectangle 4"/>
          <p:cNvSpPr>
            <a:spLocks noChangeArrowheads="1"/>
          </p:cNvSpPr>
          <p:nvPr/>
        </p:nvSpPr>
        <p:spPr bwMode="auto">
          <a:xfrm>
            <a:off x="2279650" y="1557339"/>
            <a:ext cx="17287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FF3300"/>
                </a:solidFill>
                <a:latin typeface="Times New Roman" panose="02020603050405020304" pitchFamily="18" charset="0"/>
                <a:ea typeface="楷体_GB2312" pitchFamily="49" charset="-122"/>
              </a:rPr>
              <a:t>继电器吸合值</a:t>
            </a:r>
          </a:p>
        </p:txBody>
      </p:sp>
      <p:sp>
        <p:nvSpPr>
          <p:cNvPr id="206853" name="Line 5"/>
          <p:cNvSpPr>
            <a:spLocks noChangeShapeType="1"/>
          </p:cNvSpPr>
          <p:nvPr/>
        </p:nvSpPr>
        <p:spPr bwMode="auto">
          <a:xfrm flipH="1" flipV="1">
            <a:off x="2135188" y="2781301"/>
            <a:ext cx="0" cy="2519363"/>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4" name="Line 6"/>
          <p:cNvSpPr>
            <a:spLocks noChangeShapeType="1"/>
          </p:cNvSpPr>
          <p:nvPr/>
        </p:nvSpPr>
        <p:spPr bwMode="auto">
          <a:xfrm>
            <a:off x="2135188" y="5300663"/>
            <a:ext cx="3098800" cy="0"/>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5" name="Line 7"/>
          <p:cNvSpPr>
            <a:spLocks noChangeShapeType="1"/>
          </p:cNvSpPr>
          <p:nvPr/>
        </p:nvSpPr>
        <p:spPr bwMode="auto">
          <a:xfrm flipH="1">
            <a:off x="2855914" y="3714750"/>
            <a:ext cx="2232025" cy="0"/>
          </a:xfrm>
          <a:prstGeom prst="line">
            <a:avLst/>
          </a:prstGeom>
          <a:noFill/>
          <a:ln w="57150">
            <a:solidFill>
              <a:srgbClr val="008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6" name="Line 8"/>
          <p:cNvSpPr>
            <a:spLocks noChangeShapeType="1"/>
          </p:cNvSpPr>
          <p:nvPr/>
        </p:nvSpPr>
        <p:spPr bwMode="auto">
          <a:xfrm flipH="1">
            <a:off x="2855913" y="3714751"/>
            <a:ext cx="0" cy="1585913"/>
          </a:xfrm>
          <a:prstGeom prst="line">
            <a:avLst/>
          </a:prstGeom>
          <a:noFill/>
          <a:ln w="57150">
            <a:solidFill>
              <a:srgbClr val="008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7" name="Line 9"/>
          <p:cNvSpPr>
            <a:spLocks noChangeShapeType="1"/>
          </p:cNvSpPr>
          <p:nvPr/>
        </p:nvSpPr>
        <p:spPr bwMode="auto">
          <a:xfrm flipH="1" flipV="1">
            <a:off x="4224338" y="3714751"/>
            <a:ext cx="0" cy="1585913"/>
          </a:xfrm>
          <a:prstGeom prst="line">
            <a:avLst/>
          </a:prstGeom>
          <a:noFill/>
          <a:ln w="57150">
            <a:solidFill>
              <a:srgbClr val="FF33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8" name="Line 10"/>
          <p:cNvSpPr>
            <a:spLocks noChangeShapeType="1"/>
          </p:cNvSpPr>
          <p:nvPr/>
        </p:nvSpPr>
        <p:spPr bwMode="auto">
          <a:xfrm flipV="1">
            <a:off x="2135188" y="5300663"/>
            <a:ext cx="2089150" cy="0"/>
          </a:xfrm>
          <a:prstGeom prst="line">
            <a:avLst/>
          </a:prstGeom>
          <a:noFill/>
          <a:ln w="57150">
            <a:solidFill>
              <a:srgbClr val="FF33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59" name="Line 11"/>
          <p:cNvSpPr>
            <a:spLocks noChangeShapeType="1"/>
          </p:cNvSpPr>
          <p:nvPr/>
        </p:nvSpPr>
        <p:spPr bwMode="auto">
          <a:xfrm flipH="1" flipV="1">
            <a:off x="2135189" y="5300663"/>
            <a:ext cx="720725" cy="0"/>
          </a:xfrm>
          <a:prstGeom prst="line">
            <a:avLst/>
          </a:prstGeom>
          <a:noFill/>
          <a:ln w="57150">
            <a:solidFill>
              <a:srgbClr val="008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860" name="Line 12"/>
          <p:cNvSpPr>
            <a:spLocks noChangeShapeType="1"/>
          </p:cNvSpPr>
          <p:nvPr/>
        </p:nvSpPr>
        <p:spPr bwMode="auto">
          <a:xfrm flipV="1">
            <a:off x="2135188" y="3714750"/>
            <a:ext cx="2089150" cy="0"/>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206861" name="Object 13"/>
          <p:cNvGraphicFramePr>
            <a:graphicFrameLocks noChangeAspect="1"/>
          </p:cNvGraphicFramePr>
          <p:nvPr/>
        </p:nvGraphicFramePr>
        <p:xfrm>
          <a:off x="1774826" y="2709864"/>
          <a:ext cx="373063" cy="441325"/>
        </p:xfrm>
        <a:graphic>
          <a:graphicData uri="http://schemas.openxmlformats.org/presentationml/2006/ole">
            <mc:AlternateContent>
              <mc:Choice xmlns:v="urn:schemas-microsoft-com:vml" Requires="v">
                <p:oleObj spid="_x0000_s1038" name="Equation" r:id="rId3" imgW="139680" imgH="164880" progId="Equation.DSMT4">
                  <p:embed/>
                </p:oleObj>
              </mc:Choice>
              <mc:Fallback>
                <p:oleObj name="Equation" r:id="rId3" imgW="139680" imgH="164880" progId="Equation.DSMT4">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774826" y="2709864"/>
                        <a:ext cx="373063" cy="441325"/>
                      </a:xfrm>
                      <a:prstGeom prst="rect">
                        <a:avLst/>
                      </a:prstGeom>
                      <a:noFill/>
                      <a:ln>
                        <a:noFill/>
                      </a:ln>
                      <a:effectLst/>
                    </p:spPr>
                  </p:pic>
                </p:oleObj>
              </mc:Fallback>
            </mc:AlternateContent>
          </a:graphicData>
        </a:graphic>
      </p:graphicFrame>
      <p:graphicFrame>
        <p:nvGraphicFramePr>
          <p:cNvPr id="206862" name="Object 14"/>
          <p:cNvGraphicFramePr>
            <a:graphicFrameLocks noChangeAspect="1"/>
          </p:cNvGraphicFramePr>
          <p:nvPr/>
        </p:nvGraphicFramePr>
        <p:xfrm>
          <a:off x="4800601" y="5373688"/>
          <a:ext cx="339725" cy="374650"/>
        </p:xfrm>
        <a:graphic>
          <a:graphicData uri="http://schemas.openxmlformats.org/presentationml/2006/ole">
            <mc:AlternateContent>
              <mc:Choice xmlns:v="urn:schemas-microsoft-com:vml" Requires="v">
                <p:oleObj spid="_x0000_s1039" name="Equation" r:id="rId5" imgW="126720" imgH="139680" progId="Equation.DSMT4">
                  <p:embed/>
                </p:oleObj>
              </mc:Choice>
              <mc:Fallback>
                <p:oleObj name="Equation" r:id="rId5" imgW="126720" imgH="139680" progId="Equation.DSMT4">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4800601" y="5373688"/>
                        <a:ext cx="339725" cy="374650"/>
                      </a:xfrm>
                      <a:prstGeom prst="rect">
                        <a:avLst/>
                      </a:prstGeom>
                      <a:noFill/>
                      <a:ln>
                        <a:noFill/>
                      </a:ln>
                      <a:effectLst/>
                    </p:spPr>
                  </p:pic>
                </p:oleObj>
              </mc:Fallback>
            </mc:AlternateContent>
          </a:graphicData>
        </a:graphic>
      </p:graphicFrame>
      <p:graphicFrame>
        <p:nvGraphicFramePr>
          <p:cNvPr id="206863" name="Object 15"/>
          <p:cNvGraphicFramePr>
            <a:graphicFrameLocks noChangeAspect="1"/>
          </p:cNvGraphicFramePr>
          <p:nvPr/>
        </p:nvGraphicFramePr>
        <p:xfrm>
          <a:off x="2640014" y="5300663"/>
          <a:ext cx="407987" cy="614362"/>
        </p:xfrm>
        <a:graphic>
          <a:graphicData uri="http://schemas.openxmlformats.org/presentationml/2006/ole">
            <mc:AlternateContent>
              <mc:Choice xmlns:v="urn:schemas-microsoft-com:vml" Requires="v">
                <p:oleObj spid="_x0000_s1040" name="Equation" r:id="rId7" imgW="152280" imgH="228600" progId="Equation.DSMT4">
                  <p:embed/>
                </p:oleObj>
              </mc:Choice>
              <mc:Fallback>
                <p:oleObj name="Equation" r:id="rId7" imgW="152280" imgH="228600" progId="Equation.DSMT4">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2640014" y="5300663"/>
                        <a:ext cx="407987" cy="614362"/>
                      </a:xfrm>
                      <a:prstGeom prst="rect">
                        <a:avLst/>
                      </a:prstGeom>
                      <a:noFill/>
                      <a:ln>
                        <a:noFill/>
                      </a:ln>
                      <a:effectLst/>
                    </p:spPr>
                  </p:pic>
                </p:oleObj>
              </mc:Fallback>
            </mc:AlternateContent>
          </a:graphicData>
        </a:graphic>
      </p:graphicFrame>
      <p:graphicFrame>
        <p:nvGraphicFramePr>
          <p:cNvPr id="206864" name="Object 16"/>
          <p:cNvGraphicFramePr>
            <a:graphicFrameLocks noChangeAspect="1"/>
          </p:cNvGraphicFramePr>
          <p:nvPr/>
        </p:nvGraphicFramePr>
        <p:xfrm>
          <a:off x="4010025" y="5300663"/>
          <a:ext cx="444500" cy="614362"/>
        </p:xfrm>
        <a:graphic>
          <a:graphicData uri="http://schemas.openxmlformats.org/presentationml/2006/ole">
            <mc:AlternateContent>
              <mc:Choice xmlns:v="urn:schemas-microsoft-com:vml" Requires="v">
                <p:oleObj spid="_x0000_s1041" name="Equation" r:id="rId9" imgW="164880" imgH="228600" progId="Equation.DSMT4">
                  <p:embed/>
                </p:oleObj>
              </mc:Choice>
              <mc:Fallback>
                <p:oleObj name="Equation" r:id="rId9" imgW="164880" imgH="228600" progId="Equation.DSMT4">
                  <p:embed/>
                  <p:pic>
                    <p:nvPicPr>
                      <p:cNvPr id="0" name="OLE substitute image"/>
                      <p:cNvPicPr/>
                      <p:nvPr/>
                    </p:nvPicPr>
                    <p:blipFill>
                      <a:blip r:embed="rId10">
                        <a:extLst>
                          <a:ext uri="{28A0092B-C50C-407E-A947-70E740481C1C}">
                            <a14:useLocalDpi xmlns:a14="http://schemas.microsoft.com/office/drawing/2010/main" val="0"/>
                          </a:ext>
                        </a:extLst>
                      </a:blip>
                      <a:stretch>
                        <a:fillRect/>
                      </a:stretch>
                    </p:blipFill>
                    <p:spPr>
                      <a:xfrm>
                        <a:off x="4010025" y="5300663"/>
                        <a:ext cx="444500" cy="614362"/>
                      </a:xfrm>
                      <a:prstGeom prst="rect">
                        <a:avLst/>
                      </a:prstGeom>
                      <a:noFill/>
                      <a:ln>
                        <a:noFill/>
                      </a:ln>
                      <a:effectLst/>
                    </p:spPr>
                  </p:pic>
                </p:oleObj>
              </mc:Fallback>
            </mc:AlternateContent>
          </a:graphicData>
        </a:graphic>
      </p:graphicFrame>
      <p:sp>
        <p:nvSpPr>
          <p:cNvPr id="206865" name="Rectangle 17"/>
          <p:cNvSpPr>
            <a:spLocks noChangeArrowheads="1"/>
          </p:cNvSpPr>
          <p:nvPr/>
        </p:nvSpPr>
        <p:spPr bwMode="auto">
          <a:xfrm>
            <a:off x="2279650" y="2136776"/>
            <a:ext cx="1963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FF3300"/>
                </a:solidFill>
                <a:latin typeface="Times New Roman" panose="02020603050405020304" pitchFamily="18" charset="0"/>
                <a:ea typeface="楷体_GB2312" pitchFamily="49" charset="-122"/>
              </a:rPr>
              <a:t>继电器释放值</a:t>
            </a:r>
          </a:p>
        </p:txBody>
      </p:sp>
      <p:graphicFrame>
        <p:nvGraphicFramePr>
          <p:cNvPr id="206866" name="Object 18"/>
          <p:cNvGraphicFramePr>
            <a:graphicFrameLocks noChangeAspect="1"/>
          </p:cNvGraphicFramePr>
          <p:nvPr/>
        </p:nvGraphicFramePr>
        <p:xfrm>
          <a:off x="1816100" y="2024063"/>
          <a:ext cx="414338" cy="622300"/>
        </p:xfrm>
        <a:graphic>
          <a:graphicData uri="http://schemas.openxmlformats.org/presentationml/2006/ole">
            <mc:AlternateContent>
              <mc:Choice xmlns:v="urn:schemas-microsoft-com:vml" Requires="v">
                <p:oleObj spid="_x0000_s1042" name="Equation" r:id="rId11" imgW="152280" imgH="228600" progId="Equation.DSMT4">
                  <p:embed/>
                </p:oleObj>
              </mc:Choice>
              <mc:Fallback>
                <p:oleObj name="Equation" r:id="rId11" imgW="152280" imgH="228600" progId="Equation.DSMT4">
                  <p:embed/>
                  <p:pic>
                    <p:nvPicPr>
                      <p:cNvPr id="0" name="OLE substitute image"/>
                      <p:cNvPicPr/>
                      <p:nvPr/>
                    </p:nvPicPr>
                    <p:blipFill>
                      <a:blip r:embed="rId12">
                        <a:extLst>
                          <a:ext uri="{28A0092B-C50C-407E-A947-70E740481C1C}">
                            <a14:useLocalDpi xmlns:a14="http://schemas.microsoft.com/office/drawing/2010/main" val="0"/>
                          </a:ext>
                        </a:extLst>
                      </a:blip>
                      <a:stretch>
                        <a:fillRect/>
                      </a:stretch>
                    </p:blipFill>
                    <p:spPr>
                      <a:xfrm>
                        <a:off x="1816100" y="2024063"/>
                        <a:ext cx="414338" cy="622300"/>
                      </a:xfrm>
                      <a:prstGeom prst="rect">
                        <a:avLst/>
                      </a:prstGeom>
                      <a:noFill/>
                      <a:ln>
                        <a:noFill/>
                      </a:ln>
                      <a:effectLst/>
                    </p:spPr>
                  </p:pic>
                </p:oleObj>
              </mc:Fallback>
            </mc:AlternateContent>
          </a:graphicData>
        </a:graphic>
      </p:graphicFrame>
      <p:graphicFrame>
        <p:nvGraphicFramePr>
          <p:cNvPr id="206867" name="Object 19"/>
          <p:cNvGraphicFramePr>
            <a:graphicFrameLocks noChangeAspect="1"/>
          </p:cNvGraphicFramePr>
          <p:nvPr/>
        </p:nvGraphicFramePr>
        <p:xfrm>
          <a:off x="1816101" y="1447801"/>
          <a:ext cx="442913" cy="612775"/>
        </p:xfrm>
        <a:graphic>
          <a:graphicData uri="http://schemas.openxmlformats.org/presentationml/2006/ole">
            <mc:AlternateContent>
              <mc:Choice xmlns:v="urn:schemas-microsoft-com:vml" Requires="v">
                <p:oleObj spid="_x0000_s1043" name="Equation" r:id="rId13" imgW="164880" imgH="228600" progId="Equation.DSMT4">
                  <p:embed/>
                </p:oleObj>
              </mc:Choice>
              <mc:Fallback>
                <p:oleObj name="Equation" r:id="rId13" imgW="164880" imgH="228600" progId="Equation.DSMT4">
                  <p:embed/>
                  <p:pic>
                    <p:nvPicPr>
                      <p:cNvPr id="0" name="OLE substitute image"/>
                      <p:cNvPicPr/>
                      <p:nvPr/>
                    </p:nvPicPr>
                    <p:blipFill>
                      <a:blip r:embed="rId14">
                        <a:extLst>
                          <a:ext uri="{28A0092B-C50C-407E-A947-70E740481C1C}">
                            <a14:useLocalDpi xmlns:a14="http://schemas.microsoft.com/office/drawing/2010/main" val="0"/>
                          </a:ext>
                        </a:extLst>
                      </a:blip>
                      <a:stretch>
                        <a:fillRect/>
                      </a:stretch>
                    </p:blipFill>
                    <p:spPr>
                      <a:xfrm>
                        <a:off x="1816101" y="1447801"/>
                        <a:ext cx="442913" cy="612775"/>
                      </a:xfrm>
                      <a:prstGeom prst="rect">
                        <a:avLst/>
                      </a:prstGeom>
                      <a:noFill/>
                      <a:ln>
                        <a:noFill/>
                      </a:ln>
                      <a:effectLst/>
                    </p:spPr>
                  </p:pic>
                </p:oleObj>
              </mc:Fallback>
            </mc:AlternateContent>
          </a:graphicData>
        </a:graphic>
      </p:graphicFrame>
      <p:sp>
        <p:nvSpPr>
          <p:cNvPr id="206868" name="Line 20"/>
          <p:cNvSpPr>
            <a:spLocks noChangeShapeType="1"/>
          </p:cNvSpPr>
          <p:nvPr/>
        </p:nvSpPr>
        <p:spPr bwMode="auto">
          <a:xfrm>
            <a:off x="4224339" y="3714750"/>
            <a:ext cx="936625" cy="0"/>
          </a:xfrm>
          <a:prstGeom prst="line">
            <a:avLst/>
          </a:prstGeom>
          <a:noFill/>
          <a:ln w="57150">
            <a:solidFill>
              <a:srgbClr val="FF33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206869" name="Object 21"/>
          <p:cNvGraphicFramePr>
            <a:graphicFrameLocks noGrp="1" noChangeAspect="1"/>
          </p:cNvGraphicFramePr>
          <p:nvPr>
            <p:ph sz="half" idx="1"/>
          </p:nvPr>
        </p:nvGraphicFramePr>
        <p:xfrm>
          <a:off x="1763714" y="3430588"/>
          <a:ext cx="369887" cy="514350"/>
        </p:xfrm>
        <a:graphic>
          <a:graphicData uri="http://schemas.openxmlformats.org/presentationml/2006/ole">
            <mc:AlternateContent>
              <mc:Choice xmlns:v="urn:schemas-microsoft-com:vml" Requires="v">
                <p:oleObj spid="_x0000_s1044" name="Equation" r:id="rId15" imgW="164880" imgH="228600" progId="Equation.DSMT4">
                  <p:embed/>
                </p:oleObj>
              </mc:Choice>
              <mc:Fallback>
                <p:oleObj name="Equation" r:id="rId15" imgW="164880" imgH="228600" progId="Equation.DSMT4">
                  <p:embed/>
                  <p:pic>
                    <p:nvPicPr>
                      <p:cNvPr id="0" name="OLE substitute image"/>
                      <p:cNvPicPr/>
                      <p:nvPr/>
                    </p:nvPicPr>
                    <p:blipFill>
                      <a:blip r:embed="rId16">
                        <a:extLst>
                          <a:ext uri="{28A0092B-C50C-407E-A947-70E740481C1C}">
                            <a14:useLocalDpi xmlns:a14="http://schemas.microsoft.com/office/drawing/2010/main" val="0"/>
                          </a:ext>
                        </a:extLst>
                      </a:blip>
                      <a:stretch>
                        <a:fillRect/>
                      </a:stretch>
                    </p:blipFill>
                    <p:spPr>
                      <a:xfrm>
                        <a:off x="1763714" y="3430588"/>
                        <a:ext cx="369887" cy="514350"/>
                      </a:xfrm>
                      <a:prstGeom prst="rect">
                        <a:avLst/>
                      </a:prstGeom>
                      <a:noFill/>
                      <a:ln>
                        <a:noFill/>
                      </a:ln>
                      <a:effectLst/>
                    </p:spPr>
                  </p:pic>
                </p:oleObj>
              </mc:Fallback>
            </mc:AlternateContent>
          </a:graphicData>
        </a:graphic>
      </p:graphicFrame>
      <p:sp>
        <p:nvSpPr>
          <p:cNvPr id="206870" name="Rectangle 22"/>
          <p:cNvSpPr>
            <a:spLocks noChangeArrowheads="1"/>
          </p:cNvSpPr>
          <p:nvPr/>
        </p:nvSpPr>
        <p:spPr bwMode="auto">
          <a:xfrm>
            <a:off x="1524000" y="928689"/>
            <a:ext cx="4140200" cy="46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chemeClr val="tx2"/>
                </a:solidFill>
              </a:rPr>
              <a:t>继电器特性及其重要参数：</a:t>
            </a:r>
          </a:p>
        </p:txBody>
      </p:sp>
      <p:sp>
        <p:nvSpPr>
          <p:cNvPr id="206871" name="Rectangle 23"/>
          <p:cNvSpPr>
            <a:spLocks noChangeArrowheads="1"/>
          </p:cNvSpPr>
          <p:nvPr/>
        </p:nvSpPr>
        <p:spPr bwMode="auto">
          <a:xfrm>
            <a:off x="4224338" y="1519239"/>
            <a:ext cx="19431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sz="2000" b="1">
                <a:solidFill>
                  <a:srgbClr val="FF3300"/>
                </a:solidFill>
              </a:rPr>
              <a:t>返回系数：</a:t>
            </a:r>
          </a:p>
        </p:txBody>
      </p:sp>
      <p:sp>
        <p:nvSpPr>
          <p:cNvPr id="206872" name="Rectangle 24"/>
          <p:cNvSpPr>
            <a:spLocks noChangeArrowheads="1"/>
          </p:cNvSpPr>
          <p:nvPr/>
        </p:nvSpPr>
        <p:spPr bwMode="auto">
          <a:xfrm>
            <a:off x="7067550" y="2205038"/>
            <a:ext cx="360045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铁心与衔铁间非磁性垫片的厚薄</a:t>
            </a:r>
          </a:p>
        </p:txBody>
      </p:sp>
      <p:sp>
        <p:nvSpPr>
          <p:cNvPr id="206873" name="Rectangle 25"/>
          <p:cNvSpPr>
            <a:spLocks noChangeArrowheads="1"/>
          </p:cNvSpPr>
          <p:nvPr/>
        </p:nvSpPr>
        <p:spPr bwMode="auto">
          <a:xfrm>
            <a:off x="5951538" y="3430589"/>
            <a:ext cx="1727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FF3300"/>
                </a:solidFill>
              </a:rPr>
              <a:t>吸合时间：</a:t>
            </a:r>
          </a:p>
        </p:txBody>
      </p:sp>
      <p:sp>
        <p:nvSpPr>
          <p:cNvPr id="206874" name="Rectangle 26"/>
          <p:cNvSpPr>
            <a:spLocks noChangeArrowheads="1"/>
          </p:cNvSpPr>
          <p:nvPr/>
        </p:nvSpPr>
        <p:spPr bwMode="auto">
          <a:xfrm>
            <a:off x="7535863" y="3430589"/>
            <a:ext cx="25209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线圈接受电信号到衔铁完全吸台所需的时间</a:t>
            </a:r>
          </a:p>
        </p:txBody>
      </p:sp>
      <p:sp>
        <p:nvSpPr>
          <p:cNvPr id="206875" name="Rectangle 27"/>
          <p:cNvSpPr>
            <a:spLocks noChangeArrowheads="1"/>
          </p:cNvSpPr>
          <p:nvPr/>
        </p:nvSpPr>
        <p:spPr bwMode="auto">
          <a:xfrm>
            <a:off x="6024564" y="5157789"/>
            <a:ext cx="16541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FF3300"/>
                </a:solidFill>
              </a:rPr>
              <a:t>释放时间：</a:t>
            </a:r>
          </a:p>
        </p:txBody>
      </p:sp>
      <p:sp>
        <p:nvSpPr>
          <p:cNvPr id="206876" name="Rectangle 28"/>
          <p:cNvSpPr>
            <a:spLocks noChangeArrowheads="1"/>
          </p:cNvSpPr>
          <p:nvPr/>
        </p:nvSpPr>
        <p:spPr bwMode="auto">
          <a:xfrm>
            <a:off x="7034214" y="1533526"/>
            <a:ext cx="2484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释放弹簧的松紧程度</a:t>
            </a:r>
          </a:p>
        </p:txBody>
      </p:sp>
      <p:graphicFrame>
        <p:nvGraphicFramePr>
          <p:cNvPr id="206877" name="Object 29"/>
          <p:cNvGraphicFramePr>
            <a:graphicFrameLocks noGrp="1" noChangeAspect="1"/>
          </p:cNvGraphicFramePr>
          <p:nvPr>
            <p:ph sz="half" idx="2"/>
          </p:nvPr>
        </p:nvGraphicFramePr>
        <p:xfrm>
          <a:off x="5735639" y="1298575"/>
          <a:ext cx="1006475" cy="977900"/>
        </p:xfrm>
        <a:graphic>
          <a:graphicData uri="http://schemas.openxmlformats.org/presentationml/2006/ole">
            <mc:AlternateContent>
              <mc:Choice xmlns:v="urn:schemas-microsoft-com:vml" Requires="v">
                <p:oleObj spid="_x0000_s1045" name="Equation" r:id="rId17" imgW="444240" imgH="431640" progId="Equation.DSMT4">
                  <p:embed/>
                </p:oleObj>
              </mc:Choice>
              <mc:Fallback>
                <p:oleObj name="Equation" r:id="rId17" imgW="444240" imgH="431640" progId="Equation.DSMT4">
                  <p:embed/>
                  <p:pic>
                    <p:nvPicPr>
                      <p:cNvPr id="0" name="OLE substitute image"/>
                      <p:cNvPicPr/>
                      <p:nvPr/>
                    </p:nvPicPr>
                    <p:blipFill>
                      <a:blip r:embed="rId18">
                        <a:extLst>
                          <a:ext uri="{28A0092B-C50C-407E-A947-70E740481C1C}">
                            <a14:useLocalDpi xmlns:a14="http://schemas.microsoft.com/office/drawing/2010/main" val="0"/>
                          </a:ext>
                        </a:extLst>
                      </a:blip>
                      <a:stretch>
                        <a:fillRect/>
                      </a:stretch>
                    </p:blipFill>
                    <p:spPr>
                      <a:xfrm>
                        <a:off x="5735639" y="1298575"/>
                        <a:ext cx="1006475" cy="97790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4917290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dur="500" fill="hold" grpId="0" nodeType="clickEffect">
                                  <p:stCondLst>
                                    <p:cond delay="0"/>
                                  </p:stCondLst>
                                  <p:childTnLst>
                                    <p:set>
                                      <p:cBhvr>
                                        <p:cTn id="6" dur="1" fill="hold">
                                          <p:stCondLst>
                                            <p:cond delay="0"/>
                                          </p:stCondLst>
                                        </p:cTn>
                                        <p:tgtEl>
                                          <p:spTgt spid="206870"/>
                                        </p:tgtEl>
                                        <p:attrNameLst>
                                          <p:attrName>style.visibility</p:attrName>
                                        </p:attrNameLst>
                                      </p:cBhvr>
                                      <p:to>
                                        <p:strVal val="visible"/>
                                      </p:to>
                                    </p:set>
                                    <p:anim calcmode="lin" valueType="num">
                                      <p:cBhvr>
                                        <p:cTn id="7" dur="500" fill="hold"/>
                                        <p:tgtEl>
                                          <p:spTgt spid="206870"/>
                                        </p:tgtEl>
                                        <p:attrNameLst>
                                          <p:attrName>ppt_w</p:attrName>
                                        </p:attrNameLst>
                                      </p:cBhvr>
                                      <p:tavLst>
                                        <p:tav tm="0">
                                          <p:val>
                                            <p:strVal val="#ppt_w*0.70"/>
                                          </p:val>
                                        </p:tav>
                                        <p:tav tm="100000">
                                          <p:val>
                                            <p:strVal val="#ppt_w"/>
                                          </p:val>
                                        </p:tav>
                                      </p:tavLst>
                                    </p:anim>
                                    <p:anim calcmode="lin" valueType="num">
                                      <p:cBhvr>
                                        <p:cTn id="8" dur="500" fill="hold"/>
                                        <p:tgtEl>
                                          <p:spTgt spid="206870"/>
                                        </p:tgtEl>
                                        <p:attrNameLst>
                                          <p:attrName>ppt_h</p:attrName>
                                        </p:attrNameLst>
                                      </p:cBhvr>
                                      <p:tavLst>
                                        <p:tav tm="0">
                                          <p:val>
                                            <p:strVal val="#ppt_h"/>
                                          </p:val>
                                        </p:tav>
                                        <p:tav tm="100000">
                                          <p:val>
                                            <p:strVal val="#ppt_h"/>
                                          </p:val>
                                        </p:tav>
                                      </p:tavLst>
                                    </p:anim>
                                    <p:animEffect transition="in" filter="fade">
                                      <p:cBhvr>
                                        <p:cTn id="9" dur="500"/>
                                        <p:tgtEl>
                                          <p:spTgt spid="20687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17" presetClass="entr" presetSubtype="10" dur="500" fill="hold" nodeType="clickEffect">
                                  <p:stCondLst>
                                    <p:cond delay="0"/>
                                  </p:stCondLst>
                                  <p:childTnLst>
                                    <p:set>
                                      <p:cBhvr>
                                        <p:cTn id="13" dur="1" fill="hold">
                                          <p:stCondLst>
                                            <p:cond delay="0"/>
                                          </p:stCondLst>
                                        </p:cTn>
                                        <p:tgtEl>
                                          <p:spTgt spid="206854"/>
                                        </p:tgtEl>
                                        <p:attrNameLst>
                                          <p:attrName>style.visibility</p:attrName>
                                        </p:attrNameLst>
                                      </p:cBhvr>
                                      <p:to>
                                        <p:strVal val="visible"/>
                                      </p:to>
                                    </p:set>
                                    <p:anim calcmode="lin" valueType="num">
                                      <p:cBhvr>
                                        <p:cTn id="14" dur="500" fill="hold"/>
                                        <p:tgtEl>
                                          <p:spTgt spid="206854"/>
                                        </p:tgtEl>
                                        <p:attrNameLst>
                                          <p:attrName>ppt_w</p:attrName>
                                        </p:attrNameLst>
                                      </p:cBhvr>
                                      <p:tavLst>
                                        <p:tav tm="0">
                                          <p:val>
                                            <p:fltVal val="0"/>
                                          </p:val>
                                        </p:tav>
                                        <p:tav tm="100000">
                                          <p:val>
                                            <p:strVal val="#ppt_w"/>
                                          </p:val>
                                        </p:tav>
                                      </p:tavLst>
                                    </p:anim>
                                    <p:anim calcmode="lin" valueType="num">
                                      <p:cBhvr>
                                        <p:cTn id="15" dur="500" fill="hold"/>
                                        <p:tgtEl>
                                          <p:spTgt spid="206854"/>
                                        </p:tgtEl>
                                        <p:attrNameLst>
                                          <p:attrName>ppt_h</p:attrName>
                                        </p:attrNameLst>
                                      </p:cBhvr>
                                      <p:tavLst>
                                        <p:tav tm="0">
                                          <p:val>
                                            <p:strVal val="#ppt_h"/>
                                          </p:val>
                                        </p:tav>
                                        <p:tav tm="100000">
                                          <p:val>
                                            <p:strVal val="#ppt_h"/>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8" presetClass="entr" presetSubtype="12" dur="500" fill="hold" nodeType="clickEffect">
                                  <p:stCondLst>
                                    <p:cond delay="0"/>
                                  </p:stCondLst>
                                  <p:childTnLst>
                                    <p:set>
                                      <p:cBhvr>
                                        <p:cTn id="19" dur="1" fill="hold">
                                          <p:stCondLst>
                                            <p:cond delay="0"/>
                                          </p:stCondLst>
                                        </p:cTn>
                                        <p:tgtEl>
                                          <p:spTgt spid="206862"/>
                                        </p:tgtEl>
                                        <p:attrNameLst>
                                          <p:attrName>style.visibility</p:attrName>
                                        </p:attrNameLst>
                                      </p:cBhvr>
                                      <p:to>
                                        <p:strVal val="visible"/>
                                      </p:to>
                                    </p:set>
                                    <p:animEffect transition="in" filter="strips(downLeft)">
                                      <p:cBhvr>
                                        <p:cTn id="20" dur="500"/>
                                        <p:tgtEl>
                                          <p:spTgt spid="20686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4" dur="500" fill="hold" nodeType="clickEffect">
                                  <p:stCondLst>
                                    <p:cond delay="0"/>
                                  </p:stCondLst>
                                  <p:childTnLst>
                                    <p:set>
                                      <p:cBhvr>
                                        <p:cTn id="24" dur="1" fill="hold">
                                          <p:stCondLst>
                                            <p:cond delay="0"/>
                                          </p:stCondLst>
                                        </p:cTn>
                                        <p:tgtEl>
                                          <p:spTgt spid="206853"/>
                                        </p:tgtEl>
                                        <p:attrNameLst>
                                          <p:attrName>style.visibility</p:attrName>
                                        </p:attrNameLst>
                                      </p:cBhvr>
                                      <p:to>
                                        <p:strVal val="visible"/>
                                      </p:to>
                                    </p:set>
                                    <p:anim calcmode="lin" valueType="num">
                                      <p:cBhvr>
                                        <p:cTn id="25" dur="500" fill="hold"/>
                                        <p:tgtEl>
                                          <p:spTgt spid="206853"/>
                                        </p:tgtEl>
                                        <p:attrNameLst>
                                          <p:attrName>ppt_x</p:attrName>
                                        </p:attrNameLst>
                                      </p:cBhvr>
                                      <p:tavLst>
                                        <p:tav tm="0">
                                          <p:val>
                                            <p:strVal val="#ppt_x"/>
                                          </p:val>
                                        </p:tav>
                                        <p:tav tm="100000">
                                          <p:val>
                                            <p:strVal val="#ppt_x"/>
                                          </p:val>
                                        </p:tav>
                                      </p:tavLst>
                                    </p:anim>
                                    <p:anim calcmode="lin" valueType="num">
                                      <p:cBhvr>
                                        <p:cTn id="26" dur="500" fill="hold"/>
                                        <p:tgtEl>
                                          <p:spTgt spid="206853"/>
                                        </p:tgtEl>
                                        <p:attrNameLst>
                                          <p:attrName>ppt_y</p:attrName>
                                        </p:attrNameLst>
                                      </p:cBhvr>
                                      <p:tavLst>
                                        <p:tav tm="0">
                                          <p:val>
                                            <p:strVal val="#ppt_y+#ppt_h/2"/>
                                          </p:val>
                                        </p:tav>
                                        <p:tav tm="100000">
                                          <p:val>
                                            <p:strVal val="#ppt_y"/>
                                          </p:val>
                                        </p:tav>
                                      </p:tavLst>
                                    </p:anim>
                                    <p:anim calcmode="lin" valueType="num">
                                      <p:cBhvr>
                                        <p:cTn id="27" dur="500" fill="hold"/>
                                        <p:tgtEl>
                                          <p:spTgt spid="206853"/>
                                        </p:tgtEl>
                                        <p:attrNameLst>
                                          <p:attrName>ppt_w</p:attrName>
                                        </p:attrNameLst>
                                      </p:cBhvr>
                                      <p:tavLst>
                                        <p:tav tm="0">
                                          <p:val>
                                            <p:strVal val="#ppt_w"/>
                                          </p:val>
                                        </p:tav>
                                        <p:tav tm="100000">
                                          <p:val>
                                            <p:strVal val="#ppt_w"/>
                                          </p:val>
                                        </p:tav>
                                      </p:tavLst>
                                    </p:anim>
                                    <p:anim calcmode="lin" valueType="num">
                                      <p:cBhvr>
                                        <p:cTn id="28" dur="500" fill="hold"/>
                                        <p:tgtEl>
                                          <p:spTgt spid="206853"/>
                                        </p:tgtEl>
                                        <p:attrNameLst>
                                          <p:attrName>ppt_h</p:attrName>
                                        </p:attrNameLst>
                                      </p:cBhvr>
                                      <p:tavLst>
                                        <p:tav tm="0">
                                          <p:val>
                                            <p:fltVal val="0"/>
                                          </p:val>
                                        </p:tav>
                                        <p:tav tm="100000">
                                          <p:val>
                                            <p:strVal val="#ppt_h"/>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18" presetClass="entr" presetSubtype="12" dur="500" fill="hold" nodeType="clickEffect">
                                  <p:stCondLst>
                                    <p:cond delay="0"/>
                                  </p:stCondLst>
                                  <p:childTnLst>
                                    <p:set>
                                      <p:cBhvr>
                                        <p:cTn id="32" dur="1" fill="hold">
                                          <p:stCondLst>
                                            <p:cond delay="0"/>
                                          </p:stCondLst>
                                        </p:cTn>
                                        <p:tgtEl>
                                          <p:spTgt spid="206861"/>
                                        </p:tgtEl>
                                        <p:attrNameLst>
                                          <p:attrName>style.visibility</p:attrName>
                                        </p:attrNameLst>
                                      </p:cBhvr>
                                      <p:to>
                                        <p:strVal val="visible"/>
                                      </p:to>
                                    </p:set>
                                    <p:animEffect transition="in" filter="strips(downLeft)">
                                      <p:cBhvr>
                                        <p:cTn id="33" dur="500"/>
                                        <p:tgtEl>
                                          <p:spTgt spid="206861"/>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7" presetClass="entr" presetSubtype="8" dur="500" fill="hold" nodeType="clickEffect">
                                  <p:stCondLst>
                                    <p:cond delay="0"/>
                                  </p:stCondLst>
                                  <p:childTnLst>
                                    <p:set>
                                      <p:cBhvr>
                                        <p:cTn id="37" dur="1" fill="hold">
                                          <p:stCondLst>
                                            <p:cond delay="0"/>
                                          </p:stCondLst>
                                        </p:cTn>
                                        <p:tgtEl>
                                          <p:spTgt spid="206858"/>
                                        </p:tgtEl>
                                        <p:attrNameLst>
                                          <p:attrName>style.visibility</p:attrName>
                                        </p:attrNameLst>
                                      </p:cBhvr>
                                      <p:to>
                                        <p:strVal val="visible"/>
                                      </p:to>
                                    </p:set>
                                    <p:anim calcmode="lin" valueType="num">
                                      <p:cBhvr>
                                        <p:cTn id="38" dur="500" fill="hold"/>
                                        <p:tgtEl>
                                          <p:spTgt spid="206858"/>
                                        </p:tgtEl>
                                        <p:attrNameLst>
                                          <p:attrName>ppt_x</p:attrName>
                                        </p:attrNameLst>
                                      </p:cBhvr>
                                      <p:tavLst>
                                        <p:tav tm="0">
                                          <p:val>
                                            <p:strVal val="#ppt_x-#ppt_w/2"/>
                                          </p:val>
                                        </p:tav>
                                        <p:tav tm="100000">
                                          <p:val>
                                            <p:strVal val="#ppt_x"/>
                                          </p:val>
                                        </p:tav>
                                      </p:tavLst>
                                    </p:anim>
                                    <p:anim calcmode="lin" valueType="num">
                                      <p:cBhvr>
                                        <p:cTn id="39" dur="500" fill="hold"/>
                                        <p:tgtEl>
                                          <p:spTgt spid="206858"/>
                                        </p:tgtEl>
                                        <p:attrNameLst>
                                          <p:attrName>ppt_y</p:attrName>
                                        </p:attrNameLst>
                                      </p:cBhvr>
                                      <p:tavLst>
                                        <p:tav tm="0">
                                          <p:val>
                                            <p:strVal val="#ppt_y"/>
                                          </p:val>
                                        </p:tav>
                                        <p:tav tm="100000">
                                          <p:val>
                                            <p:strVal val="#ppt_y"/>
                                          </p:val>
                                        </p:tav>
                                      </p:tavLst>
                                    </p:anim>
                                    <p:anim calcmode="lin" valueType="num">
                                      <p:cBhvr>
                                        <p:cTn id="40" dur="500" fill="hold"/>
                                        <p:tgtEl>
                                          <p:spTgt spid="206858"/>
                                        </p:tgtEl>
                                        <p:attrNameLst>
                                          <p:attrName>ppt_w</p:attrName>
                                        </p:attrNameLst>
                                      </p:cBhvr>
                                      <p:tavLst>
                                        <p:tav tm="0">
                                          <p:val>
                                            <p:fltVal val="0"/>
                                          </p:val>
                                        </p:tav>
                                        <p:tav tm="100000">
                                          <p:val>
                                            <p:strVal val="#ppt_w"/>
                                          </p:val>
                                        </p:tav>
                                      </p:tavLst>
                                    </p:anim>
                                    <p:anim calcmode="lin" valueType="num">
                                      <p:cBhvr>
                                        <p:cTn id="41" dur="500" fill="hold"/>
                                        <p:tgtEl>
                                          <p:spTgt spid="206858"/>
                                        </p:tgtEl>
                                        <p:attrNameLst>
                                          <p:attrName>ppt_h</p:attrName>
                                        </p:attrNameLst>
                                      </p:cBhvr>
                                      <p:tavLst>
                                        <p:tav tm="0">
                                          <p:val>
                                            <p:strVal val="#ppt_h"/>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18" presetClass="entr" presetSubtype="12" dur="500" fill="hold" nodeType="clickEffect">
                                  <p:stCondLst>
                                    <p:cond delay="0"/>
                                  </p:stCondLst>
                                  <p:childTnLst>
                                    <p:set>
                                      <p:cBhvr>
                                        <p:cTn id="45" dur="1" fill="hold">
                                          <p:stCondLst>
                                            <p:cond delay="0"/>
                                          </p:stCondLst>
                                        </p:cTn>
                                        <p:tgtEl>
                                          <p:spTgt spid="206864"/>
                                        </p:tgtEl>
                                        <p:attrNameLst>
                                          <p:attrName>style.visibility</p:attrName>
                                        </p:attrNameLst>
                                      </p:cBhvr>
                                      <p:to>
                                        <p:strVal val="visible"/>
                                      </p:to>
                                    </p:set>
                                    <p:animEffect transition="in" filter="strips(downLeft)">
                                      <p:cBhvr>
                                        <p:cTn id="46" dur="500"/>
                                        <p:tgtEl>
                                          <p:spTgt spid="206864"/>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7" presetClass="entr" presetSubtype="4" dur="500" fill="hold" nodeType="clickEffect">
                                  <p:stCondLst>
                                    <p:cond delay="0"/>
                                  </p:stCondLst>
                                  <p:childTnLst>
                                    <p:set>
                                      <p:cBhvr>
                                        <p:cTn id="50" dur="1" fill="hold">
                                          <p:stCondLst>
                                            <p:cond delay="0"/>
                                          </p:stCondLst>
                                        </p:cTn>
                                        <p:tgtEl>
                                          <p:spTgt spid="206857"/>
                                        </p:tgtEl>
                                        <p:attrNameLst>
                                          <p:attrName>style.visibility</p:attrName>
                                        </p:attrNameLst>
                                      </p:cBhvr>
                                      <p:to>
                                        <p:strVal val="visible"/>
                                      </p:to>
                                    </p:set>
                                    <p:anim calcmode="lin" valueType="num">
                                      <p:cBhvr>
                                        <p:cTn id="51" dur="500" fill="hold"/>
                                        <p:tgtEl>
                                          <p:spTgt spid="206857"/>
                                        </p:tgtEl>
                                        <p:attrNameLst>
                                          <p:attrName>ppt_x</p:attrName>
                                        </p:attrNameLst>
                                      </p:cBhvr>
                                      <p:tavLst>
                                        <p:tav tm="0">
                                          <p:val>
                                            <p:strVal val="#ppt_x"/>
                                          </p:val>
                                        </p:tav>
                                        <p:tav tm="100000">
                                          <p:val>
                                            <p:strVal val="#ppt_x"/>
                                          </p:val>
                                        </p:tav>
                                      </p:tavLst>
                                    </p:anim>
                                    <p:anim calcmode="lin" valueType="num">
                                      <p:cBhvr>
                                        <p:cTn id="52" dur="500" fill="hold"/>
                                        <p:tgtEl>
                                          <p:spTgt spid="206857"/>
                                        </p:tgtEl>
                                        <p:attrNameLst>
                                          <p:attrName>ppt_y</p:attrName>
                                        </p:attrNameLst>
                                      </p:cBhvr>
                                      <p:tavLst>
                                        <p:tav tm="0">
                                          <p:val>
                                            <p:strVal val="#ppt_y+#ppt_h/2"/>
                                          </p:val>
                                        </p:tav>
                                        <p:tav tm="100000">
                                          <p:val>
                                            <p:strVal val="#ppt_y"/>
                                          </p:val>
                                        </p:tav>
                                      </p:tavLst>
                                    </p:anim>
                                    <p:anim calcmode="lin" valueType="num">
                                      <p:cBhvr>
                                        <p:cTn id="53" dur="500" fill="hold"/>
                                        <p:tgtEl>
                                          <p:spTgt spid="206857"/>
                                        </p:tgtEl>
                                        <p:attrNameLst>
                                          <p:attrName>ppt_w</p:attrName>
                                        </p:attrNameLst>
                                      </p:cBhvr>
                                      <p:tavLst>
                                        <p:tav tm="0">
                                          <p:val>
                                            <p:strVal val="#ppt_w"/>
                                          </p:val>
                                        </p:tav>
                                        <p:tav tm="100000">
                                          <p:val>
                                            <p:strVal val="#ppt_w"/>
                                          </p:val>
                                        </p:tav>
                                      </p:tavLst>
                                    </p:anim>
                                    <p:anim calcmode="lin" valueType="num">
                                      <p:cBhvr>
                                        <p:cTn id="54" dur="500" fill="hold"/>
                                        <p:tgtEl>
                                          <p:spTgt spid="206857"/>
                                        </p:tgtEl>
                                        <p:attrNameLst>
                                          <p:attrName>ppt_h</p:attrName>
                                        </p:attrNameLst>
                                      </p:cBhvr>
                                      <p:tavLst>
                                        <p:tav tm="0">
                                          <p:val>
                                            <p:fltVal val="0"/>
                                          </p:val>
                                        </p:tav>
                                        <p:tav tm="100000">
                                          <p:val>
                                            <p:strVal val="#ppt_h"/>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17" presetClass="entr" presetSubtype="8" dur="500" fill="hold" nodeType="clickEffect">
                                  <p:stCondLst>
                                    <p:cond delay="0"/>
                                  </p:stCondLst>
                                  <p:childTnLst>
                                    <p:set>
                                      <p:cBhvr>
                                        <p:cTn id="58" dur="1" fill="hold">
                                          <p:stCondLst>
                                            <p:cond delay="0"/>
                                          </p:stCondLst>
                                        </p:cTn>
                                        <p:tgtEl>
                                          <p:spTgt spid="206868"/>
                                        </p:tgtEl>
                                        <p:attrNameLst>
                                          <p:attrName>style.visibility</p:attrName>
                                        </p:attrNameLst>
                                      </p:cBhvr>
                                      <p:to>
                                        <p:strVal val="visible"/>
                                      </p:to>
                                    </p:set>
                                    <p:anim calcmode="lin" valueType="num">
                                      <p:cBhvr>
                                        <p:cTn id="59" dur="500" fill="hold"/>
                                        <p:tgtEl>
                                          <p:spTgt spid="206868"/>
                                        </p:tgtEl>
                                        <p:attrNameLst>
                                          <p:attrName>ppt_x</p:attrName>
                                        </p:attrNameLst>
                                      </p:cBhvr>
                                      <p:tavLst>
                                        <p:tav tm="0">
                                          <p:val>
                                            <p:strVal val="#ppt_x-#ppt_w/2"/>
                                          </p:val>
                                        </p:tav>
                                        <p:tav tm="100000">
                                          <p:val>
                                            <p:strVal val="#ppt_x"/>
                                          </p:val>
                                        </p:tav>
                                      </p:tavLst>
                                    </p:anim>
                                    <p:anim calcmode="lin" valueType="num">
                                      <p:cBhvr>
                                        <p:cTn id="60" dur="500" fill="hold"/>
                                        <p:tgtEl>
                                          <p:spTgt spid="206868"/>
                                        </p:tgtEl>
                                        <p:attrNameLst>
                                          <p:attrName>ppt_y</p:attrName>
                                        </p:attrNameLst>
                                      </p:cBhvr>
                                      <p:tavLst>
                                        <p:tav tm="0">
                                          <p:val>
                                            <p:strVal val="#ppt_y"/>
                                          </p:val>
                                        </p:tav>
                                        <p:tav tm="100000">
                                          <p:val>
                                            <p:strVal val="#ppt_y"/>
                                          </p:val>
                                        </p:tav>
                                      </p:tavLst>
                                    </p:anim>
                                    <p:anim calcmode="lin" valueType="num">
                                      <p:cBhvr>
                                        <p:cTn id="61" dur="500" fill="hold"/>
                                        <p:tgtEl>
                                          <p:spTgt spid="206868"/>
                                        </p:tgtEl>
                                        <p:attrNameLst>
                                          <p:attrName>ppt_w</p:attrName>
                                        </p:attrNameLst>
                                      </p:cBhvr>
                                      <p:tavLst>
                                        <p:tav tm="0">
                                          <p:val>
                                            <p:fltVal val="0"/>
                                          </p:val>
                                        </p:tav>
                                        <p:tav tm="100000">
                                          <p:val>
                                            <p:strVal val="#ppt_w"/>
                                          </p:val>
                                        </p:tav>
                                      </p:tavLst>
                                    </p:anim>
                                    <p:anim calcmode="lin" valueType="num">
                                      <p:cBhvr>
                                        <p:cTn id="62" dur="500" fill="hold"/>
                                        <p:tgtEl>
                                          <p:spTgt spid="206868"/>
                                        </p:tgtEl>
                                        <p:attrNameLst>
                                          <p:attrName>ppt_h</p:attrName>
                                        </p:attrNameLst>
                                      </p:cBhvr>
                                      <p:tavLst>
                                        <p:tav tm="0">
                                          <p:val>
                                            <p:strVal val="#ppt_h"/>
                                          </p:val>
                                        </p:tav>
                                        <p:tav tm="100000">
                                          <p:val>
                                            <p:strVal val="#ppt_h"/>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17" presetClass="entr" presetSubtype="10" dur="500" fill="hold" nodeType="clickEffect">
                                  <p:stCondLst>
                                    <p:cond delay="0"/>
                                  </p:stCondLst>
                                  <p:childTnLst>
                                    <p:set>
                                      <p:cBhvr>
                                        <p:cTn id="66" dur="1" fill="hold">
                                          <p:stCondLst>
                                            <p:cond delay="0"/>
                                          </p:stCondLst>
                                        </p:cTn>
                                        <p:tgtEl>
                                          <p:spTgt spid="206860"/>
                                        </p:tgtEl>
                                        <p:attrNameLst>
                                          <p:attrName>style.visibility</p:attrName>
                                        </p:attrNameLst>
                                      </p:cBhvr>
                                      <p:to>
                                        <p:strVal val="visible"/>
                                      </p:to>
                                    </p:set>
                                    <p:anim calcmode="lin" valueType="num">
                                      <p:cBhvr>
                                        <p:cTn id="67" dur="500" fill="hold"/>
                                        <p:tgtEl>
                                          <p:spTgt spid="206860"/>
                                        </p:tgtEl>
                                        <p:attrNameLst>
                                          <p:attrName>ppt_w</p:attrName>
                                        </p:attrNameLst>
                                      </p:cBhvr>
                                      <p:tavLst>
                                        <p:tav tm="0">
                                          <p:val>
                                            <p:fltVal val="0"/>
                                          </p:val>
                                        </p:tav>
                                        <p:tav tm="100000">
                                          <p:val>
                                            <p:strVal val="#ppt_w"/>
                                          </p:val>
                                        </p:tav>
                                      </p:tavLst>
                                    </p:anim>
                                    <p:anim calcmode="lin" valueType="num">
                                      <p:cBhvr>
                                        <p:cTn id="68" dur="500" fill="hold"/>
                                        <p:tgtEl>
                                          <p:spTgt spid="206860"/>
                                        </p:tgtEl>
                                        <p:attrNameLst>
                                          <p:attrName>ppt_h</p:attrName>
                                        </p:attrNameLst>
                                      </p:cBhvr>
                                      <p:tavLst>
                                        <p:tav tm="0">
                                          <p:val>
                                            <p:strVal val="#ppt_h"/>
                                          </p:val>
                                        </p:tav>
                                        <p:tav tm="100000">
                                          <p:val>
                                            <p:strVal val="#ppt_h"/>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18" presetClass="entr" presetSubtype="12" dur="500" fill="hold" nodeType="clickEffect">
                                  <p:stCondLst>
                                    <p:cond delay="0"/>
                                  </p:stCondLst>
                                  <p:childTnLst>
                                    <p:set>
                                      <p:cBhvr>
                                        <p:cTn id="72" dur="1" fill="hold">
                                          <p:stCondLst>
                                            <p:cond delay="0"/>
                                          </p:stCondLst>
                                        </p:cTn>
                                        <p:tgtEl>
                                          <p:spTgt spid="206869"/>
                                        </p:tgtEl>
                                        <p:attrNameLst>
                                          <p:attrName>style.visibility</p:attrName>
                                        </p:attrNameLst>
                                      </p:cBhvr>
                                      <p:to>
                                        <p:strVal val="visible"/>
                                      </p:to>
                                    </p:set>
                                    <p:animEffect transition="in" filter="strips(downLeft)">
                                      <p:cBhvr>
                                        <p:cTn id="73" dur="500"/>
                                        <p:tgtEl>
                                          <p:spTgt spid="206869"/>
                                        </p:tgtEl>
                                      </p:cBhvr>
                                    </p:animEffect>
                                  </p:childTnLst>
                                </p:cTn>
                              </p:par>
                            </p:childTnLst>
                          </p:cTn>
                        </p:par>
                      </p:childTnLst>
                    </p:cTn>
                  </p:par>
                  <p:par>
                    <p:cTn id="74" fill="hold" nodeType="clickPar">
                      <p:stCondLst>
                        <p:cond delay="indefinite"/>
                      </p:stCondLst>
                      <p:childTnLst>
                        <p:par>
                          <p:cTn id="75" fill="hold" nodeType="withGroup">
                            <p:stCondLst>
                              <p:cond delay="0"/>
                            </p:stCondLst>
                            <p:childTnLst>
                              <p:par>
                                <p:cTn id="76" presetID="17" presetClass="entr" presetSubtype="2" dur="500" fill="hold" nodeType="clickEffect">
                                  <p:stCondLst>
                                    <p:cond delay="0"/>
                                  </p:stCondLst>
                                  <p:childTnLst>
                                    <p:set>
                                      <p:cBhvr>
                                        <p:cTn id="77" dur="1" fill="hold">
                                          <p:stCondLst>
                                            <p:cond delay="0"/>
                                          </p:stCondLst>
                                        </p:cTn>
                                        <p:tgtEl>
                                          <p:spTgt spid="206855"/>
                                        </p:tgtEl>
                                        <p:attrNameLst>
                                          <p:attrName>style.visibility</p:attrName>
                                        </p:attrNameLst>
                                      </p:cBhvr>
                                      <p:to>
                                        <p:strVal val="visible"/>
                                      </p:to>
                                    </p:set>
                                    <p:anim calcmode="lin" valueType="num">
                                      <p:cBhvr>
                                        <p:cTn id="78" dur="500" fill="hold"/>
                                        <p:tgtEl>
                                          <p:spTgt spid="206855"/>
                                        </p:tgtEl>
                                        <p:attrNameLst>
                                          <p:attrName>ppt_x</p:attrName>
                                        </p:attrNameLst>
                                      </p:cBhvr>
                                      <p:tavLst>
                                        <p:tav tm="0">
                                          <p:val>
                                            <p:strVal val="#ppt_x+#ppt_w/2"/>
                                          </p:val>
                                        </p:tav>
                                        <p:tav tm="100000">
                                          <p:val>
                                            <p:strVal val="#ppt_x"/>
                                          </p:val>
                                        </p:tav>
                                      </p:tavLst>
                                    </p:anim>
                                    <p:anim calcmode="lin" valueType="num">
                                      <p:cBhvr>
                                        <p:cTn id="79" dur="500" fill="hold"/>
                                        <p:tgtEl>
                                          <p:spTgt spid="206855"/>
                                        </p:tgtEl>
                                        <p:attrNameLst>
                                          <p:attrName>ppt_y</p:attrName>
                                        </p:attrNameLst>
                                      </p:cBhvr>
                                      <p:tavLst>
                                        <p:tav tm="0">
                                          <p:val>
                                            <p:strVal val="#ppt_y"/>
                                          </p:val>
                                        </p:tav>
                                        <p:tav tm="100000">
                                          <p:val>
                                            <p:strVal val="#ppt_y"/>
                                          </p:val>
                                        </p:tav>
                                      </p:tavLst>
                                    </p:anim>
                                    <p:anim calcmode="lin" valueType="num">
                                      <p:cBhvr>
                                        <p:cTn id="80" dur="500" fill="hold"/>
                                        <p:tgtEl>
                                          <p:spTgt spid="206855"/>
                                        </p:tgtEl>
                                        <p:attrNameLst>
                                          <p:attrName>ppt_w</p:attrName>
                                        </p:attrNameLst>
                                      </p:cBhvr>
                                      <p:tavLst>
                                        <p:tav tm="0">
                                          <p:val>
                                            <p:fltVal val="0"/>
                                          </p:val>
                                        </p:tav>
                                        <p:tav tm="100000">
                                          <p:val>
                                            <p:strVal val="#ppt_w"/>
                                          </p:val>
                                        </p:tav>
                                      </p:tavLst>
                                    </p:anim>
                                    <p:anim calcmode="lin" valueType="num">
                                      <p:cBhvr>
                                        <p:cTn id="81" dur="500" fill="hold"/>
                                        <p:tgtEl>
                                          <p:spTgt spid="206855"/>
                                        </p:tgtEl>
                                        <p:attrNameLst>
                                          <p:attrName>ppt_h</p:attrName>
                                        </p:attrNameLst>
                                      </p:cBhvr>
                                      <p:tavLst>
                                        <p:tav tm="0">
                                          <p:val>
                                            <p:strVal val="#ppt_h"/>
                                          </p:val>
                                        </p:tav>
                                        <p:tav tm="100000">
                                          <p:val>
                                            <p:strVal val="#ppt_h"/>
                                          </p:val>
                                        </p:tav>
                                      </p:tavLst>
                                    </p:anim>
                                  </p:childTnLst>
                                </p:cTn>
                              </p:par>
                            </p:childTnLst>
                          </p:cTn>
                        </p:par>
                      </p:childTnLst>
                    </p:cTn>
                  </p:par>
                  <p:par>
                    <p:cTn id="82" fill="hold" nodeType="clickPar">
                      <p:stCondLst>
                        <p:cond delay="indefinite"/>
                      </p:stCondLst>
                      <p:childTnLst>
                        <p:par>
                          <p:cTn id="83" fill="hold" nodeType="withGroup">
                            <p:stCondLst>
                              <p:cond delay="0"/>
                            </p:stCondLst>
                            <p:childTnLst>
                              <p:par>
                                <p:cTn id="84" presetID="18" presetClass="entr" presetSubtype="12" dur="500" fill="hold" nodeType="clickEffect">
                                  <p:stCondLst>
                                    <p:cond delay="0"/>
                                  </p:stCondLst>
                                  <p:childTnLst>
                                    <p:set>
                                      <p:cBhvr>
                                        <p:cTn id="85" dur="1" fill="hold">
                                          <p:stCondLst>
                                            <p:cond delay="0"/>
                                          </p:stCondLst>
                                        </p:cTn>
                                        <p:tgtEl>
                                          <p:spTgt spid="206863"/>
                                        </p:tgtEl>
                                        <p:attrNameLst>
                                          <p:attrName>style.visibility</p:attrName>
                                        </p:attrNameLst>
                                      </p:cBhvr>
                                      <p:to>
                                        <p:strVal val="visible"/>
                                      </p:to>
                                    </p:set>
                                    <p:animEffect transition="in" filter="strips(downLeft)">
                                      <p:cBhvr>
                                        <p:cTn id="86" dur="500"/>
                                        <p:tgtEl>
                                          <p:spTgt spid="206863"/>
                                        </p:tgtEl>
                                      </p:cBhvr>
                                    </p:animEffect>
                                  </p:childTnLst>
                                </p:cTn>
                              </p:par>
                            </p:childTnLst>
                          </p:cTn>
                        </p:par>
                      </p:childTnLst>
                    </p:cTn>
                  </p:par>
                  <p:par>
                    <p:cTn id="87" fill="hold" nodeType="clickPar">
                      <p:stCondLst>
                        <p:cond delay="indefinite"/>
                      </p:stCondLst>
                      <p:childTnLst>
                        <p:par>
                          <p:cTn id="88" fill="hold" nodeType="withGroup">
                            <p:stCondLst>
                              <p:cond delay="0"/>
                            </p:stCondLst>
                            <p:childTnLst>
                              <p:par>
                                <p:cTn id="89" presetID="17" presetClass="entr" presetSubtype="1" dur="500" fill="hold" nodeType="clickEffect">
                                  <p:stCondLst>
                                    <p:cond delay="0"/>
                                  </p:stCondLst>
                                  <p:childTnLst>
                                    <p:set>
                                      <p:cBhvr>
                                        <p:cTn id="90" dur="1" fill="hold">
                                          <p:stCondLst>
                                            <p:cond delay="0"/>
                                          </p:stCondLst>
                                        </p:cTn>
                                        <p:tgtEl>
                                          <p:spTgt spid="206856"/>
                                        </p:tgtEl>
                                        <p:attrNameLst>
                                          <p:attrName>style.visibility</p:attrName>
                                        </p:attrNameLst>
                                      </p:cBhvr>
                                      <p:to>
                                        <p:strVal val="visible"/>
                                      </p:to>
                                    </p:set>
                                    <p:anim calcmode="lin" valueType="num">
                                      <p:cBhvr>
                                        <p:cTn id="91" dur="500" fill="hold"/>
                                        <p:tgtEl>
                                          <p:spTgt spid="206856"/>
                                        </p:tgtEl>
                                        <p:attrNameLst>
                                          <p:attrName>ppt_x</p:attrName>
                                        </p:attrNameLst>
                                      </p:cBhvr>
                                      <p:tavLst>
                                        <p:tav tm="0">
                                          <p:val>
                                            <p:strVal val="#ppt_x"/>
                                          </p:val>
                                        </p:tav>
                                        <p:tav tm="100000">
                                          <p:val>
                                            <p:strVal val="#ppt_x"/>
                                          </p:val>
                                        </p:tav>
                                      </p:tavLst>
                                    </p:anim>
                                    <p:anim calcmode="lin" valueType="num">
                                      <p:cBhvr>
                                        <p:cTn id="92" dur="500" fill="hold"/>
                                        <p:tgtEl>
                                          <p:spTgt spid="206856"/>
                                        </p:tgtEl>
                                        <p:attrNameLst>
                                          <p:attrName>ppt_y</p:attrName>
                                        </p:attrNameLst>
                                      </p:cBhvr>
                                      <p:tavLst>
                                        <p:tav tm="0">
                                          <p:val>
                                            <p:strVal val="#ppt_y-#ppt_h/2"/>
                                          </p:val>
                                        </p:tav>
                                        <p:tav tm="100000">
                                          <p:val>
                                            <p:strVal val="#ppt_y"/>
                                          </p:val>
                                        </p:tav>
                                      </p:tavLst>
                                    </p:anim>
                                    <p:anim calcmode="lin" valueType="num">
                                      <p:cBhvr>
                                        <p:cTn id="93" dur="500" fill="hold"/>
                                        <p:tgtEl>
                                          <p:spTgt spid="206856"/>
                                        </p:tgtEl>
                                        <p:attrNameLst>
                                          <p:attrName>ppt_w</p:attrName>
                                        </p:attrNameLst>
                                      </p:cBhvr>
                                      <p:tavLst>
                                        <p:tav tm="0">
                                          <p:val>
                                            <p:strVal val="#ppt_w"/>
                                          </p:val>
                                        </p:tav>
                                        <p:tav tm="100000">
                                          <p:val>
                                            <p:strVal val="#ppt_w"/>
                                          </p:val>
                                        </p:tav>
                                      </p:tavLst>
                                    </p:anim>
                                    <p:anim calcmode="lin" valueType="num">
                                      <p:cBhvr>
                                        <p:cTn id="94" dur="500" fill="hold"/>
                                        <p:tgtEl>
                                          <p:spTgt spid="206856"/>
                                        </p:tgtEl>
                                        <p:attrNameLst>
                                          <p:attrName>ppt_h</p:attrName>
                                        </p:attrNameLst>
                                      </p:cBhvr>
                                      <p:tavLst>
                                        <p:tav tm="0">
                                          <p:val>
                                            <p:fltVal val="0"/>
                                          </p:val>
                                        </p:tav>
                                        <p:tav tm="100000">
                                          <p:val>
                                            <p:strVal val="#ppt_h"/>
                                          </p:val>
                                        </p:tav>
                                      </p:tavLst>
                                    </p:anim>
                                  </p:childTnLst>
                                </p:cTn>
                              </p:par>
                            </p:childTnLst>
                          </p:cTn>
                        </p:par>
                      </p:childTnLst>
                    </p:cTn>
                  </p:par>
                  <p:par>
                    <p:cTn id="95" fill="hold" nodeType="clickPar">
                      <p:stCondLst>
                        <p:cond delay="indefinite"/>
                      </p:stCondLst>
                      <p:childTnLst>
                        <p:par>
                          <p:cTn id="96" fill="hold" nodeType="withGroup">
                            <p:stCondLst>
                              <p:cond delay="0"/>
                            </p:stCondLst>
                            <p:childTnLst>
                              <p:par>
                                <p:cTn id="97" presetID="17" presetClass="entr" presetSubtype="2" dur="500" fill="hold" nodeType="clickEffect">
                                  <p:stCondLst>
                                    <p:cond delay="0"/>
                                  </p:stCondLst>
                                  <p:childTnLst>
                                    <p:set>
                                      <p:cBhvr>
                                        <p:cTn id="98" dur="1" fill="hold">
                                          <p:stCondLst>
                                            <p:cond delay="0"/>
                                          </p:stCondLst>
                                        </p:cTn>
                                        <p:tgtEl>
                                          <p:spTgt spid="206859"/>
                                        </p:tgtEl>
                                        <p:attrNameLst>
                                          <p:attrName>style.visibility</p:attrName>
                                        </p:attrNameLst>
                                      </p:cBhvr>
                                      <p:to>
                                        <p:strVal val="visible"/>
                                      </p:to>
                                    </p:set>
                                    <p:anim calcmode="lin" valueType="num">
                                      <p:cBhvr>
                                        <p:cTn id="99" dur="500" fill="hold"/>
                                        <p:tgtEl>
                                          <p:spTgt spid="206859"/>
                                        </p:tgtEl>
                                        <p:attrNameLst>
                                          <p:attrName>ppt_x</p:attrName>
                                        </p:attrNameLst>
                                      </p:cBhvr>
                                      <p:tavLst>
                                        <p:tav tm="0">
                                          <p:val>
                                            <p:strVal val="#ppt_x+#ppt_w/2"/>
                                          </p:val>
                                        </p:tav>
                                        <p:tav tm="100000">
                                          <p:val>
                                            <p:strVal val="#ppt_x"/>
                                          </p:val>
                                        </p:tav>
                                      </p:tavLst>
                                    </p:anim>
                                    <p:anim calcmode="lin" valueType="num">
                                      <p:cBhvr>
                                        <p:cTn id="100" dur="500" fill="hold"/>
                                        <p:tgtEl>
                                          <p:spTgt spid="206859"/>
                                        </p:tgtEl>
                                        <p:attrNameLst>
                                          <p:attrName>ppt_y</p:attrName>
                                        </p:attrNameLst>
                                      </p:cBhvr>
                                      <p:tavLst>
                                        <p:tav tm="0">
                                          <p:val>
                                            <p:strVal val="#ppt_y"/>
                                          </p:val>
                                        </p:tav>
                                        <p:tav tm="100000">
                                          <p:val>
                                            <p:strVal val="#ppt_y"/>
                                          </p:val>
                                        </p:tav>
                                      </p:tavLst>
                                    </p:anim>
                                    <p:anim calcmode="lin" valueType="num">
                                      <p:cBhvr>
                                        <p:cTn id="101" dur="500" fill="hold"/>
                                        <p:tgtEl>
                                          <p:spTgt spid="206859"/>
                                        </p:tgtEl>
                                        <p:attrNameLst>
                                          <p:attrName>ppt_w</p:attrName>
                                        </p:attrNameLst>
                                      </p:cBhvr>
                                      <p:tavLst>
                                        <p:tav tm="0">
                                          <p:val>
                                            <p:fltVal val="0"/>
                                          </p:val>
                                        </p:tav>
                                        <p:tav tm="100000">
                                          <p:val>
                                            <p:strVal val="#ppt_w"/>
                                          </p:val>
                                        </p:tav>
                                      </p:tavLst>
                                    </p:anim>
                                    <p:anim calcmode="lin" valueType="num">
                                      <p:cBhvr>
                                        <p:cTn id="102" dur="500" fill="hold"/>
                                        <p:tgtEl>
                                          <p:spTgt spid="206859"/>
                                        </p:tgtEl>
                                        <p:attrNameLst>
                                          <p:attrName>ppt_h</p:attrName>
                                        </p:attrNameLst>
                                      </p:cBhvr>
                                      <p:tavLst>
                                        <p:tav tm="0">
                                          <p:val>
                                            <p:strVal val="#ppt_h"/>
                                          </p:val>
                                        </p:tav>
                                        <p:tav tm="100000">
                                          <p:val>
                                            <p:strVal val="#ppt_h"/>
                                          </p:val>
                                        </p:tav>
                                      </p:tavLst>
                                    </p:anim>
                                  </p:childTnLst>
                                </p:cTn>
                              </p:par>
                            </p:childTnLst>
                          </p:cTn>
                        </p:par>
                      </p:childTnLst>
                    </p:cTn>
                  </p:par>
                  <p:par>
                    <p:cTn id="103" fill="hold" nodeType="clickPar">
                      <p:stCondLst>
                        <p:cond delay="indefinite"/>
                      </p:stCondLst>
                      <p:childTnLst>
                        <p:par>
                          <p:cTn id="104" fill="hold" nodeType="withGroup">
                            <p:stCondLst>
                              <p:cond delay="0"/>
                            </p:stCondLst>
                            <p:childTnLst>
                              <p:par>
                                <p:cTn id="105" presetID="18" presetClass="entr" presetSubtype="12" dur="500" fill="hold" nodeType="clickEffect">
                                  <p:stCondLst>
                                    <p:cond delay="0"/>
                                  </p:stCondLst>
                                  <p:childTnLst>
                                    <p:set>
                                      <p:cBhvr>
                                        <p:cTn id="106" dur="1" fill="hold">
                                          <p:stCondLst>
                                            <p:cond delay="0"/>
                                          </p:stCondLst>
                                        </p:cTn>
                                        <p:tgtEl>
                                          <p:spTgt spid="206867"/>
                                        </p:tgtEl>
                                        <p:attrNameLst>
                                          <p:attrName>style.visibility</p:attrName>
                                        </p:attrNameLst>
                                      </p:cBhvr>
                                      <p:to>
                                        <p:strVal val="visible"/>
                                      </p:to>
                                    </p:set>
                                    <p:animEffect transition="in" filter="strips(downLeft)">
                                      <p:cBhvr>
                                        <p:cTn id="107" dur="500"/>
                                        <p:tgtEl>
                                          <p:spTgt spid="206867"/>
                                        </p:tgtEl>
                                      </p:cBhvr>
                                    </p:animEffect>
                                  </p:childTnLst>
                                </p:cTn>
                              </p:par>
                            </p:childTnLst>
                          </p:cTn>
                        </p:par>
                      </p:childTnLst>
                    </p:cTn>
                  </p:par>
                  <p:par>
                    <p:cTn id="108" fill="hold" nodeType="clickPar">
                      <p:stCondLst>
                        <p:cond delay="indefinite"/>
                      </p:stCondLst>
                      <p:childTnLst>
                        <p:par>
                          <p:cTn id="109" fill="hold" nodeType="withGroup">
                            <p:stCondLst>
                              <p:cond delay="0"/>
                            </p:stCondLst>
                            <p:childTnLst>
                              <p:par>
                                <p:cTn id="110" presetID="18" presetClass="entr" presetSubtype="12" dur="500" fill="hold" grpId="0" nodeType="clickEffect">
                                  <p:stCondLst>
                                    <p:cond delay="0"/>
                                  </p:stCondLst>
                                  <p:childTnLst>
                                    <p:set>
                                      <p:cBhvr>
                                        <p:cTn id="111" dur="1" fill="hold">
                                          <p:stCondLst>
                                            <p:cond delay="0"/>
                                          </p:stCondLst>
                                        </p:cTn>
                                        <p:tgtEl>
                                          <p:spTgt spid="206852"/>
                                        </p:tgtEl>
                                        <p:attrNameLst>
                                          <p:attrName>style.visibility</p:attrName>
                                        </p:attrNameLst>
                                      </p:cBhvr>
                                      <p:to>
                                        <p:strVal val="visible"/>
                                      </p:to>
                                    </p:set>
                                    <p:animEffect transition="in" filter="strips(downLeft)">
                                      <p:cBhvr>
                                        <p:cTn id="112" dur="500"/>
                                        <p:tgtEl>
                                          <p:spTgt spid="206852"/>
                                        </p:tgtEl>
                                      </p:cBhvr>
                                    </p:animEffect>
                                  </p:childTnLst>
                                </p:cTn>
                              </p:par>
                            </p:childTnLst>
                          </p:cTn>
                        </p:par>
                      </p:childTnLst>
                    </p:cTn>
                  </p:par>
                  <p:par>
                    <p:cTn id="113" fill="hold" nodeType="clickPar">
                      <p:stCondLst>
                        <p:cond delay="indefinite"/>
                      </p:stCondLst>
                      <p:childTnLst>
                        <p:par>
                          <p:cTn id="114" fill="hold" nodeType="withGroup">
                            <p:stCondLst>
                              <p:cond delay="0"/>
                            </p:stCondLst>
                            <p:childTnLst>
                              <p:par>
                                <p:cTn id="115" presetID="18" presetClass="entr" presetSubtype="12" dur="500" fill="hold" nodeType="clickEffect">
                                  <p:stCondLst>
                                    <p:cond delay="0"/>
                                  </p:stCondLst>
                                  <p:childTnLst>
                                    <p:set>
                                      <p:cBhvr>
                                        <p:cTn id="116" dur="1" fill="hold">
                                          <p:stCondLst>
                                            <p:cond delay="0"/>
                                          </p:stCondLst>
                                        </p:cTn>
                                        <p:tgtEl>
                                          <p:spTgt spid="206866"/>
                                        </p:tgtEl>
                                        <p:attrNameLst>
                                          <p:attrName>style.visibility</p:attrName>
                                        </p:attrNameLst>
                                      </p:cBhvr>
                                      <p:to>
                                        <p:strVal val="visible"/>
                                      </p:to>
                                    </p:set>
                                    <p:animEffect transition="in" filter="strips(downLeft)">
                                      <p:cBhvr>
                                        <p:cTn id="117" dur="500"/>
                                        <p:tgtEl>
                                          <p:spTgt spid="206866"/>
                                        </p:tgtEl>
                                      </p:cBhvr>
                                    </p:animEffect>
                                  </p:childTnLst>
                                </p:cTn>
                              </p:par>
                            </p:childTnLst>
                          </p:cTn>
                        </p:par>
                      </p:childTnLst>
                    </p:cTn>
                  </p:par>
                  <p:par>
                    <p:cTn id="118" fill="hold" nodeType="clickPar">
                      <p:stCondLst>
                        <p:cond delay="indefinite"/>
                      </p:stCondLst>
                      <p:childTnLst>
                        <p:par>
                          <p:cTn id="119" fill="hold" nodeType="withGroup">
                            <p:stCondLst>
                              <p:cond delay="0"/>
                            </p:stCondLst>
                            <p:childTnLst>
                              <p:par>
                                <p:cTn id="120" presetID="18" presetClass="entr" presetSubtype="12" dur="500" fill="hold" nodeType="clickEffect">
                                  <p:stCondLst>
                                    <p:cond delay="0"/>
                                  </p:stCondLst>
                                  <p:childTnLst>
                                    <p:set>
                                      <p:cBhvr>
                                        <p:cTn id="121" dur="1" fill="hold">
                                          <p:stCondLst>
                                            <p:cond delay="0"/>
                                          </p:stCondLst>
                                        </p:cTn>
                                        <p:tgtEl>
                                          <p:spTgt spid="206865">
                                            <p:txEl>
                                              <p:pRg st="0" end="0"/>
                                            </p:txEl>
                                          </p:spTgt>
                                        </p:tgtEl>
                                        <p:attrNameLst>
                                          <p:attrName>style.visibility</p:attrName>
                                        </p:attrNameLst>
                                      </p:cBhvr>
                                      <p:to>
                                        <p:strVal val="visible"/>
                                      </p:to>
                                    </p:set>
                                    <p:animEffect transition="in" filter="strips(downLeft)">
                                      <p:cBhvr>
                                        <p:cTn id="122" dur="500"/>
                                        <p:tgtEl>
                                          <p:spTgt spid="206865">
                                            <p:txEl>
                                              <p:pRg st="0" end="0"/>
                                            </p:txEl>
                                          </p:spTgt>
                                        </p:tgtEl>
                                      </p:cBhvr>
                                    </p:animEffect>
                                  </p:childTnLst>
                                </p:cTn>
                              </p:par>
                            </p:childTnLst>
                          </p:cTn>
                        </p:par>
                      </p:childTnLst>
                    </p:cTn>
                  </p:par>
                  <p:par>
                    <p:cTn id="123" fill="hold" nodeType="clickPar">
                      <p:stCondLst>
                        <p:cond delay="indefinite"/>
                      </p:stCondLst>
                      <p:childTnLst>
                        <p:par>
                          <p:cTn id="124" fill="hold" nodeType="withGroup">
                            <p:stCondLst>
                              <p:cond delay="0"/>
                            </p:stCondLst>
                            <p:childTnLst>
                              <p:par>
                                <p:cTn id="125" presetID="18" presetClass="entr" presetSubtype="12" dur="500" fill="hold" grpId="0" nodeType="clickEffect">
                                  <p:stCondLst>
                                    <p:cond delay="0"/>
                                  </p:stCondLst>
                                  <p:childTnLst>
                                    <p:set>
                                      <p:cBhvr>
                                        <p:cTn id="126" dur="1" fill="hold">
                                          <p:stCondLst>
                                            <p:cond delay="0"/>
                                          </p:stCondLst>
                                        </p:cTn>
                                        <p:tgtEl>
                                          <p:spTgt spid="206871"/>
                                        </p:tgtEl>
                                        <p:attrNameLst>
                                          <p:attrName>style.visibility</p:attrName>
                                        </p:attrNameLst>
                                      </p:cBhvr>
                                      <p:to>
                                        <p:strVal val="visible"/>
                                      </p:to>
                                    </p:set>
                                    <p:animEffect transition="in" filter="strips(downLeft)">
                                      <p:cBhvr>
                                        <p:cTn id="127" dur="500"/>
                                        <p:tgtEl>
                                          <p:spTgt spid="206871"/>
                                        </p:tgtEl>
                                      </p:cBhvr>
                                    </p:animEffect>
                                  </p:childTnLst>
                                </p:cTn>
                              </p:par>
                            </p:childTnLst>
                          </p:cTn>
                        </p:par>
                      </p:childTnLst>
                    </p:cTn>
                  </p:par>
                  <p:par>
                    <p:cTn id="128" fill="hold" nodeType="clickPar">
                      <p:stCondLst>
                        <p:cond delay="indefinite"/>
                      </p:stCondLst>
                      <p:childTnLst>
                        <p:par>
                          <p:cTn id="129" fill="hold" nodeType="withGroup">
                            <p:stCondLst>
                              <p:cond delay="0"/>
                            </p:stCondLst>
                            <p:childTnLst>
                              <p:par>
                                <p:cTn id="130" presetID="18" presetClass="entr" presetSubtype="12" dur="500" fill="hold" nodeType="clickEffect">
                                  <p:stCondLst>
                                    <p:cond delay="0"/>
                                  </p:stCondLst>
                                  <p:childTnLst>
                                    <p:set>
                                      <p:cBhvr>
                                        <p:cTn id="131" dur="1" fill="hold">
                                          <p:stCondLst>
                                            <p:cond delay="0"/>
                                          </p:stCondLst>
                                        </p:cTn>
                                        <p:tgtEl>
                                          <p:spTgt spid="206877"/>
                                        </p:tgtEl>
                                        <p:attrNameLst>
                                          <p:attrName>style.visibility</p:attrName>
                                        </p:attrNameLst>
                                      </p:cBhvr>
                                      <p:to>
                                        <p:strVal val="visible"/>
                                      </p:to>
                                    </p:set>
                                    <p:animEffect transition="in" filter="strips(downLeft)">
                                      <p:cBhvr>
                                        <p:cTn id="132" dur="500"/>
                                        <p:tgtEl>
                                          <p:spTgt spid="206877"/>
                                        </p:tgtEl>
                                      </p:cBhvr>
                                    </p:animEffect>
                                  </p:childTnLst>
                                </p:cTn>
                              </p:par>
                            </p:childTnLst>
                          </p:cTn>
                        </p:par>
                      </p:childTnLst>
                    </p:cTn>
                  </p:par>
                  <p:par>
                    <p:cTn id="133" fill="hold" nodeType="clickPar">
                      <p:stCondLst>
                        <p:cond delay="indefinite"/>
                      </p:stCondLst>
                      <p:childTnLst>
                        <p:par>
                          <p:cTn id="134" fill="hold" nodeType="withGroup">
                            <p:stCondLst>
                              <p:cond delay="0"/>
                            </p:stCondLst>
                            <p:childTnLst>
                              <p:par>
                                <p:cTn id="135" presetID="18" presetClass="entr" presetSubtype="12" dur="500" fill="hold" grpId="0" nodeType="clickEffect">
                                  <p:stCondLst>
                                    <p:cond delay="0"/>
                                  </p:stCondLst>
                                  <p:childTnLst>
                                    <p:set>
                                      <p:cBhvr>
                                        <p:cTn id="136" dur="1" fill="hold">
                                          <p:stCondLst>
                                            <p:cond delay="0"/>
                                          </p:stCondLst>
                                        </p:cTn>
                                        <p:tgtEl>
                                          <p:spTgt spid="206876"/>
                                        </p:tgtEl>
                                        <p:attrNameLst>
                                          <p:attrName>style.visibility</p:attrName>
                                        </p:attrNameLst>
                                      </p:cBhvr>
                                      <p:to>
                                        <p:strVal val="visible"/>
                                      </p:to>
                                    </p:set>
                                    <p:animEffect transition="in" filter="strips(downLeft)">
                                      <p:cBhvr>
                                        <p:cTn id="137" dur="500"/>
                                        <p:tgtEl>
                                          <p:spTgt spid="206876"/>
                                        </p:tgtEl>
                                      </p:cBhvr>
                                    </p:animEffect>
                                  </p:childTnLst>
                                </p:cTn>
                              </p:par>
                            </p:childTnLst>
                          </p:cTn>
                        </p:par>
                      </p:childTnLst>
                    </p:cTn>
                  </p:par>
                  <p:par>
                    <p:cTn id="138" fill="hold" nodeType="clickPar">
                      <p:stCondLst>
                        <p:cond delay="indefinite"/>
                      </p:stCondLst>
                      <p:childTnLst>
                        <p:par>
                          <p:cTn id="139" fill="hold" nodeType="withGroup">
                            <p:stCondLst>
                              <p:cond delay="0"/>
                            </p:stCondLst>
                            <p:childTnLst>
                              <p:par>
                                <p:cTn id="140" presetID="18" presetClass="entr" presetSubtype="12" dur="500" fill="hold" grpId="0" nodeType="clickEffect">
                                  <p:stCondLst>
                                    <p:cond delay="0"/>
                                  </p:stCondLst>
                                  <p:childTnLst>
                                    <p:set>
                                      <p:cBhvr>
                                        <p:cTn id="141" dur="1" fill="hold">
                                          <p:stCondLst>
                                            <p:cond delay="0"/>
                                          </p:stCondLst>
                                        </p:cTn>
                                        <p:tgtEl>
                                          <p:spTgt spid="206872"/>
                                        </p:tgtEl>
                                        <p:attrNameLst>
                                          <p:attrName>style.visibility</p:attrName>
                                        </p:attrNameLst>
                                      </p:cBhvr>
                                      <p:to>
                                        <p:strVal val="visible"/>
                                      </p:to>
                                    </p:set>
                                    <p:animEffect transition="in" filter="strips(downLeft)">
                                      <p:cBhvr>
                                        <p:cTn id="142" dur="500"/>
                                        <p:tgtEl>
                                          <p:spTgt spid="206872"/>
                                        </p:tgtEl>
                                      </p:cBhvr>
                                    </p:animEffect>
                                  </p:childTnLst>
                                </p:cTn>
                              </p:par>
                            </p:childTnLst>
                          </p:cTn>
                        </p:par>
                      </p:childTnLst>
                    </p:cTn>
                  </p:par>
                  <p:par>
                    <p:cTn id="143" fill="hold" nodeType="clickPar">
                      <p:stCondLst>
                        <p:cond delay="indefinite"/>
                      </p:stCondLst>
                      <p:childTnLst>
                        <p:par>
                          <p:cTn id="144" fill="hold" nodeType="withGroup">
                            <p:stCondLst>
                              <p:cond delay="0"/>
                            </p:stCondLst>
                            <p:childTnLst>
                              <p:par>
                                <p:cTn id="145" presetID="18" presetClass="entr" presetSubtype="12" dur="500" fill="hold" grpId="0" nodeType="clickEffect">
                                  <p:stCondLst>
                                    <p:cond delay="0"/>
                                  </p:stCondLst>
                                  <p:childTnLst>
                                    <p:set>
                                      <p:cBhvr>
                                        <p:cTn id="146" dur="1" fill="hold">
                                          <p:stCondLst>
                                            <p:cond delay="0"/>
                                          </p:stCondLst>
                                        </p:cTn>
                                        <p:tgtEl>
                                          <p:spTgt spid="206873"/>
                                        </p:tgtEl>
                                        <p:attrNameLst>
                                          <p:attrName>style.visibility</p:attrName>
                                        </p:attrNameLst>
                                      </p:cBhvr>
                                      <p:to>
                                        <p:strVal val="visible"/>
                                      </p:to>
                                    </p:set>
                                    <p:animEffect transition="in" filter="strips(downLeft)">
                                      <p:cBhvr>
                                        <p:cTn id="147" dur="500"/>
                                        <p:tgtEl>
                                          <p:spTgt spid="206873"/>
                                        </p:tgtEl>
                                      </p:cBhvr>
                                    </p:animEffect>
                                  </p:childTnLst>
                                </p:cTn>
                              </p:par>
                            </p:childTnLst>
                          </p:cTn>
                        </p:par>
                      </p:childTnLst>
                    </p:cTn>
                  </p:par>
                  <p:par>
                    <p:cTn id="148" fill="hold" nodeType="clickPar">
                      <p:stCondLst>
                        <p:cond delay="indefinite"/>
                      </p:stCondLst>
                      <p:childTnLst>
                        <p:par>
                          <p:cTn id="149" fill="hold" nodeType="withGroup">
                            <p:stCondLst>
                              <p:cond delay="0"/>
                            </p:stCondLst>
                            <p:childTnLst>
                              <p:par>
                                <p:cTn id="150" presetID="18" presetClass="entr" presetSubtype="12" dur="500" fill="hold" grpId="0" nodeType="clickEffect">
                                  <p:stCondLst>
                                    <p:cond delay="0"/>
                                  </p:stCondLst>
                                  <p:childTnLst>
                                    <p:set>
                                      <p:cBhvr>
                                        <p:cTn id="151" dur="1" fill="hold">
                                          <p:stCondLst>
                                            <p:cond delay="0"/>
                                          </p:stCondLst>
                                        </p:cTn>
                                        <p:tgtEl>
                                          <p:spTgt spid="206875"/>
                                        </p:tgtEl>
                                        <p:attrNameLst>
                                          <p:attrName>style.visibility</p:attrName>
                                        </p:attrNameLst>
                                      </p:cBhvr>
                                      <p:to>
                                        <p:strVal val="visible"/>
                                      </p:to>
                                    </p:set>
                                    <p:animEffect transition="in" filter="strips(downLeft)">
                                      <p:cBhvr>
                                        <p:cTn id="152" dur="500"/>
                                        <p:tgtEl>
                                          <p:spTgt spid="206875"/>
                                        </p:tgtEl>
                                      </p:cBhvr>
                                    </p:animEffect>
                                  </p:childTnLst>
                                </p:cTn>
                              </p:par>
                            </p:childTnLst>
                          </p:cTn>
                        </p:par>
                      </p:childTnLst>
                    </p:cTn>
                  </p:par>
                  <p:par>
                    <p:cTn id="153" fill="hold" nodeType="clickPar">
                      <p:stCondLst>
                        <p:cond delay="indefinite"/>
                      </p:stCondLst>
                      <p:childTnLst>
                        <p:par>
                          <p:cTn id="154" fill="hold" nodeType="withGroup">
                            <p:stCondLst>
                              <p:cond delay="0"/>
                            </p:stCondLst>
                            <p:childTnLst>
                              <p:par>
                                <p:cTn id="155" presetID="18" presetClass="entr" presetSubtype="12" dur="500" fill="hold" nodeType="clickEffect">
                                  <p:stCondLst>
                                    <p:cond delay="0"/>
                                  </p:stCondLst>
                                  <p:childTnLst>
                                    <p:set>
                                      <p:cBhvr>
                                        <p:cTn id="156" dur="1" fill="hold">
                                          <p:stCondLst>
                                            <p:cond delay="0"/>
                                          </p:stCondLst>
                                        </p:cTn>
                                        <p:tgtEl>
                                          <p:spTgt spid="206874">
                                            <p:txEl>
                                              <p:pRg st="0" end="0"/>
                                            </p:txEl>
                                          </p:spTgt>
                                        </p:tgtEl>
                                        <p:attrNameLst>
                                          <p:attrName>style.visibility</p:attrName>
                                        </p:attrNameLst>
                                      </p:cBhvr>
                                      <p:to>
                                        <p:strVal val="visible"/>
                                      </p:to>
                                    </p:set>
                                    <p:animEffect transition="in" filter="strips(downLeft)">
                                      <p:cBhvr>
                                        <p:cTn id="157" dur="500"/>
                                        <p:tgtEl>
                                          <p:spTgt spid="206874">
                                            <p:txEl>
                                              <p:pRg st="0" end="0"/>
                                            </p:txEl>
                                          </p:spTgt>
                                        </p:tgtEl>
                                      </p:cBhvr>
                                    </p:animEffect>
                                  </p:childTnLst>
                                </p:cTn>
                              </p:par>
                            </p:childTnLst>
                          </p:cTn>
                        </p:par>
                      </p:childTnLst>
                    </p:cTn>
                  </p:par>
                  <p:par>
                    <p:cTn id="158" fill="hold" nodeType="clickPar">
                      <p:stCondLst>
                        <p:cond delay="indefinite"/>
                      </p:stCondLst>
                      <p:childTnLst>
                        <p:par>
                          <p:cTn id="159" fill="hold" nodeType="withGroup">
                            <p:stCondLst>
                              <p:cond delay="0"/>
                            </p:stCondLst>
                            <p:childTnLst>
                              <p:par>
                                <p:cTn id="160" presetID="18" presetClass="entr" presetSubtype="12" dur="500" fill="hold" nodeType="clickEffect">
                                  <p:stCondLst>
                                    <p:cond delay="0"/>
                                  </p:stCondLst>
                                  <p:childTnLst>
                                    <p:set>
                                      <p:cBhvr>
                                        <p:cTn id="161" dur="1" fill="hold">
                                          <p:stCondLst>
                                            <p:cond delay="0"/>
                                          </p:stCondLst>
                                        </p:cTn>
                                        <p:tgtEl>
                                          <p:spTgt spid="206851">
                                            <p:txEl>
                                              <p:pRg st="0" end="0"/>
                                            </p:txEl>
                                          </p:spTgt>
                                        </p:tgtEl>
                                        <p:attrNameLst>
                                          <p:attrName>style.visibility</p:attrName>
                                        </p:attrNameLst>
                                      </p:cBhvr>
                                      <p:to>
                                        <p:strVal val="visible"/>
                                      </p:to>
                                    </p:set>
                                    <p:animEffect transition="in" filter="strips(downLeft)">
                                      <p:cBhvr>
                                        <p:cTn id="162" dur="500"/>
                                        <p:tgtEl>
                                          <p:spTgt spid="206851">
                                            <p:txEl>
                                              <p:pRg st="0" end="0"/>
                                            </p:txEl>
                                          </p:spTgt>
                                        </p:tgtEl>
                                      </p:cBhvr>
                                    </p:animEffect>
                                  </p:childTnLst>
                                </p:cTn>
                              </p:par>
                            </p:childTnLst>
                          </p:cTn>
                        </p:par>
                      </p:childTnLst>
                    </p:cTn>
                  </p:par>
                  <p:par>
                    <p:cTn id="163" fill="hold" nodeType="clickPar">
                      <p:stCondLst>
                        <p:cond delay="indefinite"/>
                      </p:stCondLst>
                      <p:childTnLst>
                        <p:par>
                          <p:cTn id="164" fill="hold" nodeType="withGroup">
                            <p:stCondLst>
                              <p:cond delay="0"/>
                            </p:stCondLst>
                            <p:childTnLst>
                              <p:par>
                                <p:cTn id="165" presetID="18" presetClass="entr" presetSubtype="12" dur="500" fill="hold" grpId="0" nodeType="clickEffect">
                                  <p:stCondLst>
                                    <p:cond delay="0"/>
                                  </p:stCondLst>
                                  <p:childTnLst>
                                    <p:set>
                                      <p:cBhvr>
                                        <p:cTn id="166" dur="1" fill="hold">
                                          <p:stCondLst>
                                            <p:cond delay="0"/>
                                          </p:stCondLst>
                                        </p:cTn>
                                        <p:tgtEl>
                                          <p:spTgt spid="206850"/>
                                        </p:tgtEl>
                                        <p:attrNameLst>
                                          <p:attrName>style.visibility</p:attrName>
                                        </p:attrNameLst>
                                      </p:cBhvr>
                                      <p:to>
                                        <p:strVal val="visible"/>
                                      </p:to>
                                    </p:set>
                                    <p:animEffect transition="in" filter="strips(downLeft)">
                                      <p:cBhvr>
                                        <p:cTn id="167" dur="500"/>
                                        <p:tgtEl>
                                          <p:spTgt spid="2068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0" grpId="0"/>
      <p:bldP spid="206852" grpId="0"/>
      <p:bldP spid="206870" grpId="0"/>
      <p:bldP spid="206871" grpId="0"/>
      <p:bldP spid="206872" grpId="0"/>
      <p:bldP spid="206873" grpId="0"/>
      <p:bldP spid="206875" grpId="0"/>
      <p:bldP spid="20687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74" name="Rectangle 2"/>
          <p:cNvSpPr>
            <a:spLocks noChangeArrowheads="1"/>
          </p:cNvSpPr>
          <p:nvPr/>
        </p:nvSpPr>
        <p:spPr bwMode="auto">
          <a:xfrm>
            <a:off x="1524001"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875" name="Rectangle 3"/>
          <p:cNvSpPr>
            <a:spLocks noChangeArrowheads="1"/>
          </p:cNvSpPr>
          <p:nvPr/>
        </p:nvSpPr>
        <p:spPr bwMode="auto">
          <a:xfrm>
            <a:off x="1919288" y="6308726"/>
            <a:ext cx="22336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en-US" altLang="zh-CN" b="1">
                <a:latin typeface="宋体" panose="02010600030101010101" pitchFamily="2" charset="-122"/>
                <a:cs typeface="Times New Roman" panose="02020603050405020304" pitchFamily="18" charset="0"/>
              </a:rPr>
              <a:t>● </a:t>
            </a:r>
            <a:r>
              <a:rPr lang="zh-CN" altLang="en-US" b="1">
                <a:latin typeface="宋体" panose="02010600030101010101" pitchFamily="2" charset="-122"/>
              </a:rPr>
              <a:t>一般自动复位</a:t>
            </a:r>
          </a:p>
        </p:txBody>
      </p:sp>
      <p:sp>
        <p:nvSpPr>
          <p:cNvPr id="207876" name="Rectangle 4"/>
          <p:cNvSpPr>
            <a:spLocks noChangeArrowheads="1"/>
          </p:cNvSpPr>
          <p:nvPr/>
        </p:nvSpPr>
        <p:spPr bwMode="auto">
          <a:xfrm>
            <a:off x="4224338" y="908051"/>
            <a:ext cx="47545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根据输入（线圈）电流大小而动作的继电器</a:t>
            </a:r>
          </a:p>
        </p:txBody>
      </p:sp>
      <p:sp>
        <p:nvSpPr>
          <p:cNvPr id="207877" name="Rectangle 5"/>
          <p:cNvSpPr>
            <a:spLocks noChangeArrowheads="1"/>
          </p:cNvSpPr>
          <p:nvPr/>
        </p:nvSpPr>
        <p:spPr bwMode="auto">
          <a:xfrm>
            <a:off x="1577976" y="955675"/>
            <a:ext cx="1997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chemeClr val="tx2"/>
                </a:solidFill>
              </a:rPr>
              <a:t>电流继电器</a:t>
            </a:r>
          </a:p>
        </p:txBody>
      </p:sp>
      <p:sp>
        <p:nvSpPr>
          <p:cNvPr id="207878" name="Rectangle 6"/>
          <p:cNvSpPr>
            <a:spLocks noChangeArrowheads="1"/>
          </p:cNvSpPr>
          <p:nvPr/>
        </p:nvSpPr>
        <p:spPr bwMode="auto">
          <a:xfrm>
            <a:off x="1919288" y="3787775"/>
            <a:ext cx="2735262"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b="1"/>
              <a:t>●  </a:t>
            </a:r>
            <a:r>
              <a:rPr lang="zh-CN" altLang="en-US" b="1"/>
              <a:t>动作电流整定范围：</a:t>
            </a:r>
          </a:p>
        </p:txBody>
      </p:sp>
      <p:sp>
        <p:nvSpPr>
          <p:cNvPr id="207879" name="Rectangle 7"/>
          <p:cNvSpPr>
            <a:spLocks noChangeArrowheads="1"/>
          </p:cNvSpPr>
          <p:nvPr/>
        </p:nvSpPr>
        <p:spPr bwMode="auto">
          <a:xfrm>
            <a:off x="3719513" y="2420938"/>
            <a:ext cx="50419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当电路发生短路及过流时立即将电路切断</a:t>
            </a:r>
          </a:p>
        </p:txBody>
      </p:sp>
      <p:sp>
        <p:nvSpPr>
          <p:cNvPr id="207880" name="Rectangle 8"/>
          <p:cNvSpPr>
            <a:spLocks noChangeArrowheads="1"/>
          </p:cNvSpPr>
          <p:nvPr/>
        </p:nvSpPr>
        <p:spPr bwMode="auto">
          <a:xfrm>
            <a:off x="3575051" y="4221163"/>
            <a:ext cx="39592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当电路电流过低时立即将电路切断</a:t>
            </a:r>
          </a:p>
        </p:txBody>
      </p:sp>
      <p:sp>
        <p:nvSpPr>
          <p:cNvPr id="207881" name="Rectangle 9"/>
          <p:cNvSpPr>
            <a:spLocks noChangeArrowheads="1"/>
          </p:cNvSpPr>
          <p:nvPr/>
        </p:nvSpPr>
        <p:spPr bwMode="auto">
          <a:xfrm>
            <a:off x="1704975" y="2420939"/>
            <a:ext cx="2159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t>过电流继电器：</a:t>
            </a:r>
          </a:p>
        </p:txBody>
      </p:sp>
      <p:sp>
        <p:nvSpPr>
          <p:cNvPr id="207882" name="Rectangle 10"/>
          <p:cNvSpPr>
            <a:spLocks noChangeArrowheads="1"/>
          </p:cNvSpPr>
          <p:nvPr/>
        </p:nvSpPr>
        <p:spPr bwMode="auto">
          <a:xfrm>
            <a:off x="1704976" y="4221163"/>
            <a:ext cx="19415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欠电流继电器：</a:t>
            </a:r>
          </a:p>
        </p:txBody>
      </p:sp>
      <p:sp>
        <p:nvSpPr>
          <p:cNvPr id="207883" name="Rectangle 11"/>
          <p:cNvSpPr>
            <a:spLocks noChangeArrowheads="1"/>
          </p:cNvSpPr>
          <p:nvPr/>
        </p:nvSpPr>
        <p:spPr bwMode="auto">
          <a:xfrm>
            <a:off x="1919288" y="2911475"/>
            <a:ext cx="417070" cy="369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b="1"/>
              <a:t>●</a:t>
            </a:r>
          </a:p>
        </p:txBody>
      </p:sp>
      <p:sp>
        <p:nvSpPr>
          <p:cNvPr id="207884" name="Rectangle 12"/>
          <p:cNvSpPr>
            <a:spLocks noChangeArrowheads="1"/>
          </p:cNvSpPr>
          <p:nvPr/>
        </p:nvSpPr>
        <p:spPr bwMode="auto">
          <a:xfrm>
            <a:off x="1919288" y="3336925"/>
            <a:ext cx="417070" cy="369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b="1"/>
              <a:t>●</a:t>
            </a:r>
          </a:p>
        </p:txBody>
      </p:sp>
      <p:sp>
        <p:nvSpPr>
          <p:cNvPr id="207885" name="Rectangle 13"/>
          <p:cNvSpPr>
            <a:spLocks noChangeArrowheads="1"/>
          </p:cNvSpPr>
          <p:nvPr/>
        </p:nvSpPr>
        <p:spPr bwMode="auto">
          <a:xfrm>
            <a:off x="1919289" y="4652963"/>
            <a:ext cx="56864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b="1"/>
              <a:t>●  </a:t>
            </a:r>
            <a:r>
              <a:rPr lang="zh-CN" altLang="en-US" b="1"/>
              <a:t>线圈电流         整定电流时，继电器吸合</a:t>
            </a:r>
          </a:p>
        </p:txBody>
      </p:sp>
      <p:sp>
        <p:nvSpPr>
          <p:cNvPr id="207886" name="Rectangle 14"/>
          <p:cNvSpPr>
            <a:spLocks noChangeArrowheads="1"/>
          </p:cNvSpPr>
          <p:nvPr/>
        </p:nvSpPr>
        <p:spPr bwMode="auto">
          <a:xfrm>
            <a:off x="1919288" y="5013326"/>
            <a:ext cx="49657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en-US" altLang="zh-CN" b="1"/>
              <a:t>●  </a:t>
            </a:r>
            <a:r>
              <a:rPr lang="zh-CN" altLang="en-US" b="1"/>
              <a:t>线圈电流         整定电流时，继电器释放</a:t>
            </a:r>
          </a:p>
        </p:txBody>
      </p:sp>
      <p:sp>
        <p:nvSpPr>
          <p:cNvPr id="207887" name="Rectangle 15"/>
          <p:cNvSpPr>
            <a:spLocks noChangeArrowheads="1"/>
          </p:cNvSpPr>
          <p:nvPr/>
        </p:nvSpPr>
        <p:spPr bwMode="auto">
          <a:xfrm>
            <a:off x="1919289" y="5445126"/>
            <a:ext cx="28082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b="1"/>
              <a:t>●  </a:t>
            </a:r>
            <a:r>
              <a:rPr lang="zh-CN" altLang="en-US" b="1"/>
              <a:t>动作电流整定范围：</a:t>
            </a:r>
            <a:endParaRPr lang="zh-CN" altLang="en-US"/>
          </a:p>
        </p:txBody>
      </p:sp>
      <p:graphicFrame>
        <p:nvGraphicFramePr>
          <p:cNvPr id="207888" name="Object 16"/>
          <p:cNvGraphicFramePr>
            <a:graphicFrameLocks noGrp="1" noChangeAspect="1"/>
          </p:cNvGraphicFramePr>
          <p:nvPr>
            <p:ph/>
          </p:nvPr>
        </p:nvGraphicFramePr>
        <p:xfrm>
          <a:off x="3429000" y="2797176"/>
          <a:ext cx="241300" cy="309563"/>
        </p:xfrm>
        <a:graphic>
          <a:graphicData uri="http://schemas.openxmlformats.org/presentationml/2006/ole">
            <mc:AlternateContent>
              <mc:Choice xmlns:v="urn:schemas-microsoft-com:vml" Requires="v">
                <p:oleObj spid="_x0000_s1046" name="Equation" r:id="rId3" imgW="126720" imgH="152280" progId="Equation.DSMT4">
                  <p:embed/>
                </p:oleObj>
              </mc:Choice>
              <mc:Fallback>
                <p:oleObj name="Equation" r:id="rId3" imgW="126720" imgH="152280" progId="Equation.DSMT4">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3429000" y="2797176"/>
                        <a:ext cx="241300" cy="309563"/>
                      </a:xfrm>
                      <a:prstGeom prst="rect">
                        <a:avLst/>
                      </a:prstGeom>
                      <a:noFill/>
                      <a:ln>
                        <a:noFill/>
                      </a:ln>
                      <a:effectLst/>
                    </p:spPr>
                  </p:pic>
                </p:oleObj>
              </mc:Fallback>
            </mc:AlternateContent>
          </a:graphicData>
        </a:graphic>
      </p:graphicFrame>
      <p:sp>
        <p:nvSpPr>
          <p:cNvPr id="207889" name="Rectangle 17"/>
          <p:cNvSpPr>
            <a:spLocks noChangeArrowheads="1"/>
          </p:cNvSpPr>
          <p:nvPr/>
        </p:nvSpPr>
        <p:spPr bwMode="auto">
          <a:xfrm>
            <a:off x="3792539" y="2925763"/>
            <a:ext cx="1346811" cy="369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整定电流时</a:t>
            </a:r>
          </a:p>
        </p:txBody>
      </p:sp>
      <p:sp>
        <p:nvSpPr>
          <p:cNvPr id="207890" name="Rectangle 18"/>
          <p:cNvSpPr>
            <a:spLocks noChangeArrowheads="1"/>
          </p:cNvSpPr>
          <p:nvPr/>
        </p:nvSpPr>
        <p:spPr bwMode="auto">
          <a:xfrm>
            <a:off x="2349500" y="2925763"/>
            <a:ext cx="110648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线圈电流</a:t>
            </a:r>
          </a:p>
        </p:txBody>
      </p:sp>
      <p:sp>
        <p:nvSpPr>
          <p:cNvPr id="207891" name="Rectangle 19"/>
          <p:cNvSpPr>
            <a:spLocks noChangeArrowheads="1"/>
          </p:cNvSpPr>
          <p:nvPr/>
        </p:nvSpPr>
        <p:spPr bwMode="auto">
          <a:xfrm>
            <a:off x="5303838" y="2925763"/>
            <a:ext cx="2159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继电器不动作</a:t>
            </a:r>
          </a:p>
        </p:txBody>
      </p:sp>
      <p:sp>
        <p:nvSpPr>
          <p:cNvPr id="207892" name="Rectangle 20"/>
          <p:cNvSpPr>
            <a:spLocks noChangeArrowheads="1"/>
          </p:cNvSpPr>
          <p:nvPr/>
        </p:nvSpPr>
        <p:spPr bwMode="auto">
          <a:xfrm>
            <a:off x="3760789" y="3357563"/>
            <a:ext cx="13350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整定电流时</a:t>
            </a:r>
          </a:p>
        </p:txBody>
      </p:sp>
      <p:graphicFrame>
        <p:nvGraphicFramePr>
          <p:cNvPr id="207893" name="Object 21"/>
          <p:cNvGraphicFramePr>
            <a:graphicFrameLocks noChangeAspect="1"/>
          </p:cNvGraphicFramePr>
          <p:nvPr/>
        </p:nvGraphicFramePr>
        <p:xfrm>
          <a:off x="3435350" y="3430588"/>
          <a:ext cx="241300" cy="239712"/>
        </p:xfrm>
        <a:graphic>
          <a:graphicData uri="http://schemas.openxmlformats.org/presentationml/2006/ole">
            <mc:AlternateContent>
              <mc:Choice xmlns:v="urn:schemas-microsoft-com:vml" Requires="v">
                <p:oleObj spid="_x0000_s1047" name="Equation" r:id="rId5" imgW="126720" imgH="126720" progId="Equation.DSMT4">
                  <p:embed/>
                </p:oleObj>
              </mc:Choice>
              <mc:Fallback>
                <p:oleObj name="Equation" r:id="rId5" imgW="126720" imgH="126720" progId="Equation.DSMT4">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3435350" y="3430588"/>
                        <a:ext cx="241300" cy="239712"/>
                      </a:xfrm>
                      <a:prstGeom prst="rect">
                        <a:avLst/>
                      </a:prstGeom>
                      <a:noFill/>
                      <a:ln>
                        <a:noFill/>
                      </a:ln>
                      <a:effectLst/>
                    </p:spPr>
                  </p:pic>
                </p:oleObj>
              </mc:Fallback>
            </mc:AlternateContent>
          </a:graphicData>
        </a:graphic>
      </p:graphicFrame>
      <p:sp>
        <p:nvSpPr>
          <p:cNvPr id="207894" name="Rectangle 22"/>
          <p:cNvSpPr>
            <a:spLocks noChangeArrowheads="1"/>
          </p:cNvSpPr>
          <p:nvPr/>
        </p:nvSpPr>
        <p:spPr bwMode="auto">
          <a:xfrm>
            <a:off x="5303838" y="3357563"/>
            <a:ext cx="19415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继电器才动作</a:t>
            </a:r>
          </a:p>
        </p:txBody>
      </p:sp>
      <p:sp>
        <p:nvSpPr>
          <p:cNvPr id="207895" name="Rectangle 23"/>
          <p:cNvSpPr>
            <a:spLocks noChangeArrowheads="1"/>
          </p:cNvSpPr>
          <p:nvPr/>
        </p:nvSpPr>
        <p:spPr bwMode="auto">
          <a:xfrm>
            <a:off x="2349500" y="3357563"/>
            <a:ext cx="110648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线圈电流</a:t>
            </a:r>
          </a:p>
        </p:txBody>
      </p:sp>
      <p:graphicFrame>
        <p:nvGraphicFramePr>
          <p:cNvPr id="207896" name="Object 24"/>
          <p:cNvGraphicFramePr>
            <a:graphicFrameLocks noChangeAspect="1"/>
          </p:cNvGraphicFramePr>
          <p:nvPr/>
        </p:nvGraphicFramePr>
        <p:xfrm>
          <a:off x="7104063" y="3787775"/>
          <a:ext cx="360362" cy="433388"/>
        </p:xfrm>
        <a:graphic>
          <a:graphicData uri="http://schemas.openxmlformats.org/presentationml/2006/ole">
            <mc:AlternateContent>
              <mc:Choice xmlns:v="urn:schemas-microsoft-com:vml" Requires="v">
                <p:oleObj spid="_x0000_s1048" name="Equation" r:id="rId7" imgW="190440" imgH="228600" progId="Equation.DSMT4">
                  <p:embed/>
                </p:oleObj>
              </mc:Choice>
              <mc:Fallback>
                <p:oleObj name="Equation" r:id="rId7" imgW="190440" imgH="228600" progId="Equation.DSMT4">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7104063" y="3787775"/>
                        <a:ext cx="360362" cy="433388"/>
                      </a:xfrm>
                      <a:prstGeom prst="rect">
                        <a:avLst/>
                      </a:prstGeom>
                      <a:noFill/>
                      <a:ln>
                        <a:noFill/>
                      </a:ln>
                      <a:effectLst/>
                    </p:spPr>
                  </p:pic>
                </p:oleObj>
              </mc:Fallback>
            </mc:AlternateContent>
          </a:graphicData>
        </a:graphic>
      </p:graphicFrame>
      <p:sp>
        <p:nvSpPr>
          <p:cNvPr id="207897" name="Rectangle 25"/>
          <p:cNvSpPr>
            <a:spLocks noChangeArrowheads="1"/>
          </p:cNvSpPr>
          <p:nvPr/>
        </p:nvSpPr>
        <p:spPr bwMode="auto">
          <a:xfrm>
            <a:off x="4654551" y="3787775"/>
            <a:ext cx="2479675"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交流为</a:t>
            </a:r>
            <a:r>
              <a:rPr lang="en-US" altLang="zh-CN" b="1"/>
              <a:t>(110</a:t>
            </a:r>
            <a:r>
              <a:rPr lang="zh-CN" altLang="en-US" b="1"/>
              <a:t>％～</a:t>
            </a:r>
            <a:r>
              <a:rPr lang="en-US" altLang="zh-CN" b="1"/>
              <a:t>350</a:t>
            </a:r>
            <a:r>
              <a:rPr lang="zh-CN" altLang="en-US" b="1"/>
              <a:t>％</a:t>
            </a:r>
            <a:r>
              <a:rPr lang="en-US" altLang="zh-CN" b="1"/>
              <a:t>)</a:t>
            </a:r>
          </a:p>
        </p:txBody>
      </p:sp>
      <p:sp>
        <p:nvSpPr>
          <p:cNvPr id="207898" name="Rectangle 26"/>
          <p:cNvSpPr>
            <a:spLocks noChangeArrowheads="1"/>
          </p:cNvSpPr>
          <p:nvPr/>
        </p:nvSpPr>
        <p:spPr bwMode="auto">
          <a:xfrm>
            <a:off x="7751764" y="3779838"/>
            <a:ext cx="23526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直流为</a:t>
            </a:r>
            <a:r>
              <a:rPr lang="en-US" altLang="zh-CN" b="1"/>
              <a:t>(70</a:t>
            </a:r>
            <a:r>
              <a:rPr lang="zh-CN" altLang="en-US" b="1"/>
              <a:t>％～</a:t>
            </a:r>
            <a:r>
              <a:rPr lang="en-US" altLang="zh-CN" b="1"/>
              <a:t>300</a:t>
            </a:r>
            <a:r>
              <a:rPr lang="zh-CN" altLang="en-US" b="1"/>
              <a:t>％</a:t>
            </a:r>
            <a:r>
              <a:rPr lang="en-US" altLang="zh-CN" b="1"/>
              <a:t>)</a:t>
            </a:r>
          </a:p>
        </p:txBody>
      </p:sp>
      <p:graphicFrame>
        <p:nvGraphicFramePr>
          <p:cNvPr id="207899" name="Object 27"/>
          <p:cNvGraphicFramePr>
            <a:graphicFrameLocks noChangeAspect="1"/>
          </p:cNvGraphicFramePr>
          <p:nvPr/>
        </p:nvGraphicFramePr>
        <p:xfrm>
          <a:off x="10056813" y="3714750"/>
          <a:ext cx="360362" cy="433388"/>
        </p:xfrm>
        <a:graphic>
          <a:graphicData uri="http://schemas.openxmlformats.org/presentationml/2006/ole">
            <mc:AlternateContent>
              <mc:Choice xmlns:v="urn:schemas-microsoft-com:vml" Requires="v">
                <p:oleObj spid="_x0000_s1049" name="Equation" r:id="rId9" imgW="190440" imgH="228600" progId="Equation.DSMT4">
                  <p:embed/>
                </p:oleObj>
              </mc:Choice>
              <mc:Fallback>
                <p:oleObj name="Equation" r:id="rId9" imgW="190440" imgH="228600" progId="Equation.DSMT4">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10056813" y="3714750"/>
                        <a:ext cx="360362" cy="433388"/>
                      </a:xfrm>
                      <a:prstGeom prst="rect">
                        <a:avLst/>
                      </a:prstGeom>
                      <a:noFill/>
                      <a:ln>
                        <a:noFill/>
                      </a:ln>
                      <a:effectLst/>
                    </p:spPr>
                  </p:pic>
                </p:oleObj>
              </mc:Fallback>
            </mc:AlternateContent>
          </a:graphicData>
        </a:graphic>
      </p:graphicFrame>
      <p:sp>
        <p:nvSpPr>
          <p:cNvPr id="207900" name="Rectangle 28"/>
          <p:cNvSpPr>
            <a:spLocks noChangeArrowheads="1"/>
          </p:cNvSpPr>
          <p:nvPr/>
        </p:nvSpPr>
        <p:spPr bwMode="auto">
          <a:xfrm>
            <a:off x="4656139" y="5514975"/>
            <a:ext cx="3095625"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吸合电流为</a:t>
            </a:r>
            <a:r>
              <a:rPr lang="en-US" altLang="zh-CN" b="1"/>
              <a:t>(30</a:t>
            </a:r>
            <a:r>
              <a:rPr lang="zh-CN" altLang="en-US" b="1"/>
              <a:t>％～</a:t>
            </a:r>
            <a:r>
              <a:rPr lang="en-US" altLang="zh-CN" b="1"/>
              <a:t>50</a:t>
            </a:r>
            <a:r>
              <a:rPr lang="zh-CN" altLang="en-US" b="1"/>
              <a:t>％</a:t>
            </a:r>
            <a:r>
              <a:rPr lang="en-US" altLang="zh-CN" b="1"/>
              <a:t>)</a:t>
            </a:r>
            <a:endParaRPr lang="en-US" altLang="zh-CN"/>
          </a:p>
        </p:txBody>
      </p:sp>
      <p:sp>
        <p:nvSpPr>
          <p:cNvPr id="207901" name="Rectangle 29"/>
          <p:cNvSpPr>
            <a:spLocks noChangeArrowheads="1"/>
          </p:cNvSpPr>
          <p:nvPr/>
        </p:nvSpPr>
        <p:spPr bwMode="auto">
          <a:xfrm>
            <a:off x="4656138" y="5951538"/>
            <a:ext cx="2710966" cy="369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释放电流为</a:t>
            </a:r>
            <a:r>
              <a:rPr lang="en-US" altLang="zh-CN" b="1"/>
              <a:t>(10</a:t>
            </a:r>
            <a:r>
              <a:rPr lang="zh-CN" altLang="en-US" b="1"/>
              <a:t>％～</a:t>
            </a:r>
            <a:r>
              <a:rPr lang="en-US" altLang="zh-CN" b="1"/>
              <a:t>20</a:t>
            </a:r>
            <a:r>
              <a:rPr lang="zh-CN" altLang="en-US" b="1"/>
              <a:t>％</a:t>
            </a:r>
            <a:r>
              <a:rPr lang="en-US" altLang="zh-CN" b="1"/>
              <a:t>)</a:t>
            </a:r>
            <a:endParaRPr lang="en-US" altLang="zh-CN"/>
          </a:p>
        </p:txBody>
      </p:sp>
      <p:graphicFrame>
        <p:nvGraphicFramePr>
          <p:cNvPr id="207902" name="Object 30"/>
          <p:cNvGraphicFramePr>
            <a:graphicFrameLocks noChangeAspect="1"/>
          </p:cNvGraphicFramePr>
          <p:nvPr/>
        </p:nvGraphicFramePr>
        <p:xfrm>
          <a:off x="7326313" y="5495925"/>
          <a:ext cx="361950" cy="433388"/>
        </p:xfrm>
        <a:graphic>
          <a:graphicData uri="http://schemas.openxmlformats.org/presentationml/2006/ole">
            <mc:AlternateContent>
              <mc:Choice xmlns:v="urn:schemas-microsoft-com:vml" Requires="v">
                <p:oleObj spid="_x0000_s1050" name="Equation" r:id="rId10" imgW="190440" imgH="228600" progId="Equation.DSMT4">
                  <p:embed/>
                </p:oleObj>
              </mc:Choice>
              <mc:Fallback>
                <p:oleObj name="Equation" r:id="rId10" imgW="190440" imgH="228600" progId="Equation.DSMT4">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7326313" y="5495925"/>
                        <a:ext cx="361950" cy="433388"/>
                      </a:xfrm>
                      <a:prstGeom prst="rect">
                        <a:avLst/>
                      </a:prstGeom>
                      <a:noFill/>
                      <a:ln>
                        <a:noFill/>
                      </a:ln>
                      <a:effectLst/>
                    </p:spPr>
                  </p:pic>
                </p:oleObj>
              </mc:Fallback>
            </mc:AlternateContent>
          </a:graphicData>
        </a:graphic>
      </p:graphicFrame>
      <p:graphicFrame>
        <p:nvGraphicFramePr>
          <p:cNvPr id="207903" name="Object 31"/>
          <p:cNvGraphicFramePr>
            <a:graphicFrameLocks noChangeAspect="1"/>
          </p:cNvGraphicFramePr>
          <p:nvPr/>
        </p:nvGraphicFramePr>
        <p:xfrm>
          <a:off x="7315201" y="5951538"/>
          <a:ext cx="360363" cy="430212"/>
        </p:xfrm>
        <a:graphic>
          <a:graphicData uri="http://schemas.openxmlformats.org/presentationml/2006/ole">
            <mc:AlternateContent>
              <mc:Choice xmlns:v="urn:schemas-microsoft-com:vml" Requires="v">
                <p:oleObj spid="_x0000_s1051" name="Equation" r:id="rId11" imgW="190440" imgH="228600" progId="Equation.DSMT4">
                  <p:embed/>
                </p:oleObj>
              </mc:Choice>
              <mc:Fallback>
                <p:oleObj name="Equation" r:id="rId11" imgW="190440" imgH="228600" progId="Equation.DSMT4">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7315201" y="5951538"/>
                        <a:ext cx="360363" cy="430212"/>
                      </a:xfrm>
                      <a:prstGeom prst="rect">
                        <a:avLst/>
                      </a:prstGeom>
                      <a:noFill/>
                      <a:ln>
                        <a:noFill/>
                      </a:ln>
                      <a:effectLst/>
                    </p:spPr>
                  </p:pic>
                </p:oleObj>
              </mc:Fallback>
            </mc:AlternateContent>
          </a:graphicData>
        </a:graphic>
      </p:graphicFrame>
      <p:sp>
        <p:nvSpPr>
          <p:cNvPr id="207904" name="Rectangle 32"/>
          <p:cNvSpPr>
            <a:spLocks noChangeArrowheads="1"/>
          </p:cNvSpPr>
          <p:nvPr/>
        </p:nvSpPr>
        <p:spPr bwMode="auto">
          <a:xfrm>
            <a:off x="1524000" y="1989138"/>
            <a:ext cx="1835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000" b="1">
                <a:solidFill>
                  <a:schemeClr val="tx2"/>
                </a:solidFill>
              </a:rPr>
              <a:t>   </a:t>
            </a:r>
            <a:r>
              <a:rPr lang="zh-CN" altLang="en-US" sz="2400" b="1">
                <a:solidFill>
                  <a:schemeClr val="tx2"/>
                </a:solidFill>
              </a:rPr>
              <a:t>原理</a:t>
            </a:r>
          </a:p>
        </p:txBody>
      </p:sp>
      <p:sp>
        <p:nvSpPr>
          <p:cNvPr id="207905" name="Rectangle 33"/>
          <p:cNvSpPr>
            <a:spLocks noChangeArrowheads="1"/>
          </p:cNvSpPr>
          <p:nvPr/>
        </p:nvSpPr>
        <p:spPr bwMode="auto">
          <a:xfrm>
            <a:off x="4295775" y="1412876"/>
            <a:ext cx="5545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线圈串接于电路中，导线粗、匝数少、阻抗小。</a:t>
            </a:r>
          </a:p>
        </p:txBody>
      </p:sp>
      <p:graphicFrame>
        <p:nvGraphicFramePr>
          <p:cNvPr id="207906" name="Object 34"/>
          <p:cNvGraphicFramePr>
            <a:graphicFrameLocks noChangeAspect="1"/>
          </p:cNvGraphicFramePr>
          <p:nvPr/>
        </p:nvGraphicFramePr>
        <p:xfrm>
          <a:off x="3430588" y="4679951"/>
          <a:ext cx="241300" cy="288925"/>
        </p:xfrm>
        <a:graphic>
          <a:graphicData uri="http://schemas.openxmlformats.org/presentationml/2006/ole">
            <mc:AlternateContent>
              <mc:Choice xmlns:v="urn:schemas-microsoft-com:vml" Requires="v">
                <p:oleObj spid="_x0000_s1052" name="Equation" r:id="rId12" imgW="126720" imgH="152280" progId="Equation.DSMT4">
                  <p:embed/>
                </p:oleObj>
              </mc:Choice>
              <mc:Fallback>
                <p:oleObj name="Equation" r:id="rId12" imgW="126720" imgH="152280" progId="Equation.DSMT4">
                  <p:embed/>
                  <p:pic>
                    <p:nvPicPr>
                      <p:cNvPr id="0" name="OLE substitute image"/>
                      <p:cNvPicPr/>
                      <p:nvPr/>
                    </p:nvPicPr>
                    <p:blipFill>
                      <a:blip r:embed="rId13">
                        <a:extLst>
                          <a:ext uri="{28A0092B-C50C-407E-A947-70E740481C1C}">
                            <a14:useLocalDpi xmlns:a14="http://schemas.microsoft.com/office/drawing/2010/main" val="0"/>
                          </a:ext>
                        </a:extLst>
                      </a:blip>
                      <a:stretch>
                        <a:fillRect/>
                      </a:stretch>
                    </p:blipFill>
                    <p:spPr>
                      <a:xfrm>
                        <a:off x="3430588" y="4679951"/>
                        <a:ext cx="241300" cy="288925"/>
                      </a:xfrm>
                      <a:prstGeom prst="rect">
                        <a:avLst/>
                      </a:prstGeom>
                      <a:noFill/>
                      <a:ln>
                        <a:noFill/>
                      </a:ln>
                      <a:effectLst/>
                    </p:spPr>
                  </p:pic>
                </p:oleObj>
              </mc:Fallback>
            </mc:AlternateContent>
          </a:graphicData>
        </a:graphic>
      </p:graphicFrame>
      <p:graphicFrame>
        <p:nvGraphicFramePr>
          <p:cNvPr id="207907" name="Object 35"/>
          <p:cNvGraphicFramePr>
            <a:graphicFrameLocks noChangeAspect="1"/>
          </p:cNvGraphicFramePr>
          <p:nvPr/>
        </p:nvGraphicFramePr>
        <p:xfrm>
          <a:off x="3430588" y="5072063"/>
          <a:ext cx="241300" cy="241300"/>
        </p:xfrm>
        <a:graphic>
          <a:graphicData uri="http://schemas.openxmlformats.org/presentationml/2006/ole">
            <mc:AlternateContent>
              <mc:Choice xmlns:v="urn:schemas-microsoft-com:vml" Requires="v">
                <p:oleObj spid="_x0000_s1053" name="Equation" r:id="rId14" imgW="126720" imgH="126720" progId="Equation.DSMT4">
                  <p:embed/>
                </p:oleObj>
              </mc:Choice>
              <mc:Fallback>
                <p:oleObj name="Equation" r:id="rId14" imgW="126720" imgH="126720" progId="Equation.DSMT4">
                  <p:embed/>
                  <p:pic>
                    <p:nvPicPr>
                      <p:cNvPr id="0" name="OLE substitute image"/>
                      <p:cNvPicPr/>
                      <p:nvPr/>
                    </p:nvPicPr>
                    <p:blipFill>
                      <a:blip r:embed="rId15">
                        <a:extLst>
                          <a:ext uri="{28A0092B-C50C-407E-A947-70E740481C1C}">
                            <a14:useLocalDpi xmlns:a14="http://schemas.microsoft.com/office/drawing/2010/main" val="0"/>
                          </a:ext>
                        </a:extLst>
                      </a:blip>
                      <a:stretch>
                        <a:fillRect/>
                      </a:stretch>
                    </p:blipFill>
                    <p:spPr>
                      <a:xfrm>
                        <a:off x="3430588" y="5072063"/>
                        <a:ext cx="241300" cy="241300"/>
                      </a:xfrm>
                      <a:prstGeom prst="rect">
                        <a:avLst/>
                      </a:prstGeom>
                      <a:noFill/>
                      <a:ln>
                        <a:noFill/>
                      </a:ln>
                      <a:effectLst/>
                    </p:spPr>
                  </p:pic>
                </p:oleObj>
              </mc:Fallback>
            </mc:AlternateContent>
          </a:graphicData>
        </a:graphic>
      </p:graphicFrame>
      <p:sp>
        <p:nvSpPr>
          <p:cNvPr id="207908" name="Text Box 36"/>
          <p:cNvSpPr txBox="1">
            <a:spLocks noChangeArrowheads="1"/>
          </p:cNvSpPr>
          <p:nvPr/>
        </p:nvSpPr>
        <p:spPr bwMode="auto">
          <a:xfrm>
            <a:off x="1847850" y="188913"/>
            <a:ext cx="53276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a:latin typeface="Tahoma" panose="020b0604030504040204" pitchFamily="34" charset="0"/>
              </a:rPr>
              <a:t> </a:t>
            </a:r>
            <a:r>
              <a:rPr lang="en-US" altLang="zh-CN" sz="2800">
                <a:latin typeface="Tahoma" panose="020b0604030504040204" pitchFamily="34" charset="0"/>
              </a:rPr>
              <a:t>1</a:t>
            </a:r>
            <a:r>
              <a:rPr lang="zh-CN" altLang="en-US" sz="2800">
                <a:latin typeface="Tahoma" panose="020b0604030504040204" pitchFamily="34" charset="0"/>
              </a:rPr>
              <a:t>．电磁式控制继电器</a:t>
            </a:r>
          </a:p>
        </p:txBody>
      </p:sp>
    </p:spTree>
    <p:extLst>
      <p:ext uri="{BB962C8B-B14F-4D97-AF65-F5344CB8AC3E}">
        <p14:creationId xmlns:p14="http://schemas.microsoft.com/office/powerpoint/2010/main" val="22264022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8" dur="500" fill="hold" grpId="0" nodeType="clickEffect">
                                  <p:stCondLst>
                                    <p:cond delay="0"/>
                                  </p:stCondLst>
                                  <p:childTnLst>
                                    <p:set>
                                      <p:cBhvr>
                                        <p:cTn id="6" dur="1" fill="hold">
                                          <p:stCondLst>
                                            <p:cond delay="0"/>
                                          </p:stCondLst>
                                        </p:cTn>
                                        <p:tgtEl>
                                          <p:spTgt spid="207877"/>
                                        </p:tgtEl>
                                        <p:attrNameLst>
                                          <p:attrName>style.visibility</p:attrName>
                                        </p:attrNameLst>
                                      </p:cBhvr>
                                      <p:to>
                                        <p:strVal val="visible"/>
                                      </p:to>
                                    </p:set>
                                    <p:anim calcmode="lin" valueType="num">
                                      <p:cBhvr>
                                        <p:cTn id="7" dur="500" fill="hold"/>
                                        <p:tgtEl>
                                          <p:spTgt spid="207877"/>
                                        </p:tgtEl>
                                        <p:attrNameLst>
                                          <p:attrName>ppt_x</p:attrName>
                                        </p:attrNameLst>
                                      </p:cBhvr>
                                      <p:tavLst>
                                        <p:tav tm="0">
                                          <p:val>
                                            <p:strVal val="#ppt_x-#ppt_w/2"/>
                                          </p:val>
                                        </p:tav>
                                        <p:tav tm="100000">
                                          <p:val>
                                            <p:strVal val="#ppt_x"/>
                                          </p:val>
                                        </p:tav>
                                      </p:tavLst>
                                    </p:anim>
                                    <p:anim calcmode="lin" valueType="num">
                                      <p:cBhvr>
                                        <p:cTn id="8" dur="500" fill="hold"/>
                                        <p:tgtEl>
                                          <p:spTgt spid="207877"/>
                                        </p:tgtEl>
                                        <p:attrNameLst>
                                          <p:attrName>ppt_y</p:attrName>
                                        </p:attrNameLst>
                                      </p:cBhvr>
                                      <p:tavLst>
                                        <p:tav tm="0">
                                          <p:val>
                                            <p:strVal val="#ppt_y"/>
                                          </p:val>
                                        </p:tav>
                                        <p:tav tm="100000">
                                          <p:val>
                                            <p:strVal val="#ppt_y"/>
                                          </p:val>
                                        </p:tav>
                                      </p:tavLst>
                                    </p:anim>
                                    <p:anim calcmode="lin" valueType="num">
                                      <p:cBhvr>
                                        <p:cTn id="9" dur="500" fill="hold"/>
                                        <p:tgtEl>
                                          <p:spTgt spid="207877"/>
                                        </p:tgtEl>
                                        <p:attrNameLst>
                                          <p:attrName>ppt_w</p:attrName>
                                        </p:attrNameLst>
                                      </p:cBhvr>
                                      <p:tavLst>
                                        <p:tav tm="0">
                                          <p:val>
                                            <p:fltVal val="0"/>
                                          </p:val>
                                        </p:tav>
                                        <p:tav tm="100000">
                                          <p:val>
                                            <p:strVal val="#ppt_w"/>
                                          </p:val>
                                        </p:tav>
                                      </p:tavLst>
                                    </p:anim>
                                    <p:anim calcmode="lin" valueType="num">
                                      <p:cBhvr>
                                        <p:cTn id="10" dur="500" fill="hold"/>
                                        <p:tgtEl>
                                          <p:spTgt spid="207877"/>
                                        </p:tgtEl>
                                        <p:attrNameLst>
                                          <p:attrName>ppt_h</p:attrName>
                                        </p:attrNameLst>
                                      </p:cBhvr>
                                      <p:tavLst>
                                        <p:tav tm="0">
                                          <p:val>
                                            <p:strVal val="#ppt_h"/>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8" dur="500" fill="hold" grpId="0" nodeType="clickEffect">
                                  <p:stCondLst>
                                    <p:cond delay="0"/>
                                  </p:stCondLst>
                                  <p:childTnLst>
                                    <p:set>
                                      <p:cBhvr>
                                        <p:cTn id="14" dur="1" fill="hold">
                                          <p:stCondLst>
                                            <p:cond delay="0"/>
                                          </p:stCondLst>
                                        </p:cTn>
                                        <p:tgtEl>
                                          <p:spTgt spid="207876"/>
                                        </p:tgtEl>
                                        <p:attrNameLst>
                                          <p:attrName>style.visibility</p:attrName>
                                        </p:attrNameLst>
                                      </p:cBhvr>
                                      <p:to>
                                        <p:strVal val="visible"/>
                                      </p:to>
                                    </p:set>
                                    <p:anim calcmode="lin" valueType="num">
                                      <p:cBhvr>
                                        <p:cTn id="15" dur="500" fill="hold"/>
                                        <p:tgtEl>
                                          <p:spTgt spid="207876"/>
                                        </p:tgtEl>
                                        <p:attrNameLst>
                                          <p:attrName>ppt_x</p:attrName>
                                        </p:attrNameLst>
                                      </p:cBhvr>
                                      <p:tavLst>
                                        <p:tav tm="0">
                                          <p:val>
                                            <p:strVal val="#ppt_x-#ppt_w/2"/>
                                          </p:val>
                                        </p:tav>
                                        <p:tav tm="100000">
                                          <p:val>
                                            <p:strVal val="#ppt_x"/>
                                          </p:val>
                                        </p:tav>
                                      </p:tavLst>
                                    </p:anim>
                                    <p:anim calcmode="lin" valueType="num">
                                      <p:cBhvr>
                                        <p:cTn id="16" dur="500" fill="hold"/>
                                        <p:tgtEl>
                                          <p:spTgt spid="207876"/>
                                        </p:tgtEl>
                                        <p:attrNameLst>
                                          <p:attrName>ppt_y</p:attrName>
                                        </p:attrNameLst>
                                      </p:cBhvr>
                                      <p:tavLst>
                                        <p:tav tm="0">
                                          <p:val>
                                            <p:strVal val="#ppt_y"/>
                                          </p:val>
                                        </p:tav>
                                        <p:tav tm="100000">
                                          <p:val>
                                            <p:strVal val="#ppt_y"/>
                                          </p:val>
                                        </p:tav>
                                      </p:tavLst>
                                    </p:anim>
                                    <p:anim calcmode="lin" valueType="num">
                                      <p:cBhvr>
                                        <p:cTn id="17" dur="500" fill="hold"/>
                                        <p:tgtEl>
                                          <p:spTgt spid="207876"/>
                                        </p:tgtEl>
                                        <p:attrNameLst>
                                          <p:attrName>ppt_w</p:attrName>
                                        </p:attrNameLst>
                                      </p:cBhvr>
                                      <p:tavLst>
                                        <p:tav tm="0">
                                          <p:val>
                                            <p:fltVal val="0"/>
                                          </p:val>
                                        </p:tav>
                                        <p:tav tm="100000">
                                          <p:val>
                                            <p:strVal val="#ppt_w"/>
                                          </p:val>
                                        </p:tav>
                                      </p:tavLst>
                                    </p:anim>
                                    <p:anim calcmode="lin" valueType="num">
                                      <p:cBhvr>
                                        <p:cTn id="18" dur="500" fill="hold"/>
                                        <p:tgtEl>
                                          <p:spTgt spid="207876"/>
                                        </p:tgtEl>
                                        <p:attrNameLst>
                                          <p:attrName>ppt_h</p:attrName>
                                        </p:attrNameLst>
                                      </p:cBhvr>
                                      <p:tavLst>
                                        <p:tav tm="0">
                                          <p:val>
                                            <p:strVal val="#ppt_h"/>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8" dur="500" fill="hold" grpId="0" nodeType="clickEffect">
                                  <p:stCondLst>
                                    <p:cond delay="0"/>
                                  </p:stCondLst>
                                  <p:childTnLst>
                                    <p:set>
                                      <p:cBhvr>
                                        <p:cTn id="22" dur="1" fill="hold">
                                          <p:stCondLst>
                                            <p:cond delay="0"/>
                                          </p:stCondLst>
                                        </p:cTn>
                                        <p:tgtEl>
                                          <p:spTgt spid="207905"/>
                                        </p:tgtEl>
                                        <p:attrNameLst>
                                          <p:attrName>style.visibility</p:attrName>
                                        </p:attrNameLst>
                                      </p:cBhvr>
                                      <p:to>
                                        <p:strVal val="visible"/>
                                      </p:to>
                                    </p:set>
                                    <p:anim calcmode="lin" valueType="num">
                                      <p:cBhvr>
                                        <p:cTn id="23" dur="500" fill="hold"/>
                                        <p:tgtEl>
                                          <p:spTgt spid="207905"/>
                                        </p:tgtEl>
                                        <p:attrNameLst>
                                          <p:attrName>ppt_x</p:attrName>
                                        </p:attrNameLst>
                                      </p:cBhvr>
                                      <p:tavLst>
                                        <p:tav tm="0">
                                          <p:val>
                                            <p:strVal val="#ppt_x-#ppt_w/2"/>
                                          </p:val>
                                        </p:tav>
                                        <p:tav tm="100000">
                                          <p:val>
                                            <p:strVal val="#ppt_x"/>
                                          </p:val>
                                        </p:tav>
                                      </p:tavLst>
                                    </p:anim>
                                    <p:anim calcmode="lin" valueType="num">
                                      <p:cBhvr>
                                        <p:cTn id="24" dur="500" fill="hold"/>
                                        <p:tgtEl>
                                          <p:spTgt spid="207905"/>
                                        </p:tgtEl>
                                        <p:attrNameLst>
                                          <p:attrName>ppt_y</p:attrName>
                                        </p:attrNameLst>
                                      </p:cBhvr>
                                      <p:tavLst>
                                        <p:tav tm="0">
                                          <p:val>
                                            <p:strVal val="#ppt_y"/>
                                          </p:val>
                                        </p:tav>
                                        <p:tav tm="100000">
                                          <p:val>
                                            <p:strVal val="#ppt_y"/>
                                          </p:val>
                                        </p:tav>
                                      </p:tavLst>
                                    </p:anim>
                                    <p:anim calcmode="lin" valueType="num">
                                      <p:cBhvr>
                                        <p:cTn id="25" dur="500" fill="hold"/>
                                        <p:tgtEl>
                                          <p:spTgt spid="207905"/>
                                        </p:tgtEl>
                                        <p:attrNameLst>
                                          <p:attrName>ppt_w</p:attrName>
                                        </p:attrNameLst>
                                      </p:cBhvr>
                                      <p:tavLst>
                                        <p:tav tm="0">
                                          <p:val>
                                            <p:fltVal val="0"/>
                                          </p:val>
                                        </p:tav>
                                        <p:tav tm="100000">
                                          <p:val>
                                            <p:strVal val="#ppt_w"/>
                                          </p:val>
                                        </p:tav>
                                      </p:tavLst>
                                    </p:anim>
                                    <p:anim calcmode="lin" valueType="num">
                                      <p:cBhvr>
                                        <p:cTn id="26" dur="500" fill="hold"/>
                                        <p:tgtEl>
                                          <p:spTgt spid="207905"/>
                                        </p:tgtEl>
                                        <p:attrNameLst>
                                          <p:attrName>ppt_h</p:attrName>
                                        </p:attrNameLst>
                                      </p:cBhvr>
                                      <p:tavLst>
                                        <p:tav tm="0">
                                          <p:val>
                                            <p:strVal val="#ppt_h"/>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8" dur="500" fill="hold" grpId="0" nodeType="clickEffect">
                                  <p:stCondLst>
                                    <p:cond delay="0"/>
                                  </p:stCondLst>
                                  <p:childTnLst>
                                    <p:set>
                                      <p:cBhvr>
                                        <p:cTn id="30" dur="1" fill="hold">
                                          <p:stCondLst>
                                            <p:cond delay="0"/>
                                          </p:stCondLst>
                                        </p:cTn>
                                        <p:tgtEl>
                                          <p:spTgt spid="207904"/>
                                        </p:tgtEl>
                                        <p:attrNameLst>
                                          <p:attrName>style.visibility</p:attrName>
                                        </p:attrNameLst>
                                      </p:cBhvr>
                                      <p:to>
                                        <p:strVal val="visible"/>
                                      </p:to>
                                    </p:set>
                                    <p:anim calcmode="lin" valueType="num">
                                      <p:cBhvr>
                                        <p:cTn id="31" dur="500" fill="hold"/>
                                        <p:tgtEl>
                                          <p:spTgt spid="207904"/>
                                        </p:tgtEl>
                                        <p:attrNameLst>
                                          <p:attrName>ppt_x</p:attrName>
                                        </p:attrNameLst>
                                      </p:cBhvr>
                                      <p:tavLst>
                                        <p:tav tm="0">
                                          <p:val>
                                            <p:strVal val="#ppt_x-#ppt_w/2"/>
                                          </p:val>
                                        </p:tav>
                                        <p:tav tm="100000">
                                          <p:val>
                                            <p:strVal val="#ppt_x"/>
                                          </p:val>
                                        </p:tav>
                                      </p:tavLst>
                                    </p:anim>
                                    <p:anim calcmode="lin" valueType="num">
                                      <p:cBhvr>
                                        <p:cTn id="32" dur="500" fill="hold"/>
                                        <p:tgtEl>
                                          <p:spTgt spid="207904"/>
                                        </p:tgtEl>
                                        <p:attrNameLst>
                                          <p:attrName>ppt_y</p:attrName>
                                        </p:attrNameLst>
                                      </p:cBhvr>
                                      <p:tavLst>
                                        <p:tav tm="0">
                                          <p:val>
                                            <p:strVal val="#ppt_y"/>
                                          </p:val>
                                        </p:tav>
                                        <p:tav tm="100000">
                                          <p:val>
                                            <p:strVal val="#ppt_y"/>
                                          </p:val>
                                        </p:tav>
                                      </p:tavLst>
                                    </p:anim>
                                    <p:anim calcmode="lin" valueType="num">
                                      <p:cBhvr>
                                        <p:cTn id="33" dur="500" fill="hold"/>
                                        <p:tgtEl>
                                          <p:spTgt spid="207904"/>
                                        </p:tgtEl>
                                        <p:attrNameLst>
                                          <p:attrName>ppt_w</p:attrName>
                                        </p:attrNameLst>
                                      </p:cBhvr>
                                      <p:tavLst>
                                        <p:tav tm="0">
                                          <p:val>
                                            <p:fltVal val="0"/>
                                          </p:val>
                                        </p:tav>
                                        <p:tav tm="100000">
                                          <p:val>
                                            <p:strVal val="#ppt_w"/>
                                          </p:val>
                                        </p:tav>
                                      </p:tavLst>
                                    </p:anim>
                                    <p:anim calcmode="lin" valueType="num">
                                      <p:cBhvr>
                                        <p:cTn id="34" dur="500" fill="hold"/>
                                        <p:tgtEl>
                                          <p:spTgt spid="207904"/>
                                        </p:tgtEl>
                                        <p:attrNameLst>
                                          <p:attrName>ppt_h</p:attrName>
                                        </p:attrNameLst>
                                      </p:cBhvr>
                                      <p:tavLst>
                                        <p:tav tm="0">
                                          <p:val>
                                            <p:strVal val="#ppt_h"/>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8" dur="500" fill="hold" grpId="0" nodeType="clickEffect">
                                  <p:stCondLst>
                                    <p:cond delay="0"/>
                                  </p:stCondLst>
                                  <p:childTnLst>
                                    <p:set>
                                      <p:cBhvr>
                                        <p:cTn id="38" dur="1" fill="hold">
                                          <p:stCondLst>
                                            <p:cond delay="0"/>
                                          </p:stCondLst>
                                        </p:cTn>
                                        <p:tgtEl>
                                          <p:spTgt spid="207881"/>
                                        </p:tgtEl>
                                        <p:attrNameLst>
                                          <p:attrName>style.visibility</p:attrName>
                                        </p:attrNameLst>
                                      </p:cBhvr>
                                      <p:to>
                                        <p:strVal val="visible"/>
                                      </p:to>
                                    </p:set>
                                    <p:anim calcmode="lin" valueType="num">
                                      <p:cBhvr>
                                        <p:cTn id="39" dur="500" fill="hold"/>
                                        <p:tgtEl>
                                          <p:spTgt spid="207881"/>
                                        </p:tgtEl>
                                        <p:attrNameLst>
                                          <p:attrName>ppt_x</p:attrName>
                                        </p:attrNameLst>
                                      </p:cBhvr>
                                      <p:tavLst>
                                        <p:tav tm="0">
                                          <p:val>
                                            <p:strVal val="#ppt_x-#ppt_w/2"/>
                                          </p:val>
                                        </p:tav>
                                        <p:tav tm="100000">
                                          <p:val>
                                            <p:strVal val="#ppt_x"/>
                                          </p:val>
                                        </p:tav>
                                      </p:tavLst>
                                    </p:anim>
                                    <p:anim calcmode="lin" valueType="num">
                                      <p:cBhvr>
                                        <p:cTn id="40" dur="500" fill="hold"/>
                                        <p:tgtEl>
                                          <p:spTgt spid="207881"/>
                                        </p:tgtEl>
                                        <p:attrNameLst>
                                          <p:attrName>ppt_y</p:attrName>
                                        </p:attrNameLst>
                                      </p:cBhvr>
                                      <p:tavLst>
                                        <p:tav tm="0">
                                          <p:val>
                                            <p:strVal val="#ppt_y"/>
                                          </p:val>
                                        </p:tav>
                                        <p:tav tm="100000">
                                          <p:val>
                                            <p:strVal val="#ppt_y"/>
                                          </p:val>
                                        </p:tav>
                                      </p:tavLst>
                                    </p:anim>
                                    <p:anim calcmode="lin" valueType="num">
                                      <p:cBhvr>
                                        <p:cTn id="41" dur="500" fill="hold"/>
                                        <p:tgtEl>
                                          <p:spTgt spid="207881"/>
                                        </p:tgtEl>
                                        <p:attrNameLst>
                                          <p:attrName>ppt_w</p:attrName>
                                        </p:attrNameLst>
                                      </p:cBhvr>
                                      <p:tavLst>
                                        <p:tav tm="0">
                                          <p:val>
                                            <p:fltVal val="0"/>
                                          </p:val>
                                        </p:tav>
                                        <p:tav tm="100000">
                                          <p:val>
                                            <p:strVal val="#ppt_w"/>
                                          </p:val>
                                        </p:tav>
                                      </p:tavLst>
                                    </p:anim>
                                    <p:anim calcmode="lin" valueType="num">
                                      <p:cBhvr>
                                        <p:cTn id="42" dur="500" fill="hold"/>
                                        <p:tgtEl>
                                          <p:spTgt spid="207881"/>
                                        </p:tgtEl>
                                        <p:attrNameLst>
                                          <p:attrName>ppt_h</p:attrName>
                                        </p:attrNameLst>
                                      </p:cBhvr>
                                      <p:tavLst>
                                        <p:tav tm="0">
                                          <p:val>
                                            <p:strVal val="#ppt_h"/>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8" dur="500" fill="hold" grpId="0" nodeType="clickEffect">
                                  <p:stCondLst>
                                    <p:cond delay="0"/>
                                  </p:stCondLst>
                                  <p:childTnLst>
                                    <p:set>
                                      <p:cBhvr>
                                        <p:cTn id="46" dur="1" fill="hold">
                                          <p:stCondLst>
                                            <p:cond delay="0"/>
                                          </p:stCondLst>
                                        </p:cTn>
                                        <p:tgtEl>
                                          <p:spTgt spid="207882"/>
                                        </p:tgtEl>
                                        <p:attrNameLst>
                                          <p:attrName>style.visibility</p:attrName>
                                        </p:attrNameLst>
                                      </p:cBhvr>
                                      <p:to>
                                        <p:strVal val="visible"/>
                                      </p:to>
                                    </p:set>
                                    <p:anim calcmode="lin" valueType="num">
                                      <p:cBhvr>
                                        <p:cTn id="47" dur="500" fill="hold"/>
                                        <p:tgtEl>
                                          <p:spTgt spid="207882"/>
                                        </p:tgtEl>
                                        <p:attrNameLst>
                                          <p:attrName>ppt_x</p:attrName>
                                        </p:attrNameLst>
                                      </p:cBhvr>
                                      <p:tavLst>
                                        <p:tav tm="0">
                                          <p:val>
                                            <p:strVal val="#ppt_x-#ppt_w/2"/>
                                          </p:val>
                                        </p:tav>
                                        <p:tav tm="100000">
                                          <p:val>
                                            <p:strVal val="#ppt_x"/>
                                          </p:val>
                                        </p:tav>
                                      </p:tavLst>
                                    </p:anim>
                                    <p:anim calcmode="lin" valueType="num">
                                      <p:cBhvr>
                                        <p:cTn id="48" dur="500" fill="hold"/>
                                        <p:tgtEl>
                                          <p:spTgt spid="207882"/>
                                        </p:tgtEl>
                                        <p:attrNameLst>
                                          <p:attrName>ppt_y</p:attrName>
                                        </p:attrNameLst>
                                      </p:cBhvr>
                                      <p:tavLst>
                                        <p:tav tm="0">
                                          <p:val>
                                            <p:strVal val="#ppt_y"/>
                                          </p:val>
                                        </p:tav>
                                        <p:tav tm="100000">
                                          <p:val>
                                            <p:strVal val="#ppt_y"/>
                                          </p:val>
                                        </p:tav>
                                      </p:tavLst>
                                    </p:anim>
                                    <p:anim calcmode="lin" valueType="num">
                                      <p:cBhvr>
                                        <p:cTn id="49" dur="500" fill="hold"/>
                                        <p:tgtEl>
                                          <p:spTgt spid="207882"/>
                                        </p:tgtEl>
                                        <p:attrNameLst>
                                          <p:attrName>ppt_w</p:attrName>
                                        </p:attrNameLst>
                                      </p:cBhvr>
                                      <p:tavLst>
                                        <p:tav tm="0">
                                          <p:val>
                                            <p:fltVal val="0"/>
                                          </p:val>
                                        </p:tav>
                                        <p:tav tm="100000">
                                          <p:val>
                                            <p:strVal val="#ppt_w"/>
                                          </p:val>
                                        </p:tav>
                                      </p:tavLst>
                                    </p:anim>
                                    <p:anim calcmode="lin" valueType="num">
                                      <p:cBhvr>
                                        <p:cTn id="50" dur="500" fill="hold"/>
                                        <p:tgtEl>
                                          <p:spTgt spid="207882"/>
                                        </p:tgtEl>
                                        <p:attrNameLst>
                                          <p:attrName>ppt_h</p:attrName>
                                        </p:attrNameLst>
                                      </p:cBhvr>
                                      <p:tavLst>
                                        <p:tav tm="0">
                                          <p:val>
                                            <p:strVal val="#ppt_h"/>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17" presetClass="entr" presetSubtype="8" dur="500" fill="hold" grpId="0" nodeType="clickEffect">
                                  <p:stCondLst>
                                    <p:cond delay="0"/>
                                  </p:stCondLst>
                                  <p:childTnLst>
                                    <p:set>
                                      <p:cBhvr>
                                        <p:cTn id="54" dur="1" fill="hold">
                                          <p:stCondLst>
                                            <p:cond delay="0"/>
                                          </p:stCondLst>
                                        </p:cTn>
                                        <p:tgtEl>
                                          <p:spTgt spid="207879"/>
                                        </p:tgtEl>
                                        <p:attrNameLst>
                                          <p:attrName>style.visibility</p:attrName>
                                        </p:attrNameLst>
                                      </p:cBhvr>
                                      <p:to>
                                        <p:strVal val="visible"/>
                                      </p:to>
                                    </p:set>
                                    <p:anim calcmode="lin" valueType="num">
                                      <p:cBhvr>
                                        <p:cTn id="55" dur="500" fill="hold"/>
                                        <p:tgtEl>
                                          <p:spTgt spid="207879"/>
                                        </p:tgtEl>
                                        <p:attrNameLst>
                                          <p:attrName>ppt_x</p:attrName>
                                        </p:attrNameLst>
                                      </p:cBhvr>
                                      <p:tavLst>
                                        <p:tav tm="0">
                                          <p:val>
                                            <p:strVal val="#ppt_x-#ppt_w/2"/>
                                          </p:val>
                                        </p:tav>
                                        <p:tav tm="100000">
                                          <p:val>
                                            <p:strVal val="#ppt_x"/>
                                          </p:val>
                                        </p:tav>
                                      </p:tavLst>
                                    </p:anim>
                                    <p:anim calcmode="lin" valueType="num">
                                      <p:cBhvr>
                                        <p:cTn id="56" dur="500" fill="hold"/>
                                        <p:tgtEl>
                                          <p:spTgt spid="207879"/>
                                        </p:tgtEl>
                                        <p:attrNameLst>
                                          <p:attrName>ppt_y</p:attrName>
                                        </p:attrNameLst>
                                      </p:cBhvr>
                                      <p:tavLst>
                                        <p:tav tm="0">
                                          <p:val>
                                            <p:strVal val="#ppt_y"/>
                                          </p:val>
                                        </p:tav>
                                        <p:tav tm="100000">
                                          <p:val>
                                            <p:strVal val="#ppt_y"/>
                                          </p:val>
                                        </p:tav>
                                      </p:tavLst>
                                    </p:anim>
                                    <p:anim calcmode="lin" valueType="num">
                                      <p:cBhvr>
                                        <p:cTn id="57" dur="500" fill="hold"/>
                                        <p:tgtEl>
                                          <p:spTgt spid="207879"/>
                                        </p:tgtEl>
                                        <p:attrNameLst>
                                          <p:attrName>ppt_w</p:attrName>
                                        </p:attrNameLst>
                                      </p:cBhvr>
                                      <p:tavLst>
                                        <p:tav tm="0">
                                          <p:val>
                                            <p:fltVal val="0"/>
                                          </p:val>
                                        </p:tav>
                                        <p:tav tm="100000">
                                          <p:val>
                                            <p:strVal val="#ppt_w"/>
                                          </p:val>
                                        </p:tav>
                                      </p:tavLst>
                                    </p:anim>
                                    <p:anim calcmode="lin" valueType="num">
                                      <p:cBhvr>
                                        <p:cTn id="58" dur="500" fill="hold"/>
                                        <p:tgtEl>
                                          <p:spTgt spid="207879"/>
                                        </p:tgtEl>
                                        <p:attrNameLst>
                                          <p:attrName>ppt_h</p:attrName>
                                        </p:attrNameLst>
                                      </p:cBhvr>
                                      <p:tavLst>
                                        <p:tav tm="0">
                                          <p:val>
                                            <p:strVal val="#ppt_h"/>
                                          </p:val>
                                        </p:tav>
                                        <p:tav tm="100000">
                                          <p:val>
                                            <p:strVal val="#ppt_h"/>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17" presetClass="entr" presetSubtype="8" dur="500" fill="hold" grpId="0" nodeType="clickEffect">
                                  <p:stCondLst>
                                    <p:cond delay="0"/>
                                  </p:stCondLst>
                                  <p:childTnLst>
                                    <p:set>
                                      <p:cBhvr>
                                        <p:cTn id="62" dur="1" fill="hold">
                                          <p:stCondLst>
                                            <p:cond delay="0"/>
                                          </p:stCondLst>
                                        </p:cTn>
                                        <p:tgtEl>
                                          <p:spTgt spid="207880"/>
                                        </p:tgtEl>
                                        <p:attrNameLst>
                                          <p:attrName>style.visibility</p:attrName>
                                        </p:attrNameLst>
                                      </p:cBhvr>
                                      <p:to>
                                        <p:strVal val="visible"/>
                                      </p:to>
                                    </p:set>
                                    <p:anim calcmode="lin" valueType="num">
                                      <p:cBhvr>
                                        <p:cTn id="63" dur="500" fill="hold"/>
                                        <p:tgtEl>
                                          <p:spTgt spid="207880"/>
                                        </p:tgtEl>
                                        <p:attrNameLst>
                                          <p:attrName>ppt_x</p:attrName>
                                        </p:attrNameLst>
                                      </p:cBhvr>
                                      <p:tavLst>
                                        <p:tav tm="0">
                                          <p:val>
                                            <p:strVal val="#ppt_x-#ppt_w/2"/>
                                          </p:val>
                                        </p:tav>
                                        <p:tav tm="100000">
                                          <p:val>
                                            <p:strVal val="#ppt_x"/>
                                          </p:val>
                                        </p:tav>
                                      </p:tavLst>
                                    </p:anim>
                                    <p:anim calcmode="lin" valueType="num">
                                      <p:cBhvr>
                                        <p:cTn id="64" dur="500" fill="hold"/>
                                        <p:tgtEl>
                                          <p:spTgt spid="207880"/>
                                        </p:tgtEl>
                                        <p:attrNameLst>
                                          <p:attrName>ppt_y</p:attrName>
                                        </p:attrNameLst>
                                      </p:cBhvr>
                                      <p:tavLst>
                                        <p:tav tm="0">
                                          <p:val>
                                            <p:strVal val="#ppt_y"/>
                                          </p:val>
                                        </p:tav>
                                        <p:tav tm="100000">
                                          <p:val>
                                            <p:strVal val="#ppt_y"/>
                                          </p:val>
                                        </p:tav>
                                      </p:tavLst>
                                    </p:anim>
                                    <p:anim calcmode="lin" valueType="num">
                                      <p:cBhvr>
                                        <p:cTn id="65" dur="500" fill="hold"/>
                                        <p:tgtEl>
                                          <p:spTgt spid="207880"/>
                                        </p:tgtEl>
                                        <p:attrNameLst>
                                          <p:attrName>ppt_w</p:attrName>
                                        </p:attrNameLst>
                                      </p:cBhvr>
                                      <p:tavLst>
                                        <p:tav tm="0">
                                          <p:val>
                                            <p:fltVal val="0"/>
                                          </p:val>
                                        </p:tav>
                                        <p:tav tm="100000">
                                          <p:val>
                                            <p:strVal val="#ppt_w"/>
                                          </p:val>
                                        </p:tav>
                                      </p:tavLst>
                                    </p:anim>
                                    <p:anim calcmode="lin" valueType="num">
                                      <p:cBhvr>
                                        <p:cTn id="66" dur="500" fill="hold"/>
                                        <p:tgtEl>
                                          <p:spTgt spid="207880"/>
                                        </p:tgtEl>
                                        <p:attrNameLst>
                                          <p:attrName>ppt_h</p:attrName>
                                        </p:attrNameLst>
                                      </p:cBhvr>
                                      <p:tavLst>
                                        <p:tav tm="0">
                                          <p:val>
                                            <p:strVal val="#ppt_h"/>
                                          </p:val>
                                        </p:tav>
                                        <p:tav tm="100000">
                                          <p:val>
                                            <p:strVal val="#ppt_h"/>
                                          </p:val>
                                        </p:tav>
                                      </p:tavLst>
                                    </p:anim>
                                  </p:childTnLst>
                                </p:cTn>
                              </p:par>
                            </p:childTnLst>
                          </p:cTn>
                        </p:par>
                      </p:childTnLst>
                    </p:cTn>
                  </p:par>
                  <p:par>
                    <p:cTn id="67" fill="hold" nodeType="clickPar">
                      <p:stCondLst>
                        <p:cond delay="indefinite"/>
                      </p:stCondLst>
                      <p:childTnLst>
                        <p:par>
                          <p:cTn id="68" fill="hold" nodeType="withGroup">
                            <p:stCondLst>
                              <p:cond delay="0"/>
                            </p:stCondLst>
                            <p:childTnLst>
                              <p:par>
                                <p:cTn id="69" presetID="17" presetClass="entr" presetSubtype="8" dur="500" fill="hold" grpId="0" nodeType="clickEffect">
                                  <p:stCondLst>
                                    <p:cond delay="0"/>
                                  </p:stCondLst>
                                  <p:childTnLst>
                                    <p:set>
                                      <p:cBhvr>
                                        <p:cTn id="70" dur="1" fill="hold">
                                          <p:stCondLst>
                                            <p:cond delay="0"/>
                                          </p:stCondLst>
                                        </p:cTn>
                                        <p:tgtEl>
                                          <p:spTgt spid="207878"/>
                                        </p:tgtEl>
                                        <p:attrNameLst>
                                          <p:attrName>style.visibility</p:attrName>
                                        </p:attrNameLst>
                                      </p:cBhvr>
                                      <p:to>
                                        <p:strVal val="visible"/>
                                      </p:to>
                                    </p:set>
                                    <p:anim calcmode="lin" valueType="num">
                                      <p:cBhvr>
                                        <p:cTn id="71" dur="500" fill="hold"/>
                                        <p:tgtEl>
                                          <p:spTgt spid="207878"/>
                                        </p:tgtEl>
                                        <p:attrNameLst>
                                          <p:attrName>ppt_x</p:attrName>
                                        </p:attrNameLst>
                                      </p:cBhvr>
                                      <p:tavLst>
                                        <p:tav tm="0">
                                          <p:val>
                                            <p:strVal val="#ppt_x-#ppt_w/2"/>
                                          </p:val>
                                        </p:tav>
                                        <p:tav tm="100000">
                                          <p:val>
                                            <p:strVal val="#ppt_x"/>
                                          </p:val>
                                        </p:tav>
                                      </p:tavLst>
                                    </p:anim>
                                    <p:anim calcmode="lin" valueType="num">
                                      <p:cBhvr>
                                        <p:cTn id="72" dur="500" fill="hold"/>
                                        <p:tgtEl>
                                          <p:spTgt spid="207878"/>
                                        </p:tgtEl>
                                        <p:attrNameLst>
                                          <p:attrName>ppt_y</p:attrName>
                                        </p:attrNameLst>
                                      </p:cBhvr>
                                      <p:tavLst>
                                        <p:tav tm="0">
                                          <p:val>
                                            <p:strVal val="#ppt_y"/>
                                          </p:val>
                                        </p:tav>
                                        <p:tav tm="100000">
                                          <p:val>
                                            <p:strVal val="#ppt_y"/>
                                          </p:val>
                                        </p:tav>
                                      </p:tavLst>
                                    </p:anim>
                                    <p:anim calcmode="lin" valueType="num">
                                      <p:cBhvr>
                                        <p:cTn id="73" dur="500" fill="hold"/>
                                        <p:tgtEl>
                                          <p:spTgt spid="207878"/>
                                        </p:tgtEl>
                                        <p:attrNameLst>
                                          <p:attrName>ppt_w</p:attrName>
                                        </p:attrNameLst>
                                      </p:cBhvr>
                                      <p:tavLst>
                                        <p:tav tm="0">
                                          <p:val>
                                            <p:fltVal val="0"/>
                                          </p:val>
                                        </p:tav>
                                        <p:tav tm="100000">
                                          <p:val>
                                            <p:strVal val="#ppt_w"/>
                                          </p:val>
                                        </p:tav>
                                      </p:tavLst>
                                    </p:anim>
                                    <p:anim calcmode="lin" valueType="num">
                                      <p:cBhvr>
                                        <p:cTn id="74" dur="500" fill="hold"/>
                                        <p:tgtEl>
                                          <p:spTgt spid="207878"/>
                                        </p:tgtEl>
                                        <p:attrNameLst>
                                          <p:attrName>ppt_h</p:attrName>
                                        </p:attrNameLst>
                                      </p:cBhvr>
                                      <p:tavLst>
                                        <p:tav tm="0">
                                          <p:val>
                                            <p:strVal val="#ppt_h"/>
                                          </p:val>
                                        </p:tav>
                                        <p:tav tm="100000">
                                          <p:val>
                                            <p:strVal val="#ppt_h"/>
                                          </p:val>
                                        </p:tav>
                                      </p:tavLst>
                                    </p:anim>
                                  </p:childTnLst>
                                </p:cTn>
                              </p:par>
                              <p:par>
                                <p:cTn id="75" presetID="17" presetClass="entr" presetSubtype="8" dur="500" fill="hold" grpId="0" nodeType="withEffect">
                                  <p:stCondLst>
                                    <p:cond delay="0"/>
                                  </p:stCondLst>
                                  <p:childTnLst>
                                    <p:set>
                                      <p:cBhvr>
                                        <p:cTn id="76" dur="1" fill="hold">
                                          <p:stCondLst>
                                            <p:cond delay="0"/>
                                          </p:stCondLst>
                                        </p:cTn>
                                        <p:tgtEl>
                                          <p:spTgt spid="207883"/>
                                        </p:tgtEl>
                                        <p:attrNameLst>
                                          <p:attrName>style.visibility</p:attrName>
                                        </p:attrNameLst>
                                      </p:cBhvr>
                                      <p:to>
                                        <p:strVal val="visible"/>
                                      </p:to>
                                    </p:set>
                                    <p:anim calcmode="lin" valueType="num">
                                      <p:cBhvr>
                                        <p:cTn id="77" dur="500" fill="hold"/>
                                        <p:tgtEl>
                                          <p:spTgt spid="207883"/>
                                        </p:tgtEl>
                                        <p:attrNameLst>
                                          <p:attrName>ppt_x</p:attrName>
                                        </p:attrNameLst>
                                      </p:cBhvr>
                                      <p:tavLst>
                                        <p:tav tm="0">
                                          <p:val>
                                            <p:strVal val="#ppt_x-#ppt_w/2"/>
                                          </p:val>
                                        </p:tav>
                                        <p:tav tm="100000">
                                          <p:val>
                                            <p:strVal val="#ppt_x"/>
                                          </p:val>
                                        </p:tav>
                                      </p:tavLst>
                                    </p:anim>
                                    <p:anim calcmode="lin" valueType="num">
                                      <p:cBhvr>
                                        <p:cTn id="78" dur="500" fill="hold"/>
                                        <p:tgtEl>
                                          <p:spTgt spid="207883"/>
                                        </p:tgtEl>
                                        <p:attrNameLst>
                                          <p:attrName>ppt_y</p:attrName>
                                        </p:attrNameLst>
                                      </p:cBhvr>
                                      <p:tavLst>
                                        <p:tav tm="0">
                                          <p:val>
                                            <p:strVal val="#ppt_y"/>
                                          </p:val>
                                        </p:tav>
                                        <p:tav tm="100000">
                                          <p:val>
                                            <p:strVal val="#ppt_y"/>
                                          </p:val>
                                        </p:tav>
                                      </p:tavLst>
                                    </p:anim>
                                    <p:anim calcmode="lin" valueType="num">
                                      <p:cBhvr>
                                        <p:cTn id="79" dur="500" fill="hold"/>
                                        <p:tgtEl>
                                          <p:spTgt spid="207883"/>
                                        </p:tgtEl>
                                        <p:attrNameLst>
                                          <p:attrName>ppt_w</p:attrName>
                                        </p:attrNameLst>
                                      </p:cBhvr>
                                      <p:tavLst>
                                        <p:tav tm="0">
                                          <p:val>
                                            <p:fltVal val="0"/>
                                          </p:val>
                                        </p:tav>
                                        <p:tav tm="100000">
                                          <p:val>
                                            <p:strVal val="#ppt_w"/>
                                          </p:val>
                                        </p:tav>
                                      </p:tavLst>
                                    </p:anim>
                                    <p:anim calcmode="lin" valueType="num">
                                      <p:cBhvr>
                                        <p:cTn id="80" dur="500" fill="hold"/>
                                        <p:tgtEl>
                                          <p:spTgt spid="207883"/>
                                        </p:tgtEl>
                                        <p:attrNameLst>
                                          <p:attrName>ppt_h</p:attrName>
                                        </p:attrNameLst>
                                      </p:cBhvr>
                                      <p:tavLst>
                                        <p:tav tm="0">
                                          <p:val>
                                            <p:strVal val="#ppt_h"/>
                                          </p:val>
                                        </p:tav>
                                        <p:tav tm="100000">
                                          <p:val>
                                            <p:strVal val="#ppt_h"/>
                                          </p:val>
                                        </p:tav>
                                      </p:tavLst>
                                    </p:anim>
                                  </p:childTnLst>
                                </p:cTn>
                              </p:par>
                              <p:par>
                                <p:cTn id="81" presetID="17" presetClass="entr" presetSubtype="8" dur="500" fill="hold" grpId="0" nodeType="withEffect">
                                  <p:stCondLst>
                                    <p:cond delay="0"/>
                                  </p:stCondLst>
                                  <p:childTnLst>
                                    <p:set>
                                      <p:cBhvr>
                                        <p:cTn id="82" dur="1" fill="hold">
                                          <p:stCondLst>
                                            <p:cond delay="0"/>
                                          </p:stCondLst>
                                        </p:cTn>
                                        <p:tgtEl>
                                          <p:spTgt spid="207884"/>
                                        </p:tgtEl>
                                        <p:attrNameLst>
                                          <p:attrName>style.visibility</p:attrName>
                                        </p:attrNameLst>
                                      </p:cBhvr>
                                      <p:to>
                                        <p:strVal val="visible"/>
                                      </p:to>
                                    </p:set>
                                    <p:anim calcmode="lin" valueType="num">
                                      <p:cBhvr>
                                        <p:cTn id="83" dur="500" fill="hold"/>
                                        <p:tgtEl>
                                          <p:spTgt spid="207884"/>
                                        </p:tgtEl>
                                        <p:attrNameLst>
                                          <p:attrName>ppt_x</p:attrName>
                                        </p:attrNameLst>
                                      </p:cBhvr>
                                      <p:tavLst>
                                        <p:tav tm="0">
                                          <p:val>
                                            <p:strVal val="#ppt_x-#ppt_w/2"/>
                                          </p:val>
                                        </p:tav>
                                        <p:tav tm="100000">
                                          <p:val>
                                            <p:strVal val="#ppt_x"/>
                                          </p:val>
                                        </p:tav>
                                      </p:tavLst>
                                    </p:anim>
                                    <p:anim calcmode="lin" valueType="num">
                                      <p:cBhvr>
                                        <p:cTn id="84" dur="500" fill="hold"/>
                                        <p:tgtEl>
                                          <p:spTgt spid="207884"/>
                                        </p:tgtEl>
                                        <p:attrNameLst>
                                          <p:attrName>ppt_y</p:attrName>
                                        </p:attrNameLst>
                                      </p:cBhvr>
                                      <p:tavLst>
                                        <p:tav tm="0">
                                          <p:val>
                                            <p:strVal val="#ppt_y"/>
                                          </p:val>
                                        </p:tav>
                                        <p:tav tm="100000">
                                          <p:val>
                                            <p:strVal val="#ppt_y"/>
                                          </p:val>
                                        </p:tav>
                                      </p:tavLst>
                                    </p:anim>
                                    <p:anim calcmode="lin" valueType="num">
                                      <p:cBhvr>
                                        <p:cTn id="85" dur="500" fill="hold"/>
                                        <p:tgtEl>
                                          <p:spTgt spid="207884"/>
                                        </p:tgtEl>
                                        <p:attrNameLst>
                                          <p:attrName>ppt_w</p:attrName>
                                        </p:attrNameLst>
                                      </p:cBhvr>
                                      <p:tavLst>
                                        <p:tav tm="0">
                                          <p:val>
                                            <p:fltVal val="0"/>
                                          </p:val>
                                        </p:tav>
                                        <p:tav tm="100000">
                                          <p:val>
                                            <p:strVal val="#ppt_w"/>
                                          </p:val>
                                        </p:tav>
                                      </p:tavLst>
                                    </p:anim>
                                    <p:anim calcmode="lin" valueType="num">
                                      <p:cBhvr>
                                        <p:cTn id="86" dur="500" fill="hold"/>
                                        <p:tgtEl>
                                          <p:spTgt spid="207884"/>
                                        </p:tgtEl>
                                        <p:attrNameLst>
                                          <p:attrName>ppt_h</p:attrName>
                                        </p:attrNameLst>
                                      </p:cBhvr>
                                      <p:tavLst>
                                        <p:tav tm="0">
                                          <p:val>
                                            <p:strVal val="#ppt_h"/>
                                          </p:val>
                                        </p:tav>
                                        <p:tav tm="100000">
                                          <p:val>
                                            <p:strVal val="#ppt_h"/>
                                          </p:val>
                                        </p:tav>
                                      </p:tavLst>
                                    </p:anim>
                                  </p:childTnLst>
                                </p:cTn>
                              </p:par>
                              <p:par>
                                <p:cTn id="87" presetID="17" presetClass="entr" presetSubtype="8" dur="500" fill="hold" nodeType="withEffect">
                                  <p:stCondLst>
                                    <p:cond delay="0"/>
                                  </p:stCondLst>
                                  <p:childTnLst>
                                    <p:set>
                                      <p:cBhvr>
                                        <p:cTn id="88" dur="1" fill="hold">
                                          <p:stCondLst>
                                            <p:cond delay="0"/>
                                          </p:stCondLst>
                                        </p:cTn>
                                        <p:tgtEl>
                                          <p:spTgt spid="207888"/>
                                        </p:tgtEl>
                                        <p:attrNameLst>
                                          <p:attrName>style.visibility</p:attrName>
                                        </p:attrNameLst>
                                      </p:cBhvr>
                                      <p:to>
                                        <p:strVal val="visible"/>
                                      </p:to>
                                    </p:set>
                                    <p:anim calcmode="lin" valueType="num">
                                      <p:cBhvr>
                                        <p:cTn id="89" dur="500" fill="hold"/>
                                        <p:tgtEl>
                                          <p:spTgt spid="207888"/>
                                        </p:tgtEl>
                                        <p:attrNameLst>
                                          <p:attrName>ppt_x</p:attrName>
                                        </p:attrNameLst>
                                      </p:cBhvr>
                                      <p:tavLst>
                                        <p:tav tm="0">
                                          <p:val>
                                            <p:strVal val="#ppt_x-#ppt_w/2"/>
                                          </p:val>
                                        </p:tav>
                                        <p:tav tm="100000">
                                          <p:val>
                                            <p:strVal val="#ppt_x"/>
                                          </p:val>
                                        </p:tav>
                                      </p:tavLst>
                                    </p:anim>
                                    <p:anim calcmode="lin" valueType="num">
                                      <p:cBhvr>
                                        <p:cTn id="90" dur="500" fill="hold"/>
                                        <p:tgtEl>
                                          <p:spTgt spid="207888"/>
                                        </p:tgtEl>
                                        <p:attrNameLst>
                                          <p:attrName>ppt_y</p:attrName>
                                        </p:attrNameLst>
                                      </p:cBhvr>
                                      <p:tavLst>
                                        <p:tav tm="0">
                                          <p:val>
                                            <p:strVal val="#ppt_y"/>
                                          </p:val>
                                        </p:tav>
                                        <p:tav tm="100000">
                                          <p:val>
                                            <p:strVal val="#ppt_y"/>
                                          </p:val>
                                        </p:tav>
                                      </p:tavLst>
                                    </p:anim>
                                    <p:anim calcmode="lin" valueType="num">
                                      <p:cBhvr>
                                        <p:cTn id="91" dur="500" fill="hold"/>
                                        <p:tgtEl>
                                          <p:spTgt spid="207888"/>
                                        </p:tgtEl>
                                        <p:attrNameLst>
                                          <p:attrName>ppt_w</p:attrName>
                                        </p:attrNameLst>
                                      </p:cBhvr>
                                      <p:tavLst>
                                        <p:tav tm="0">
                                          <p:val>
                                            <p:fltVal val="0"/>
                                          </p:val>
                                        </p:tav>
                                        <p:tav tm="100000">
                                          <p:val>
                                            <p:strVal val="#ppt_w"/>
                                          </p:val>
                                        </p:tav>
                                      </p:tavLst>
                                    </p:anim>
                                    <p:anim calcmode="lin" valueType="num">
                                      <p:cBhvr>
                                        <p:cTn id="92" dur="500" fill="hold"/>
                                        <p:tgtEl>
                                          <p:spTgt spid="207888"/>
                                        </p:tgtEl>
                                        <p:attrNameLst>
                                          <p:attrName>ppt_h</p:attrName>
                                        </p:attrNameLst>
                                      </p:cBhvr>
                                      <p:tavLst>
                                        <p:tav tm="0">
                                          <p:val>
                                            <p:strVal val="#ppt_h"/>
                                          </p:val>
                                        </p:tav>
                                        <p:tav tm="100000">
                                          <p:val>
                                            <p:strVal val="#ppt_h"/>
                                          </p:val>
                                        </p:tav>
                                      </p:tavLst>
                                    </p:anim>
                                  </p:childTnLst>
                                </p:cTn>
                              </p:par>
                              <p:par>
                                <p:cTn id="93" presetID="17" presetClass="entr" presetSubtype="8" dur="500" fill="hold" grpId="0" nodeType="withEffect">
                                  <p:stCondLst>
                                    <p:cond delay="0"/>
                                  </p:stCondLst>
                                  <p:childTnLst>
                                    <p:set>
                                      <p:cBhvr>
                                        <p:cTn id="94" dur="1" fill="hold">
                                          <p:stCondLst>
                                            <p:cond delay="0"/>
                                          </p:stCondLst>
                                        </p:cTn>
                                        <p:tgtEl>
                                          <p:spTgt spid="207889"/>
                                        </p:tgtEl>
                                        <p:attrNameLst>
                                          <p:attrName>style.visibility</p:attrName>
                                        </p:attrNameLst>
                                      </p:cBhvr>
                                      <p:to>
                                        <p:strVal val="visible"/>
                                      </p:to>
                                    </p:set>
                                    <p:anim calcmode="lin" valueType="num">
                                      <p:cBhvr>
                                        <p:cTn id="95" dur="500" fill="hold"/>
                                        <p:tgtEl>
                                          <p:spTgt spid="207889"/>
                                        </p:tgtEl>
                                        <p:attrNameLst>
                                          <p:attrName>ppt_x</p:attrName>
                                        </p:attrNameLst>
                                      </p:cBhvr>
                                      <p:tavLst>
                                        <p:tav tm="0">
                                          <p:val>
                                            <p:strVal val="#ppt_x-#ppt_w/2"/>
                                          </p:val>
                                        </p:tav>
                                        <p:tav tm="100000">
                                          <p:val>
                                            <p:strVal val="#ppt_x"/>
                                          </p:val>
                                        </p:tav>
                                      </p:tavLst>
                                    </p:anim>
                                    <p:anim calcmode="lin" valueType="num">
                                      <p:cBhvr>
                                        <p:cTn id="96" dur="500" fill="hold"/>
                                        <p:tgtEl>
                                          <p:spTgt spid="207889"/>
                                        </p:tgtEl>
                                        <p:attrNameLst>
                                          <p:attrName>ppt_y</p:attrName>
                                        </p:attrNameLst>
                                      </p:cBhvr>
                                      <p:tavLst>
                                        <p:tav tm="0">
                                          <p:val>
                                            <p:strVal val="#ppt_y"/>
                                          </p:val>
                                        </p:tav>
                                        <p:tav tm="100000">
                                          <p:val>
                                            <p:strVal val="#ppt_y"/>
                                          </p:val>
                                        </p:tav>
                                      </p:tavLst>
                                    </p:anim>
                                    <p:anim calcmode="lin" valueType="num">
                                      <p:cBhvr>
                                        <p:cTn id="97" dur="500" fill="hold"/>
                                        <p:tgtEl>
                                          <p:spTgt spid="207889"/>
                                        </p:tgtEl>
                                        <p:attrNameLst>
                                          <p:attrName>ppt_w</p:attrName>
                                        </p:attrNameLst>
                                      </p:cBhvr>
                                      <p:tavLst>
                                        <p:tav tm="0">
                                          <p:val>
                                            <p:fltVal val="0"/>
                                          </p:val>
                                        </p:tav>
                                        <p:tav tm="100000">
                                          <p:val>
                                            <p:strVal val="#ppt_w"/>
                                          </p:val>
                                        </p:tav>
                                      </p:tavLst>
                                    </p:anim>
                                    <p:anim calcmode="lin" valueType="num">
                                      <p:cBhvr>
                                        <p:cTn id="98" dur="500" fill="hold"/>
                                        <p:tgtEl>
                                          <p:spTgt spid="207889"/>
                                        </p:tgtEl>
                                        <p:attrNameLst>
                                          <p:attrName>ppt_h</p:attrName>
                                        </p:attrNameLst>
                                      </p:cBhvr>
                                      <p:tavLst>
                                        <p:tav tm="0">
                                          <p:val>
                                            <p:strVal val="#ppt_h"/>
                                          </p:val>
                                        </p:tav>
                                        <p:tav tm="100000">
                                          <p:val>
                                            <p:strVal val="#ppt_h"/>
                                          </p:val>
                                        </p:tav>
                                      </p:tavLst>
                                    </p:anim>
                                  </p:childTnLst>
                                </p:cTn>
                              </p:par>
                              <p:par>
                                <p:cTn id="99" presetID="17" presetClass="entr" presetSubtype="8" dur="500" fill="hold" grpId="0" nodeType="withEffect">
                                  <p:stCondLst>
                                    <p:cond delay="0"/>
                                  </p:stCondLst>
                                  <p:childTnLst>
                                    <p:set>
                                      <p:cBhvr>
                                        <p:cTn id="100" dur="1" fill="hold">
                                          <p:stCondLst>
                                            <p:cond delay="0"/>
                                          </p:stCondLst>
                                        </p:cTn>
                                        <p:tgtEl>
                                          <p:spTgt spid="207890"/>
                                        </p:tgtEl>
                                        <p:attrNameLst>
                                          <p:attrName>style.visibility</p:attrName>
                                        </p:attrNameLst>
                                      </p:cBhvr>
                                      <p:to>
                                        <p:strVal val="visible"/>
                                      </p:to>
                                    </p:set>
                                    <p:anim calcmode="lin" valueType="num">
                                      <p:cBhvr>
                                        <p:cTn id="101" dur="500" fill="hold"/>
                                        <p:tgtEl>
                                          <p:spTgt spid="207890"/>
                                        </p:tgtEl>
                                        <p:attrNameLst>
                                          <p:attrName>ppt_x</p:attrName>
                                        </p:attrNameLst>
                                      </p:cBhvr>
                                      <p:tavLst>
                                        <p:tav tm="0">
                                          <p:val>
                                            <p:strVal val="#ppt_x-#ppt_w/2"/>
                                          </p:val>
                                        </p:tav>
                                        <p:tav tm="100000">
                                          <p:val>
                                            <p:strVal val="#ppt_x"/>
                                          </p:val>
                                        </p:tav>
                                      </p:tavLst>
                                    </p:anim>
                                    <p:anim calcmode="lin" valueType="num">
                                      <p:cBhvr>
                                        <p:cTn id="102" dur="500" fill="hold"/>
                                        <p:tgtEl>
                                          <p:spTgt spid="207890"/>
                                        </p:tgtEl>
                                        <p:attrNameLst>
                                          <p:attrName>ppt_y</p:attrName>
                                        </p:attrNameLst>
                                      </p:cBhvr>
                                      <p:tavLst>
                                        <p:tav tm="0">
                                          <p:val>
                                            <p:strVal val="#ppt_y"/>
                                          </p:val>
                                        </p:tav>
                                        <p:tav tm="100000">
                                          <p:val>
                                            <p:strVal val="#ppt_y"/>
                                          </p:val>
                                        </p:tav>
                                      </p:tavLst>
                                    </p:anim>
                                    <p:anim calcmode="lin" valueType="num">
                                      <p:cBhvr>
                                        <p:cTn id="103" dur="500" fill="hold"/>
                                        <p:tgtEl>
                                          <p:spTgt spid="207890"/>
                                        </p:tgtEl>
                                        <p:attrNameLst>
                                          <p:attrName>ppt_w</p:attrName>
                                        </p:attrNameLst>
                                      </p:cBhvr>
                                      <p:tavLst>
                                        <p:tav tm="0">
                                          <p:val>
                                            <p:fltVal val="0"/>
                                          </p:val>
                                        </p:tav>
                                        <p:tav tm="100000">
                                          <p:val>
                                            <p:strVal val="#ppt_w"/>
                                          </p:val>
                                        </p:tav>
                                      </p:tavLst>
                                    </p:anim>
                                    <p:anim calcmode="lin" valueType="num">
                                      <p:cBhvr>
                                        <p:cTn id="104" dur="500" fill="hold"/>
                                        <p:tgtEl>
                                          <p:spTgt spid="207890"/>
                                        </p:tgtEl>
                                        <p:attrNameLst>
                                          <p:attrName>ppt_h</p:attrName>
                                        </p:attrNameLst>
                                      </p:cBhvr>
                                      <p:tavLst>
                                        <p:tav tm="0">
                                          <p:val>
                                            <p:strVal val="#ppt_h"/>
                                          </p:val>
                                        </p:tav>
                                        <p:tav tm="100000">
                                          <p:val>
                                            <p:strVal val="#ppt_h"/>
                                          </p:val>
                                        </p:tav>
                                      </p:tavLst>
                                    </p:anim>
                                  </p:childTnLst>
                                </p:cTn>
                              </p:par>
                              <p:par>
                                <p:cTn id="105" presetID="17" presetClass="entr" presetSubtype="8" dur="500" fill="hold" grpId="0" nodeType="withEffect">
                                  <p:stCondLst>
                                    <p:cond delay="0"/>
                                  </p:stCondLst>
                                  <p:childTnLst>
                                    <p:set>
                                      <p:cBhvr>
                                        <p:cTn id="106" dur="1" fill="hold">
                                          <p:stCondLst>
                                            <p:cond delay="0"/>
                                          </p:stCondLst>
                                        </p:cTn>
                                        <p:tgtEl>
                                          <p:spTgt spid="207891"/>
                                        </p:tgtEl>
                                        <p:attrNameLst>
                                          <p:attrName>style.visibility</p:attrName>
                                        </p:attrNameLst>
                                      </p:cBhvr>
                                      <p:to>
                                        <p:strVal val="visible"/>
                                      </p:to>
                                    </p:set>
                                    <p:anim calcmode="lin" valueType="num">
                                      <p:cBhvr>
                                        <p:cTn id="107" dur="500" fill="hold"/>
                                        <p:tgtEl>
                                          <p:spTgt spid="207891"/>
                                        </p:tgtEl>
                                        <p:attrNameLst>
                                          <p:attrName>ppt_x</p:attrName>
                                        </p:attrNameLst>
                                      </p:cBhvr>
                                      <p:tavLst>
                                        <p:tav tm="0">
                                          <p:val>
                                            <p:strVal val="#ppt_x-#ppt_w/2"/>
                                          </p:val>
                                        </p:tav>
                                        <p:tav tm="100000">
                                          <p:val>
                                            <p:strVal val="#ppt_x"/>
                                          </p:val>
                                        </p:tav>
                                      </p:tavLst>
                                    </p:anim>
                                    <p:anim calcmode="lin" valueType="num">
                                      <p:cBhvr>
                                        <p:cTn id="108" dur="500" fill="hold"/>
                                        <p:tgtEl>
                                          <p:spTgt spid="207891"/>
                                        </p:tgtEl>
                                        <p:attrNameLst>
                                          <p:attrName>ppt_y</p:attrName>
                                        </p:attrNameLst>
                                      </p:cBhvr>
                                      <p:tavLst>
                                        <p:tav tm="0">
                                          <p:val>
                                            <p:strVal val="#ppt_y"/>
                                          </p:val>
                                        </p:tav>
                                        <p:tav tm="100000">
                                          <p:val>
                                            <p:strVal val="#ppt_y"/>
                                          </p:val>
                                        </p:tav>
                                      </p:tavLst>
                                    </p:anim>
                                    <p:anim calcmode="lin" valueType="num">
                                      <p:cBhvr>
                                        <p:cTn id="109" dur="500" fill="hold"/>
                                        <p:tgtEl>
                                          <p:spTgt spid="207891"/>
                                        </p:tgtEl>
                                        <p:attrNameLst>
                                          <p:attrName>ppt_w</p:attrName>
                                        </p:attrNameLst>
                                      </p:cBhvr>
                                      <p:tavLst>
                                        <p:tav tm="0">
                                          <p:val>
                                            <p:fltVal val="0"/>
                                          </p:val>
                                        </p:tav>
                                        <p:tav tm="100000">
                                          <p:val>
                                            <p:strVal val="#ppt_w"/>
                                          </p:val>
                                        </p:tav>
                                      </p:tavLst>
                                    </p:anim>
                                    <p:anim calcmode="lin" valueType="num">
                                      <p:cBhvr>
                                        <p:cTn id="110" dur="500" fill="hold"/>
                                        <p:tgtEl>
                                          <p:spTgt spid="207891"/>
                                        </p:tgtEl>
                                        <p:attrNameLst>
                                          <p:attrName>ppt_h</p:attrName>
                                        </p:attrNameLst>
                                      </p:cBhvr>
                                      <p:tavLst>
                                        <p:tav tm="0">
                                          <p:val>
                                            <p:strVal val="#ppt_h"/>
                                          </p:val>
                                        </p:tav>
                                        <p:tav tm="100000">
                                          <p:val>
                                            <p:strVal val="#ppt_h"/>
                                          </p:val>
                                        </p:tav>
                                      </p:tavLst>
                                    </p:anim>
                                  </p:childTnLst>
                                </p:cTn>
                              </p:par>
                              <p:par>
                                <p:cTn id="111" presetID="17" presetClass="entr" presetSubtype="8" dur="500" fill="hold" grpId="0" nodeType="withEffect">
                                  <p:stCondLst>
                                    <p:cond delay="0"/>
                                  </p:stCondLst>
                                  <p:childTnLst>
                                    <p:set>
                                      <p:cBhvr>
                                        <p:cTn id="112" dur="1" fill="hold">
                                          <p:stCondLst>
                                            <p:cond delay="0"/>
                                          </p:stCondLst>
                                        </p:cTn>
                                        <p:tgtEl>
                                          <p:spTgt spid="207892"/>
                                        </p:tgtEl>
                                        <p:attrNameLst>
                                          <p:attrName>style.visibility</p:attrName>
                                        </p:attrNameLst>
                                      </p:cBhvr>
                                      <p:to>
                                        <p:strVal val="visible"/>
                                      </p:to>
                                    </p:set>
                                    <p:anim calcmode="lin" valueType="num">
                                      <p:cBhvr>
                                        <p:cTn id="113" dur="500" fill="hold"/>
                                        <p:tgtEl>
                                          <p:spTgt spid="207892"/>
                                        </p:tgtEl>
                                        <p:attrNameLst>
                                          <p:attrName>ppt_x</p:attrName>
                                        </p:attrNameLst>
                                      </p:cBhvr>
                                      <p:tavLst>
                                        <p:tav tm="0">
                                          <p:val>
                                            <p:strVal val="#ppt_x-#ppt_w/2"/>
                                          </p:val>
                                        </p:tav>
                                        <p:tav tm="100000">
                                          <p:val>
                                            <p:strVal val="#ppt_x"/>
                                          </p:val>
                                        </p:tav>
                                      </p:tavLst>
                                    </p:anim>
                                    <p:anim calcmode="lin" valueType="num">
                                      <p:cBhvr>
                                        <p:cTn id="114" dur="500" fill="hold"/>
                                        <p:tgtEl>
                                          <p:spTgt spid="207892"/>
                                        </p:tgtEl>
                                        <p:attrNameLst>
                                          <p:attrName>ppt_y</p:attrName>
                                        </p:attrNameLst>
                                      </p:cBhvr>
                                      <p:tavLst>
                                        <p:tav tm="0">
                                          <p:val>
                                            <p:strVal val="#ppt_y"/>
                                          </p:val>
                                        </p:tav>
                                        <p:tav tm="100000">
                                          <p:val>
                                            <p:strVal val="#ppt_y"/>
                                          </p:val>
                                        </p:tav>
                                      </p:tavLst>
                                    </p:anim>
                                    <p:anim calcmode="lin" valueType="num">
                                      <p:cBhvr>
                                        <p:cTn id="115" dur="500" fill="hold"/>
                                        <p:tgtEl>
                                          <p:spTgt spid="207892"/>
                                        </p:tgtEl>
                                        <p:attrNameLst>
                                          <p:attrName>ppt_w</p:attrName>
                                        </p:attrNameLst>
                                      </p:cBhvr>
                                      <p:tavLst>
                                        <p:tav tm="0">
                                          <p:val>
                                            <p:fltVal val="0"/>
                                          </p:val>
                                        </p:tav>
                                        <p:tav tm="100000">
                                          <p:val>
                                            <p:strVal val="#ppt_w"/>
                                          </p:val>
                                        </p:tav>
                                      </p:tavLst>
                                    </p:anim>
                                    <p:anim calcmode="lin" valueType="num">
                                      <p:cBhvr>
                                        <p:cTn id="116" dur="500" fill="hold"/>
                                        <p:tgtEl>
                                          <p:spTgt spid="207892"/>
                                        </p:tgtEl>
                                        <p:attrNameLst>
                                          <p:attrName>ppt_h</p:attrName>
                                        </p:attrNameLst>
                                      </p:cBhvr>
                                      <p:tavLst>
                                        <p:tav tm="0">
                                          <p:val>
                                            <p:strVal val="#ppt_h"/>
                                          </p:val>
                                        </p:tav>
                                        <p:tav tm="100000">
                                          <p:val>
                                            <p:strVal val="#ppt_h"/>
                                          </p:val>
                                        </p:tav>
                                      </p:tavLst>
                                    </p:anim>
                                  </p:childTnLst>
                                </p:cTn>
                              </p:par>
                              <p:par>
                                <p:cTn id="117" presetID="17" presetClass="entr" presetSubtype="8" dur="500" fill="hold" nodeType="withEffect">
                                  <p:stCondLst>
                                    <p:cond delay="0"/>
                                  </p:stCondLst>
                                  <p:childTnLst>
                                    <p:set>
                                      <p:cBhvr>
                                        <p:cTn id="118" dur="1" fill="hold">
                                          <p:stCondLst>
                                            <p:cond delay="0"/>
                                          </p:stCondLst>
                                        </p:cTn>
                                        <p:tgtEl>
                                          <p:spTgt spid="207893"/>
                                        </p:tgtEl>
                                        <p:attrNameLst>
                                          <p:attrName>style.visibility</p:attrName>
                                        </p:attrNameLst>
                                      </p:cBhvr>
                                      <p:to>
                                        <p:strVal val="visible"/>
                                      </p:to>
                                    </p:set>
                                    <p:anim calcmode="lin" valueType="num">
                                      <p:cBhvr>
                                        <p:cTn id="119" dur="500" fill="hold"/>
                                        <p:tgtEl>
                                          <p:spTgt spid="207893"/>
                                        </p:tgtEl>
                                        <p:attrNameLst>
                                          <p:attrName>ppt_x</p:attrName>
                                        </p:attrNameLst>
                                      </p:cBhvr>
                                      <p:tavLst>
                                        <p:tav tm="0">
                                          <p:val>
                                            <p:strVal val="#ppt_x-#ppt_w/2"/>
                                          </p:val>
                                        </p:tav>
                                        <p:tav tm="100000">
                                          <p:val>
                                            <p:strVal val="#ppt_x"/>
                                          </p:val>
                                        </p:tav>
                                      </p:tavLst>
                                    </p:anim>
                                    <p:anim calcmode="lin" valueType="num">
                                      <p:cBhvr>
                                        <p:cTn id="120" dur="500" fill="hold"/>
                                        <p:tgtEl>
                                          <p:spTgt spid="207893"/>
                                        </p:tgtEl>
                                        <p:attrNameLst>
                                          <p:attrName>ppt_y</p:attrName>
                                        </p:attrNameLst>
                                      </p:cBhvr>
                                      <p:tavLst>
                                        <p:tav tm="0">
                                          <p:val>
                                            <p:strVal val="#ppt_y"/>
                                          </p:val>
                                        </p:tav>
                                        <p:tav tm="100000">
                                          <p:val>
                                            <p:strVal val="#ppt_y"/>
                                          </p:val>
                                        </p:tav>
                                      </p:tavLst>
                                    </p:anim>
                                    <p:anim calcmode="lin" valueType="num">
                                      <p:cBhvr>
                                        <p:cTn id="121" dur="500" fill="hold"/>
                                        <p:tgtEl>
                                          <p:spTgt spid="207893"/>
                                        </p:tgtEl>
                                        <p:attrNameLst>
                                          <p:attrName>ppt_w</p:attrName>
                                        </p:attrNameLst>
                                      </p:cBhvr>
                                      <p:tavLst>
                                        <p:tav tm="0">
                                          <p:val>
                                            <p:fltVal val="0"/>
                                          </p:val>
                                        </p:tav>
                                        <p:tav tm="100000">
                                          <p:val>
                                            <p:strVal val="#ppt_w"/>
                                          </p:val>
                                        </p:tav>
                                      </p:tavLst>
                                    </p:anim>
                                    <p:anim calcmode="lin" valueType="num">
                                      <p:cBhvr>
                                        <p:cTn id="122" dur="500" fill="hold"/>
                                        <p:tgtEl>
                                          <p:spTgt spid="207893"/>
                                        </p:tgtEl>
                                        <p:attrNameLst>
                                          <p:attrName>ppt_h</p:attrName>
                                        </p:attrNameLst>
                                      </p:cBhvr>
                                      <p:tavLst>
                                        <p:tav tm="0">
                                          <p:val>
                                            <p:strVal val="#ppt_h"/>
                                          </p:val>
                                        </p:tav>
                                        <p:tav tm="100000">
                                          <p:val>
                                            <p:strVal val="#ppt_h"/>
                                          </p:val>
                                        </p:tav>
                                      </p:tavLst>
                                    </p:anim>
                                  </p:childTnLst>
                                </p:cTn>
                              </p:par>
                              <p:par>
                                <p:cTn id="123" presetID="17" presetClass="entr" presetSubtype="8" dur="500" fill="hold" grpId="0" nodeType="withEffect">
                                  <p:stCondLst>
                                    <p:cond delay="0"/>
                                  </p:stCondLst>
                                  <p:childTnLst>
                                    <p:set>
                                      <p:cBhvr>
                                        <p:cTn id="124" dur="1" fill="hold">
                                          <p:stCondLst>
                                            <p:cond delay="0"/>
                                          </p:stCondLst>
                                        </p:cTn>
                                        <p:tgtEl>
                                          <p:spTgt spid="207894"/>
                                        </p:tgtEl>
                                        <p:attrNameLst>
                                          <p:attrName>style.visibility</p:attrName>
                                        </p:attrNameLst>
                                      </p:cBhvr>
                                      <p:to>
                                        <p:strVal val="visible"/>
                                      </p:to>
                                    </p:set>
                                    <p:anim calcmode="lin" valueType="num">
                                      <p:cBhvr>
                                        <p:cTn id="125" dur="500" fill="hold"/>
                                        <p:tgtEl>
                                          <p:spTgt spid="207894"/>
                                        </p:tgtEl>
                                        <p:attrNameLst>
                                          <p:attrName>ppt_x</p:attrName>
                                        </p:attrNameLst>
                                      </p:cBhvr>
                                      <p:tavLst>
                                        <p:tav tm="0">
                                          <p:val>
                                            <p:strVal val="#ppt_x-#ppt_w/2"/>
                                          </p:val>
                                        </p:tav>
                                        <p:tav tm="100000">
                                          <p:val>
                                            <p:strVal val="#ppt_x"/>
                                          </p:val>
                                        </p:tav>
                                      </p:tavLst>
                                    </p:anim>
                                    <p:anim calcmode="lin" valueType="num">
                                      <p:cBhvr>
                                        <p:cTn id="126" dur="500" fill="hold"/>
                                        <p:tgtEl>
                                          <p:spTgt spid="207894"/>
                                        </p:tgtEl>
                                        <p:attrNameLst>
                                          <p:attrName>ppt_y</p:attrName>
                                        </p:attrNameLst>
                                      </p:cBhvr>
                                      <p:tavLst>
                                        <p:tav tm="0">
                                          <p:val>
                                            <p:strVal val="#ppt_y"/>
                                          </p:val>
                                        </p:tav>
                                        <p:tav tm="100000">
                                          <p:val>
                                            <p:strVal val="#ppt_y"/>
                                          </p:val>
                                        </p:tav>
                                      </p:tavLst>
                                    </p:anim>
                                    <p:anim calcmode="lin" valueType="num">
                                      <p:cBhvr>
                                        <p:cTn id="127" dur="500" fill="hold"/>
                                        <p:tgtEl>
                                          <p:spTgt spid="207894"/>
                                        </p:tgtEl>
                                        <p:attrNameLst>
                                          <p:attrName>ppt_w</p:attrName>
                                        </p:attrNameLst>
                                      </p:cBhvr>
                                      <p:tavLst>
                                        <p:tav tm="0">
                                          <p:val>
                                            <p:fltVal val="0"/>
                                          </p:val>
                                        </p:tav>
                                        <p:tav tm="100000">
                                          <p:val>
                                            <p:strVal val="#ppt_w"/>
                                          </p:val>
                                        </p:tav>
                                      </p:tavLst>
                                    </p:anim>
                                    <p:anim calcmode="lin" valueType="num">
                                      <p:cBhvr>
                                        <p:cTn id="128" dur="500" fill="hold"/>
                                        <p:tgtEl>
                                          <p:spTgt spid="207894"/>
                                        </p:tgtEl>
                                        <p:attrNameLst>
                                          <p:attrName>ppt_h</p:attrName>
                                        </p:attrNameLst>
                                      </p:cBhvr>
                                      <p:tavLst>
                                        <p:tav tm="0">
                                          <p:val>
                                            <p:strVal val="#ppt_h"/>
                                          </p:val>
                                        </p:tav>
                                        <p:tav tm="100000">
                                          <p:val>
                                            <p:strVal val="#ppt_h"/>
                                          </p:val>
                                        </p:tav>
                                      </p:tavLst>
                                    </p:anim>
                                  </p:childTnLst>
                                </p:cTn>
                              </p:par>
                              <p:par>
                                <p:cTn id="129" presetID="17" presetClass="entr" presetSubtype="8" dur="500" fill="hold" grpId="0" nodeType="withEffect">
                                  <p:stCondLst>
                                    <p:cond delay="0"/>
                                  </p:stCondLst>
                                  <p:childTnLst>
                                    <p:set>
                                      <p:cBhvr>
                                        <p:cTn id="130" dur="1" fill="hold">
                                          <p:stCondLst>
                                            <p:cond delay="0"/>
                                          </p:stCondLst>
                                        </p:cTn>
                                        <p:tgtEl>
                                          <p:spTgt spid="207895"/>
                                        </p:tgtEl>
                                        <p:attrNameLst>
                                          <p:attrName>style.visibility</p:attrName>
                                        </p:attrNameLst>
                                      </p:cBhvr>
                                      <p:to>
                                        <p:strVal val="visible"/>
                                      </p:to>
                                    </p:set>
                                    <p:anim calcmode="lin" valueType="num">
                                      <p:cBhvr>
                                        <p:cTn id="131" dur="500" fill="hold"/>
                                        <p:tgtEl>
                                          <p:spTgt spid="207895"/>
                                        </p:tgtEl>
                                        <p:attrNameLst>
                                          <p:attrName>ppt_x</p:attrName>
                                        </p:attrNameLst>
                                      </p:cBhvr>
                                      <p:tavLst>
                                        <p:tav tm="0">
                                          <p:val>
                                            <p:strVal val="#ppt_x-#ppt_w/2"/>
                                          </p:val>
                                        </p:tav>
                                        <p:tav tm="100000">
                                          <p:val>
                                            <p:strVal val="#ppt_x"/>
                                          </p:val>
                                        </p:tav>
                                      </p:tavLst>
                                    </p:anim>
                                    <p:anim calcmode="lin" valueType="num">
                                      <p:cBhvr>
                                        <p:cTn id="132" dur="500" fill="hold"/>
                                        <p:tgtEl>
                                          <p:spTgt spid="207895"/>
                                        </p:tgtEl>
                                        <p:attrNameLst>
                                          <p:attrName>ppt_y</p:attrName>
                                        </p:attrNameLst>
                                      </p:cBhvr>
                                      <p:tavLst>
                                        <p:tav tm="0">
                                          <p:val>
                                            <p:strVal val="#ppt_y"/>
                                          </p:val>
                                        </p:tav>
                                        <p:tav tm="100000">
                                          <p:val>
                                            <p:strVal val="#ppt_y"/>
                                          </p:val>
                                        </p:tav>
                                      </p:tavLst>
                                    </p:anim>
                                    <p:anim calcmode="lin" valueType="num">
                                      <p:cBhvr>
                                        <p:cTn id="133" dur="500" fill="hold"/>
                                        <p:tgtEl>
                                          <p:spTgt spid="207895"/>
                                        </p:tgtEl>
                                        <p:attrNameLst>
                                          <p:attrName>ppt_w</p:attrName>
                                        </p:attrNameLst>
                                      </p:cBhvr>
                                      <p:tavLst>
                                        <p:tav tm="0">
                                          <p:val>
                                            <p:fltVal val="0"/>
                                          </p:val>
                                        </p:tav>
                                        <p:tav tm="100000">
                                          <p:val>
                                            <p:strVal val="#ppt_w"/>
                                          </p:val>
                                        </p:tav>
                                      </p:tavLst>
                                    </p:anim>
                                    <p:anim calcmode="lin" valueType="num">
                                      <p:cBhvr>
                                        <p:cTn id="134" dur="500" fill="hold"/>
                                        <p:tgtEl>
                                          <p:spTgt spid="207895"/>
                                        </p:tgtEl>
                                        <p:attrNameLst>
                                          <p:attrName>ppt_h</p:attrName>
                                        </p:attrNameLst>
                                      </p:cBhvr>
                                      <p:tavLst>
                                        <p:tav tm="0">
                                          <p:val>
                                            <p:strVal val="#ppt_h"/>
                                          </p:val>
                                        </p:tav>
                                        <p:tav tm="100000">
                                          <p:val>
                                            <p:strVal val="#ppt_h"/>
                                          </p:val>
                                        </p:tav>
                                      </p:tavLst>
                                    </p:anim>
                                  </p:childTnLst>
                                </p:cTn>
                              </p:par>
                              <p:par>
                                <p:cTn id="135" presetID="17" presetClass="entr" presetSubtype="8" dur="500" fill="hold" nodeType="withEffect">
                                  <p:stCondLst>
                                    <p:cond delay="0"/>
                                  </p:stCondLst>
                                  <p:childTnLst>
                                    <p:set>
                                      <p:cBhvr>
                                        <p:cTn id="136" dur="1" fill="hold">
                                          <p:stCondLst>
                                            <p:cond delay="0"/>
                                          </p:stCondLst>
                                        </p:cTn>
                                        <p:tgtEl>
                                          <p:spTgt spid="207896"/>
                                        </p:tgtEl>
                                        <p:attrNameLst>
                                          <p:attrName>style.visibility</p:attrName>
                                        </p:attrNameLst>
                                      </p:cBhvr>
                                      <p:to>
                                        <p:strVal val="visible"/>
                                      </p:to>
                                    </p:set>
                                    <p:anim calcmode="lin" valueType="num">
                                      <p:cBhvr>
                                        <p:cTn id="137" dur="500" fill="hold"/>
                                        <p:tgtEl>
                                          <p:spTgt spid="207896"/>
                                        </p:tgtEl>
                                        <p:attrNameLst>
                                          <p:attrName>ppt_x</p:attrName>
                                        </p:attrNameLst>
                                      </p:cBhvr>
                                      <p:tavLst>
                                        <p:tav tm="0">
                                          <p:val>
                                            <p:strVal val="#ppt_x-#ppt_w/2"/>
                                          </p:val>
                                        </p:tav>
                                        <p:tav tm="100000">
                                          <p:val>
                                            <p:strVal val="#ppt_x"/>
                                          </p:val>
                                        </p:tav>
                                      </p:tavLst>
                                    </p:anim>
                                    <p:anim calcmode="lin" valueType="num">
                                      <p:cBhvr>
                                        <p:cTn id="138" dur="500" fill="hold"/>
                                        <p:tgtEl>
                                          <p:spTgt spid="207896"/>
                                        </p:tgtEl>
                                        <p:attrNameLst>
                                          <p:attrName>ppt_y</p:attrName>
                                        </p:attrNameLst>
                                      </p:cBhvr>
                                      <p:tavLst>
                                        <p:tav tm="0">
                                          <p:val>
                                            <p:strVal val="#ppt_y"/>
                                          </p:val>
                                        </p:tav>
                                        <p:tav tm="100000">
                                          <p:val>
                                            <p:strVal val="#ppt_y"/>
                                          </p:val>
                                        </p:tav>
                                      </p:tavLst>
                                    </p:anim>
                                    <p:anim calcmode="lin" valueType="num">
                                      <p:cBhvr>
                                        <p:cTn id="139" dur="500" fill="hold"/>
                                        <p:tgtEl>
                                          <p:spTgt spid="207896"/>
                                        </p:tgtEl>
                                        <p:attrNameLst>
                                          <p:attrName>ppt_w</p:attrName>
                                        </p:attrNameLst>
                                      </p:cBhvr>
                                      <p:tavLst>
                                        <p:tav tm="0">
                                          <p:val>
                                            <p:fltVal val="0"/>
                                          </p:val>
                                        </p:tav>
                                        <p:tav tm="100000">
                                          <p:val>
                                            <p:strVal val="#ppt_w"/>
                                          </p:val>
                                        </p:tav>
                                      </p:tavLst>
                                    </p:anim>
                                    <p:anim calcmode="lin" valueType="num">
                                      <p:cBhvr>
                                        <p:cTn id="140" dur="500" fill="hold"/>
                                        <p:tgtEl>
                                          <p:spTgt spid="207896"/>
                                        </p:tgtEl>
                                        <p:attrNameLst>
                                          <p:attrName>ppt_h</p:attrName>
                                        </p:attrNameLst>
                                      </p:cBhvr>
                                      <p:tavLst>
                                        <p:tav tm="0">
                                          <p:val>
                                            <p:strVal val="#ppt_h"/>
                                          </p:val>
                                        </p:tav>
                                        <p:tav tm="100000">
                                          <p:val>
                                            <p:strVal val="#ppt_h"/>
                                          </p:val>
                                        </p:tav>
                                      </p:tavLst>
                                    </p:anim>
                                  </p:childTnLst>
                                </p:cTn>
                              </p:par>
                              <p:par>
                                <p:cTn id="141" presetID="17" presetClass="entr" presetSubtype="8" dur="500" fill="hold" grpId="0" nodeType="withEffect">
                                  <p:stCondLst>
                                    <p:cond delay="0"/>
                                  </p:stCondLst>
                                  <p:childTnLst>
                                    <p:set>
                                      <p:cBhvr>
                                        <p:cTn id="142" dur="1" fill="hold">
                                          <p:stCondLst>
                                            <p:cond delay="0"/>
                                          </p:stCondLst>
                                        </p:cTn>
                                        <p:tgtEl>
                                          <p:spTgt spid="207897"/>
                                        </p:tgtEl>
                                        <p:attrNameLst>
                                          <p:attrName>style.visibility</p:attrName>
                                        </p:attrNameLst>
                                      </p:cBhvr>
                                      <p:to>
                                        <p:strVal val="visible"/>
                                      </p:to>
                                    </p:set>
                                    <p:anim calcmode="lin" valueType="num">
                                      <p:cBhvr>
                                        <p:cTn id="143" dur="500" fill="hold"/>
                                        <p:tgtEl>
                                          <p:spTgt spid="207897"/>
                                        </p:tgtEl>
                                        <p:attrNameLst>
                                          <p:attrName>ppt_x</p:attrName>
                                        </p:attrNameLst>
                                      </p:cBhvr>
                                      <p:tavLst>
                                        <p:tav tm="0">
                                          <p:val>
                                            <p:strVal val="#ppt_x-#ppt_w/2"/>
                                          </p:val>
                                        </p:tav>
                                        <p:tav tm="100000">
                                          <p:val>
                                            <p:strVal val="#ppt_x"/>
                                          </p:val>
                                        </p:tav>
                                      </p:tavLst>
                                    </p:anim>
                                    <p:anim calcmode="lin" valueType="num">
                                      <p:cBhvr>
                                        <p:cTn id="144" dur="500" fill="hold"/>
                                        <p:tgtEl>
                                          <p:spTgt spid="207897"/>
                                        </p:tgtEl>
                                        <p:attrNameLst>
                                          <p:attrName>ppt_y</p:attrName>
                                        </p:attrNameLst>
                                      </p:cBhvr>
                                      <p:tavLst>
                                        <p:tav tm="0">
                                          <p:val>
                                            <p:strVal val="#ppt_y"/>
                                          </p:val>
                                        </p:tav>
                                        <p:tav tm="100000">
                                          <p:val>
                                            <p:strVal val="#ppt_y"/>
                                          </p:val>
                                        </p:tav>
                                      </p:tavLst>
                                    </p:anim>
                                    <p:anim calcmode="lin" valueType="num">
                                      <p:cBhvr>
                                        <p:cTn id="145" dur="500" fill="hold"/>
                                        <p:tgtEl>
                                          <p:spTgt spid="207897"/>
                                        </p:tgtEl>
                                        <p:attrNameLst>
                                          <p:attrName>ppt_w</p:attrName>
                                        </p:attrNameLst>
                                      </p:cBhvr>
                                      <p:tavLst>
                                        <p:tav tm="0">
                                          <p:val>
                                            <p:fltVal val="0"/>
                                          </p:val>
                                        </p:tav>
                                        <p:tav tm="100000">
                                          <p:val>
                                            <p:strVal val="#ppt_w"/>
                                          </p:val>
                                        </p:tav>
                                      </p:tavLst>
                                    </p:anim>
                                    <p:anim calcmode="lin" valueType="num">
                                      <p:cBhvr>
                                        <p:cTn id="146" dur="500" fill="hold"/>
                                        <p:tgtEl>
                                          <p:spTgt spid="207897"/>
                                        </p:tgtEl>
                                        <p:attrNameLst>
                                          <p:attrName>ppt_h</p:attrName>
                                        </p:attrNameLst>
                                      </p:cBhvr>
                                      <p:tavLst>
                                        <p:tav tm="0">
                                          <p:val>
                                            <p:strVal val="#ppt_h"/>
                                          </p:val>
                                        </p:tav>
                                        <p:tav tm="100000">
                                          <p:val>
                                            <p:strVal val="#ppt_h"/>
                                          </p:val>
                                        </p:tav>
                                      </p:tavLst>
                                    </p:anim>
                                  </p:childTnLst>
                                </p:cTn>
                              </p:par>
                              <p:par>
                                <p:cTn id="147" presetID="17" presetClass="entr" presetSubtype="8" dur="500" fill="hold" grpId="0" nodeType="withEffect">
                                  <p:stCondLst>
                                    <p:cond delay="0"/>
                                  </p:stCondLst>
                                  <p:childTnLst>
                                    <p:set>
                                      <p:cBhvr>
                                        <p:cTn id="148" dur="1" fill="hold">
                                          <p:stCondLst>
                                            <p:cond delay="0"/>
                                          </p:stCondLst>
                                        </p:cTn>
                                        <p:tgtEl>
                                          <p:spTgt spid="207898"/>
                                        </p:tgtEl>
                                        <p:attrNameLst>
                                          <p:attrName>style.visibility</p:attrName>
                                        </p:attrNameLst>
                                      </p:cBhvr>
                                      <p:to>
                                        <p:strVal val="visible"/>
                                      </p:to>
                                    </p:set>
                                    <p:anim calcmode="lin" valueType="num">
                                      <p:cBhvr>
                                        <p:cTn id="149" dur="500" fill="hold"/>
                                        <p:tgtEl>
                                          <p:spTgt spid="207898"/>
                                        </p:tgtEl>
                                        <p:attrNameLst>
                                          <p:attrName>ppt_x</p:attrName>
                                        </p:attrNameLst>
                                      </p:cBhvr>
                                      <p:tavLst>
                                        <p:tav tm="0">
                                          <p:val>
                                            <p:strVal val="#ppt_x-#ppt_w/2"/>
                                          </p:val>
                                        </p:tav>
                                        <p:tav tm="100000">
                                          <p:val>
                                            <p:strVal val="#ppt_x"/>
                                          </p:val>
                                        </p:tav>
                                      </p:tavLst>
                                    </p:anim>
                                    <p:anim calcmode="lin" valueType="num">
                                      <p:cBhvr>
                                        <p:cTn id="150" dur="500" fill="hold"/>
                                        <p:tgtEl>
                                          <p:spTgt spid="207898"/>
                                        </p:tgtEl>
                                        <p:attrNameLst>
                                          <p:attrName>ppt_y</p:attrName>
                                        </p:attrNameLst>
                                      </p:cBhvr>
                                      <p:tavLst>
                                        <p:tav tm="0">
                                          <p:val>
                                            <p:strVal val="#ppt_y"/>
                                          </p:val>
                                        </p:tav>
                                        <p:tav tm="100000">
                                          <p:val>
                                            <p:strVal val="#ppt_y"/>
                                          </p:val>
                                        </p:tav>
                                      </p:tavLst>
                                    </p:anim>
                                    <p:anim calcmode="lin" valueType="num">
                                      <p:cBhvr>
                                        <p:cTn id="151" dur="500" fill="hold"/>
                                        <p:tgtEl>
                                          <p:spTgt spid="207898"/>
                                        </p:tgtEl>
                                        <p:attrNameLst>
                                          <p:attrName>ppt_w</p:attrName>
                                        </p:attrNameLst>
                                      </p:cBhvr>
                                      <p:tavLst>
                                        <p:tav tm="0">
                                          <p:val>
                                            <p:fltVal val="0"/>
                                          </p:val>
                                        </p:tav>
                                        <p:tav tm="100000">
                                          <p:val>
                                            <p:strVal val="#ppt_w"/>
                                          </p:val>
                                        </p:tav>
                                      </p:tavLst>
                                    </p:anim>
                                    <p:anim calcmode="lin" valueType="num">
                                      <p:cBhvr>
                                        <p:cTn id="152" dur="500" fill="hold"/>
                                        <p:tgtEl>
                                          <p:spTgt spid="207898"/>
                                        </p:tgtEl>
                                        <p:attrNameLst>
                                          <p:attrName>ppt_h</p:attrName>
                                        </p:attrNameLst>
                                      </p:cBhvr>
                                      <p:tavLst>
                                        <p:tav tm="0">
                                          <p:val>
                                            <p:strVal val="#ppt_h"/>
                                          </p:val>
                                        </p:tav>
                                        <p:tav tm="100000">
                                          <p:val>
                                            <p:strVal val="#ppt_h"/>
                                          </p:val>
                                        </p:tav>
                                      </p:tavLst>
                                    </p:anim>
                                  </p:childTnLst>
                                </p:cTn>
                              </p:par>
                              <p:par>
                                <p:cTn id="153" presetID="17" presetClass="entr" presetSubtype="8" dur="500" fill="hold" nodeType="withEffect">
                                  <p:stCondLst>
                                    <p:cond delay="0"/>
                                  </p:stCondLst>
                                  <p:childTnLst>
                                    <p:set>
                                      <p:cBhvr>
                                        <p:cTn id="154" dur="1" fill="hold">
                                          <p:stCondLst>
                                            <p:cond delay="0"/>
                                          </p:stCondLst>
                                        </p:cTn>
                                        <p:tgtEl>
                                          <p:spTgt spid="207899"/>
                                        </p:tgtEl>
                                        <p:attrNameLst>
                                          <p:attrName>style.visibility</p:attrName>
                                        </p:attrNameLst>
                                      </p:cBhvr>
                                      <p:to>
                                        <p:strVal val="visible"/>
                                      </p:to>
                                    </p:set>
                                    <p:anim calcmode="lin" valueType="num">
                                      <p:cBhvr>
                                        <p:cTn id="155" dur="500" fill="hold"/>
                                        <p:tgtEl>
                                          <p:spTgt spid="207899"/>
                                        </p:tgtEl>
                                        <p:attrNameLst>
                                          <p:attrName>ppt_x</p:attrName>
                                        </p:attrNameLst>
                                      </p:cBhvr>
                                      <p:tavLst>
                                        <p:tav tm="0">
                                          <p:val>
                                            <p:strVal val="#ppt_x-#ppt_w/2"/>
                                          </p:val>
                                        </p:tav>
                                        <p:tav tm="100000">
                                          <p:val>
                                            <p:strVal val="#ppt_x"/>
                                          </p:val>
                                        </p:tav>
                                      </p:tavLst>
                                    </p:anim>
                                    <p:anim calcmode="lin" valueType="num">
                                      <p:cBhvr>
                                        <p:cTn id="156" dur="500" fill="hold"/>
                                        <p:tgtEl>
                                          <p:spTgt spid="207899"/>
                                        </p:tgtEl>
                                        <p:attrNameLst>
                                          <p:attrName>ppt_y</p:attrName>
                                        </p:attrNameLst>
                                      </p:cBhvr>
                                      <p:tavLst>
                                        <p:tav tm="0">
                                          <p:val>
                                            <p:strVal val="#ppt_y"/>
                                          </p:val>
                                        </p:tav>
                                        <p:tav tm="100000">
                                          <p:val>
                                            <p:strVal val="#ppt_y"/>
                                          </p:val>
                                        </p:tav>
                                      </p:tavLst>
                                    </p:anim>
                                    <p:anim calcmode="lin" valueType="num">
                                      <p:cBhvr>
                                        <p:cTn id="157" dur="500" fill="hold"/>
                                        <p:tgtEl>
                                          <p:spTgt spid="207899"/>
                                        </p:tgtEl>
                                        <p:attrNameLst>
                                          <p:attrName>ppt_w</p:attrName>
                                        </p:attrNameLst>
                                      </p:cBhvr>
                                      <p:tavLst>
                                        <p:tav tm="0">
                                          <p:val>
                                            <p:fltVal val="0"/>
                                          </p:val>
                                        </p:tav>
                                        <p:tav tm="100000">
                                          <p:val>
                                            <p:strVal val="#ppt_w"/>
                                          </p:val>
                                        </p:tav>
                                      </p:tavLst>
                                    </p:anim>
                                    <p:anim calcmode="lin" valueType="num">
                                      <p:cBhvr>
                                        <p:cTn id="158" dur="500" fill="hold"/>
                                        <p:tgtEl>
                                          <p:spTgt spid="207899"/>
                                        </p:tgtEl>
                                        <p:attrNameLst>
                                          <p:attrName>ppt_h</p:attrName>
                                        </p:attrNameLst>
                                      </p:cBhvr>
                                      <p:tavLst>
                                        <p:tav tm="0">
                                          <p:val>
                                            <p:strVal val="#ppt_h"/>
                                          </p:val>
                                        </p:tav>
                                        <p:tav tm="100000">
                                          <p:val>
                                            <p:strVal val="#ppt_h"/>
                                          </p:val>
                                        </p:tav>
                                      </p:tavLst>
                                    </p:anim>
                                  </p:childTnLst>
                                </p:cTn>
                              </p:par>
                            </p:childTnLst>
                          </p:cTn>
                        </p:par>
                      </p:childTnLst>
                    </p:cTn>
                  </p:par>
                  <p:par>
                    <p:cTn id="159" fill="hold" nodeType="clickPar">
                      <p:stCondLst>
                        <p:cond delay="indefinite"/>
                      </p:stCondLst>
                      <p:childTnLst>
                        <p:par>
                          <p:cTn id="160" fill="hold" nodeType="withGroup">
                            <p:stCondLst>
                              <p:cond delay="0"/>
                            </p:stCondLst>
                            <p:childTnLst>
                              <p:par>
                                <p:cTn id="161" presetID="17" presetClass="entr" presetSubtype="8" dur="500" fill="hold" grpId="0" nodeType="clickEffect">
                                  <p:stCondLst>
                                    <p:cond delay="0"/>
                                  </p:stCondLst>
                                  <p:childTnLst>
                                    <p:set>
                                      <p:cBhvr>
                                        <p:cTn id="162" dur="1" fill="hold">
                                          <p:stCondLst>
                                            <p:cond delay="0"/>
                                          </p:stCondLst>
                                        </p:cTn>
                                        <p:tgtEl>
                                          <p:spTgt spid="207885"/>
                                        </p:tgtEl>
                                        <p:attrNameLst>
                                          <p:attrName>style.visibility</p:attrName>
                                        </p:attrNameLst>
                                      </p:cBhvr>
                                      <p:to>
                                        <p:strVal val="visible"/>
                                      </p:to>
                                    </p:set>
                                    <p:anim calcmode="lin" valueType="num">
                                      <p:cBhvr>
                                        <p:cTn id="163" dur="500" fill="hold"/>
                                        <p:tgtEl>
                                          <p:spTgt spid="207885"/>
                                        </p:tgtEl>
                                        <p:attrNameLst>
                                          <p:attrName>ppt_x</p:attrName>
                                        </p:attrNameLst>
                                      </p:cBhvr>
                                      <p:tavLst>
                                        <p:tav tm="0">
                                          <p:val>
                                            <p:strVal val="#ppt_x-#ppt_w/2"/>
                                          </p:val>
                                        </p:tav>
                                        <p:tav tm="100000">
                                          <p:val>
                                            <p:strVal val="#ppt_x"/>
                                          </p:val>
                                        </p:tav>
                                      </p:tavLst>
                                    </p:anim>
                                    <p:anim calcmode="lin" valueType="num">
                                      <p:cBhvr>
                                        <p:cTn id="164" dur="500" fill="hold"/>
                                        <p:tgtEl>
                                          <p:spTgt spid="207885"/>
                                        </p:tgtEl>
                                        <p:attrNameLst>
                                          <p:attrName>ppt_y</p:attrName>
                                        </p:attrNameLst>
                                      </p:cBhvr>
                                      <p:tavLst>
                                        <p:tav tm="0">
                                          <p:val>
                                            <p:strVal val="#ppt_y"/>
                                          </p:val>
                                        </p:tav>
                                        <p:tav tm="100000">
                                          <p:val>
                                            <p:strVal val="#ppt_y"/>
                                          </p:val>
                                        </p:tav>
                                      </p:tavLst>
                                    </p:anim>
                                    <p:anim calcmode="lin" valueType="num">
                                      <p:cBhvr>
                                        <p:cTn id="165" dur="500" fill="hold"/>
                                        <p:tgtEl>
                                          <p:spTgt spid="207885"/>
                                        </p:tgtEl>
                                        <p:attrNameLst>
                                          <p:attrName>ppt_w</p:attrName>
                                        </p:attrNameLst>
                                      </p:cBhvr>
                                      <p:tavLst>
                                        <p:tav tm="0">
                                          <p:val>
                                            <p:fltVal val="0"/>
                                          </p:val>
                                        </p:tav>
                                        <p:tav tm="100000">
                                          <p:val>
                                            <p:strVal val="#ppt_w"/>
                                          </p:val>
                                        </p:tav>
                                      </p:tavLst>
                                    </p:anim>
                                    <p:anim calcmode="lin" valueType="num">
                                      <p:cBhvr>
                                        <p:cTn id="166" dur="500" fill="hold"/>
                                        <p:tgtEl>
                                          <p:spTgt spid="207885"/>
                                        </p:tgtEl>
                                        <p:attrNameLst>
                                          <p:attrName>ppt_h</p:attrName>
                                        </p:attrNameLst>
                                      </p:cBhvr>
                                      <p:tavLst>
                                        <p:tav tm="0">
                                          <p:val>
                                            <p:strVal val="#ppt_h"/>
                                          </p:val>
                                        </p:tav>
                                        <p:tav tm="100000">
                                          <p:val>
                                            <p:strVal val="#ppt_h"/>
                                          </p:val>
                                        </p:tav>
                                      </p:tavLst>
                                    </p:anim>
                                  </p:childTnLst>
                                </p:cTn>
                              </p:par>
                              <p:par>
                                <p:cTn id="167" presetID="17" presetClass="entr" presetSubtype="8" dur="500" fill="hold" grpId="0" nodeType="withEffect">
                                  <p:stCondLst>
                                    <p:cond delay="0"/>
                                  </p:stCondLst>
                                  <p:childTnLst>
                                    <p:set>
                                      <p:cBhvr>
                                        <p:cTn id="168" dur="1" fill="hold">
                                          <p:stCondLst>
                                            <p:cond delay="0"/>
                                          </p:stCondLst>
                                        </p:cTn>
                                        <p:tgtEl>
                                          <p:spTgt spid="207886"/>
                                        </p:tgtEl>
                                        <p:attrNameLst>
                                          <p:attrName>style.visibility</p:attrName>
                                        </p:attrNameLst>
                                      </p:cBhvr>
                                      <p:to>
                                        <p:strVal val="visible"/>
                                      </p:to>
                                    </p:set>
                                    <p:anim calcmode="lin" valueType="num">
                                      <p:cBhvr>
                                        <p:cTn id="169" dur="500" fill="hold"/>
                                        <p:tgtEl>
                                          <p:spTgt spid="207886"/>
                                        </p:tgtEl>
                                        <p:attrNameLst>
                                          <p:attrName>ppt_x</p:attrName>
                                        </p:attrNameLst>
                                      </p:cBhvr>
                                      <p:tavLst>
                                        <p:tav tm="0">
                                          <p:val>
                                            <p:strVal val="#ppt_x-#ppt_w/2"/>
                                          </p:val>
                                        </p:tav>
                                        <p:tav tm="100000">
                                          <p:val>
                                            <p:strVal val="#ppt_x"/>
                                          </p:val>
                                        </p:tav>
                                      </p:tavLst>
                                    </p:anim>
                                    <p:anim calcmode="lin" valueType="num">
                                      <p:cBhvr>
                                        <p:cTn id="170" dur="500" fill="hold"/>
                                        <p:tgtEl>
                                          <p:spTgt spid="207886"/>
                                        </p:tgtEl>
                                        <p:attrNameLst>
                                          <p:attrName>ppt_y</p:attrName>
                                        </p:attrNameLst>
                                      </p:cBhvr>
                                      <p:tavLst>
                                        <p:tav tm="0">
                                          <p:val>
                                            <p:strVal val="#ppt_y"/>
                                          </p:val>
                                        </p:tav>
                                        <p:tav tm="100000">
                                          <p:val>
                                            <p:strVal val="#ppt_y"/>
                                          </p:val>
                                        </p:tav>
                                      </p:tavLst>
                                    </p:anim>
                                    <p:anim calcmode="lin" valueType="num">
                                      <p:cBhvr>
                                        <p:cTn id="171" dur="500" fill="hold"/>
                                        <p:tgtEl>
                                          <p:spTgt spid="207886"/>
                                        </p:tgtEl>
                                        <p:attrNameLst>
                                          <p:attrName>ppt_w</p:attrName>
                                        </p:attrNameLst>
                                      </p:cBhvr>
                                      <p:tavLst>
                                        <p:tav tm="0">
                                          <p:val>
                                            <p:fltVal val="0"/>
                                          </p:val>
                                        </p:tav>
                                        <p:tav tm="100000">
                                          <p:val>
                                            <p:strVal val="#ppt_w"/>
                                          </p:val>
                                        </p:tav>
                                      </p:tavLst>
                                    </p:anim>
                                    <p:anim calcmode="lin" valueType="num">
                                      <p:cBhvr>
                                        <p:cTn id="172" dur="500" fill="hold"/>
                                        <p:tgtEl>
                                          <p:spTgt spid="207886"/>
                                        </p:tgtEl>
                                        <p:attrNameLst>
                                          <p:attrName>ppt_h</p:attrName>
                                        </p:attrNameLst>
                                      </p:cBhvr>
                                      <p:tavLst>
                                        <p:tav tm="0">
                                          <p:val>
                                            <p:strVal val="#ppt_h"/>
                                          </p:val>
                                        </p:tav>
                                        <p:tav tm="100000">
                                          <p:val>
                                            <p:strVal val="#ppt_h"/>
                                          </p:val>
                                        </p:tav>
                                      </p:tavLst>
                                    </p:anim>
                                  </p:childTnLst>
                                </p:cTn>
                              </p:par>
                              <p:par>
                                <p:cTn id="173" presetID="17" presetClass="entr" presetSubtype="8" dur="500" fill="hold" grpId="0" nodeType="withEffect">
                                  <p:stCondLst>
                                    <p:cond delay="0"/>
                                  </p:stCondLst>
                                  <p:childTnLst>
                                    <p:set>
                                      <p:cBhvr>
                                        <p:cTn id="174" dur="1" fill="hold">
                                          <p:stCondLst>
                                            <p:cond delay="0"/>
                                          </p:stCondLst>
                                        </p:cTn>
                                        <p:tgtEl>
                                          <p:spTgt spid="207887"/>
                                        </p:tgtEl>
                                        <p:attrNameLst>
                                          <p:attrName>style.visibility</p:attrName>
                                        </p:attrNameLst>
                                      </p:cBhvr>
                                      <p:to>
                                        <p:strVal val="visible"/>
                                      </p:to>
                                    </p:set>
                                    <p:anim calcmode="lin" valueType="num">
                                      <p:cBhvr>
                                        <p:cTn id="175" dur="500" fill="hold"/>
                                        <p:tgtEl>
                                          <p:spTgt spid="207887"/>
                                        </p:tgtEl>
                                        <p:attrNameLst>
                                          <p:attrName>ppt_x</p:attrName>
                                        </p:attrNameLst>
                                      </p:cBhvr>
                                      <p:tavLst>
                                        <p:tav tm="0">
                                          <p:val>
                                            <p:strVal val="#ppt_x-#ppt_w/2"/>
                                          </p:val>
                                        </p:tav>
                                        <p:tav tm="100000">
                                          <p:val>
                                            <p:strVal val="#ppt_x"/>
                                          </p:val>
                                        </p:tav>
                                      </p:tavLst>
                                    </p:anim>
                                    <p:anim calcmode="lin" valueType="num">
                                      <p:cBhvr>
                                        <p:cTn id="176" dur="500" fill="hold"/>
                                        <p:tgtEl>
                                          <p:spTgt spid="207887"/>
                                        </p:tgtEl>
                                        <p:attrNameLst>
                                          <p:attrName>ppt_y</p:attrName>
                                        </p:attrNameLst>
                                      </p:cBhvr>
                                      <p:tavLst>
                                        <p:tav tm="0">
                                          <p:val>
                                            <p:strVal val="#ppt_y"/>
                                          </p:val>
                                        </p:tav>
                                        <p:tav tm="100000">
                                          <p:val>
                                            <p:strVal val="#ppt_y"/>
                                          </p:val>
                                        </p:tav>
                                      </p:tavLst>
                                    </p:anim>
                                    <p:anim calcmode="lin" valueType="num">
                                      <p:cBhvr>
                                        <p:cTn id="177" dur="500" fill="hold"/>
                                        <p:tgtEl>
                                          <p:spTgt spid="207887"/>
                                        </p:tgtEl>
                                        <p:attrNameLst>
                                          <p:attrName>ppt_w</p:attrName>
                                        </p:attrNameLst>
                                      </p:cBhvr>
                                      <p:tavLst>
                                        <p:tav tm="0">
                                          <p:val>
                                            <p:fltVal val="0"/>
                                          </p:val>
                                        </p:tav>
                                        <p:tav tm="100000">
                                          <p:val>
                                            <p:strVal val="#ppt_w"/>
                                          </p:val>
                                        </p:tav>
                                      </p:tavLst>
                                    </p:anim>
                                    <p:anim calcmode="lin" valueType="num">
                                      <p:cBhvr>
                                        <p:cTn id="178" dur="500" fill="hold"/>
                                        <p:tgtEl>
                                          <p:spTgt spid="207887"/>
                                        </p:tgtEl>
                                        <p:attrNameLst>
                                          <p:attrName>ppt_h</p:attrName>
                                        </p:attrNameLst>
                                      </p:cBhvr>
                                      <p:tavLst>
                                        <p:tav tm="0">
                                          <p:val>
                                            <p:strVal val="#ppt_h"/>
                                          </p:val>
                                        </p:tav>
                                        <p:tav tm="100000">
                                          <p:val>
                                            <p:strVal val="#ppt_h"/>
                                          </p:val>
                                        </p:tav>
                                      </p:tavLst>
                                    </p:anim>
                                  </p:childTnLst>
                                </p:cTn>
                              </p:par>
                              <p:par>
                                <p:cTn id="179" presetID="17" presetClass="entr" presetSubtype="8" dur="500" fill="hold" grpId="0" nodeType="withEffect">
                                  <p:stCondLst>
                                    <p:cond delay="0"/>
                                  </p:stCondLst>
                                  <p:childTnLst>
                                    <p:set>
                                      <p:cBhvr>
                                        <p:cTn id="180" dur="1" fill="hold">
                                          <p:stCondLst>
                                            <p:cond delay="0"/>
                                          </p:stCondLst>
                                        </p:cTn>
                                        <p:tgtEl>
                                          <p:spTgt spid="207900"/>
                                        </p:tgtEl>
                                        <p:attrNameLst>
                                          <p:attrName>style.visibility</p:attrName>
                                        </p:attrNameLst>
                                      </p:cBhvr>
                                      <p:to>
                                        <p:strVal val="visible"/>
                                      </p:to>
                                    </p:set>
                                    <p:anim calcmode="lin" valueType="num">
                                      <p:cBhvr>
                                        <p:cTn id="181" dur="500" fill="hold"/>
                                        <p:tgtEl>
                                          <p:spTgt spid="207900"/>
                                        </p:tgtEl>
                                        <p:attrNameLst>
                                          <p:attrName>ppt_x</p:attrName>
                                        </p:attrNameLst>
                                      </p:cBhvr>
                                      <p:tavLst>
                                        <p:tav tm="0">
                                          <p:val>
                                            <p:strVal val="#ppt_x-#ppt_w/2"/>
                                          </p:val>
                                        </p:tav>
                                        <p:tav tm="100000">
                                          <p:val>
                                            <p:strVal val="#ppt_x"/>
                                          </p:val>
                                        </p:tav>
                                      </p:tavLst>
                                    </p:anim>
                                    <p:anim calcmode="lin" valueType="num">
                                      <p:cBhvr>
                                        <p:cTn id="182" dur="500" fill="hold"/>
                                        <p:tgtEl>
                                          <p:spTgt spid="207900"/>
                                        </p:tgtEl>
                                        <p:attrNameLst>
                                          <p:attrName>ppt_y</p:attrName>
                                        </p:attrNameLst>
                                      </p:cBhvr>
                                      <p:tavLst>
                                        <p:tav tm="0">
                                          <p:val>
                                            <p:strVal val="#ppt_y"/>
                                          </p:val>
                                        </p:tav>
                                        <p:tav tm="100000">
                                          <p:val>
                                            <p:strVal val="#ppt_y"/>
                                          </p:val>
                                        </p:tav>
                                      </p:tavLst>
                                    </p:anim>
                                    <p:anim calcmode="lin" valueType="num">
                                      <p:cBhvr>
                                        <p:cTn id="183" dur="500" fill="hold"/>
                                        <p:tgtEl>
                                          <p:spTgt spid="207900"/>
                                        </p:tgtEl>
                                        <p:attrNameLst>
                                          <p:attrName>ppt_w</p:attrName>
                                        </p:attrNameLst>
                                      </p:cBhvr>
                                      <p:tavLst>
                                        <p:tav tm="0">
                                          <p:val>
                                            <p:fltVal val="0"/>
                                          </p:val>
                                        </p:tav>
                                        <p:tav tm="100000">
                                          <p:val>
                                            <p:strVal val="#ppt_w"/>
                                          </p:val>
                                        </p:tav>
                                      </p:tavLst>
                                    </p:anim>
                                    <p:anim calcmode="lin" valueType="num">
                                      <p:cBhvr>
                                        <p:cTn id="184" dur="500" fill="hold"/>
                                        <p:tgtEl>
                                          <p:spTgt spid="207900"/>
                                        </p:tgtEl>
                                        <p:attrNameLst>
                                          <p:attrName>ppt_h</p:attrName>
                                        </p:attrNameLst>
                                      </p:cBhvr>
                                      <p:tavLst>
                                        <p:tav tm="0">
                                          <p:val>
                                            <p:strVal val="#ppt_h"/>
                                          </p:val>
                                        </p:tav>
                                        <p:tav tm="100000">
                                          <p:val>
                                            <p:strVal val="#ppt_h"/>
                                          </p:val>
                                        </p:tav>
                                      </p:tavLst>
                                    </p:anim>
                                  </p:childTnLst>
                                </p:cTn>
                              </p:par>
                              <p:par>
                                <p:cTn id="185" presetID="17" presetClass="entr" presetSubtype="8" dur="500" fill="hold" grpId="0" nodeType="withEffect">
                                  <p:stCondLst>
                                    <p:cond delay="0"/>
                                  </p:stCondLst>
                                  <p:childTnLst>
                                    <p:set>
                                      <p:cBhvr>
                                        <p:cTn id="186" dur="1" fill="hold">
                                          <p:stCondLst>
                                            <p:cond delay="0"/>
                                          </p:stCondLst>
                                        </p:cTn>
                                        <p:tgtEl>
                                          <p:spTgt spid="207901"/>
                                        </p:tgtEl>
                                        <p:attrNameLst>
                                          <p:attrName>style.visibility</p:attrName>
                                        </p:attrNameLst>
                                      </p:cBhvr>
                                      <p:to>
                                        <p:strVal val="visible"/>
                                      </p:to>
                                    </p:set>
                                    <p:anim calcmode="lin" valueType="num">
                                      <p:cBhvr>
                                        <p:cTn id="187" dur="500" fill="hold"/>
                                        <p:tgtEl>
                                          <p:spTgt spid="207901"/>
                                        </p:tgtEl>
                                        <p:attrNameLst>
                                          <p:attrName>ppt_x</p:attrName>
                                        </p:attrNameLst>
                                      </p:cBhvr>
                                      <p:tavLst>
                                        <p:tav tm="0">
                                          <p:val>
                                            <p:strVal val="#ppt_x-#ppt_w/2"/>
                                          </p:val>
                                        </p:tav>
                                        <p:tav tm="100000">
                                          <p:val>
                                            <p:strVal val="#ppt_x"/>
                                          </p:val>
                                        </p:tav>
                                      </p:tavLst>
                                    </p:anim>
                                    <p:anim calcmode="lin" valueType="num">
                                      <p:cBhvr>
                                        <p:cTn id="188" dur="500" fill="hold"/>
                                        <p:tgtEl>
                                          <p:spTgt spid="207901"/>
                                        </p:tgtEl>
                                        <p:attrNameLst>
                                          <p:attrName>ppt_y</p:attrName>
                                        </p:attrNameLst>
                                      </p:cBhvr>
                                      <p:tavLst>
                                        <p:tav tm="0">
                                          <p:val>
                                            <p:strVal val="#ppt_y"/>
                                          </p:val>
                                        </p:tav>
                                        <p:tav tm="100000">
                                          <p:val>
                                            <p:strVal val="#ppt_y"/>
                                          </p:val>
                                        </p:tav>
                                      </p:tavLst>
                                    </p:anim>
                                    <p:anim calcmode="lin" valueType="num">
                                      <p:cBhvr>
                                        <p:cTn id="189" dur="500" fill="hold"/>
                                        <p:tgtEl>
                                          <p:spTgt spid="207901"/>
                                        </p:tgtEl>
                                        <p:attrNameLst>
                                          <p:attrName>ppt_w</p:attrName>
                                        </p:attrNameLst>
                                      </p:cBhvr>
                                      <p:tavLst>
                                        <p:tav tm="0">
                                          <p:val>
                                            <p:fltVal val="0"/>
                                          </p:val>
                                        </p:tav>
                                        <p:tav tm="100000">
                                          <p:val>
                                            <p:strVal val="#ppt_w"/>
                                          </p:val>
                                        </p:tav>
                                      </p:tavLst>
                                    </p:anim>
                                    <p:anim calcmode="lin" valueType="num">
                                      <p:cBhvr>
                                        <p:cTn id="190" dur="500" fill="hold"/>
                                        <p:tgtEl>
                                          <p:spTgt spid="207901"/>
                                        </p:tgtEl>
                                        <p:attrNameLst>
                                          <p:attrName>ppt_h</p:attrName>
                                        </p:attrNameLst>
                                      </p:cBhvr>
                                      <p:tavLst>
                                        <p:tav tm="0">
                                          <p:val>
                                            <p:strVal val="#ppt_h"/>
                                          </p:val>
                                        </p:tav>
                                        <p:tav tm="100000">
                                          <p:val>
                                            <p:strVal val="#ppt_h"/>
                                          </p:val>
                                        </p:tav>
                                      </p:tavLst>
                                    </p:anim>
                                  </p:childTnLst>
                                </p:cTn>
                              </p:par>
                              <p:par>
                                <p:cTn id="191" presetID="17" presetClass="entr" presetSubtype="8" dur="500" fill="hold" nodeType="withEffect">
                                  <p:stCondLst>
                                    <p:cond delay="0"/>
                                  </p:stCondLst>
                                  <p:childTnLst>
                                    <p:set>
                                      <p:cBhvr>
                                        <p:cTn id="192" dur="1" fill="hold">
                                          <p:stCondLst>
                                            <p:cond delay="0"/>
                                          </p:stCondLst>
                                        </p:cTn>
                                        <p:tgtEl>
                                          <p:spTgt spid="207902"/>
                                        </p:tgtEl>
                                        <p:attrNameLst>
                                          <p:attrName>style.visibility</p:attrName>
                                        </p:attrNameLst>
                                      </p:cBhvr>
                                      <p:to>
                                        <p:strVal val="visible"/>
                                      </p:to>
                                    </p:set>
                                    <p:anim calcmode="lin" valueType="num">
                                      <p:cBhvr>
                                        <p:cTn id="193" dur="500" fill="hold"/>
                                        <p:tgtEl>
                                          <p:spTgt spid="207902"/>
                                        </p:tgtEl>
                                        <p:attrNameLst>
                                          <p:attrName>ppt_x</p:attrName>
                                        </p:attrNameLst>
                                      </p:cBhvr>
                                      <p:tavLst>
                                        <p:tav tm="0">
                                          <p:val>
                                            <p:strVal val="#ppt_x-#ppt_w/2"/>
                                          </p:val>
                                        </p:tav>
                                        <p:tav tm="100000">
                                          <p:val>
                                            <p:strVal val="#ppt_x"/>
                                          </p:val>
                                        </p:tav>
                                      </p:tavLst>
                                    </p:anim>
                                    <p:anim calcmode="lin" valueType="num">
                                      <p:cBhvr>
                                        <p:cTn id="194" dur="500" fill="hold"/>
                                        <p:tgtEl>
                                          <p:spTgt spid="207902"/>
                                        </p:tgtEl>
                                        <p:attrNameLst>
                                          <p:attrName>ppt_y</p:attrName>
                                        </p:attrNameLst>
                                      </p:cBhvr>
                                      <p:tavLst>
                                        <p:tav tm="0">
                                          <p:val>
                                            <p:strVal val="#ppt_y"/>
                                          </p:val>
                                        </p:tav>
                                        <p:tav tm="100000">
                                          <p:val>
                                            <p:strVal val="#ppt_y"/>
                                          </p:val>
                                        </p:tav>
                                      </p:tavLst>
                                    </p:anim>
                                    <p:anim calcmode="lin" valueType="num">
                                      <p:cBhvr>
                                        <p:cTn id="195" dur="500" fill="hold"/>
                                        <p:tgtEl>
                                          <p:spTgt spid="207902"/>
                                        </p:tgtEl>
                                        <p:attrNameLst>
                                          <p:attrName>ppt_w</p:attrName>
                                        </p:attrNameLst>
                                      </p:cBhvr>
                                      <p:tavLst>
                                        <p:tav tm="0">
                                          <p:val>
                                            <p:fltVal val="0"/>
                                          </p:val>
                                        </p:tav>
                                        <p:tav tm="100000">
                                          <p:val>
                                            <p:strVal val="#ppt_w"/>
                                          </p:val>
                                        </p:tav>
                                      </p:tavLst>
                                    </p:anim>
                                    <p:anim calcmode="lin" valueType="num">
                                      <p:cBhvr>
                                        <p:cTn id="196" dur="500" fill="hold"/>
                                        <p:tgtEl>
                                          <p:spTgt spid="207902"/>
                                        </p:tgtEl>
                                        <p:attrNameLst>
                                          <p:attrName>ppt_h</p:attrName>
                                        </p:attrNameLst>
                                      </p:cBhvr>
                                      <p:tavLst>
                                        <p:tav tm="0">
                                          <p:val>
                                            <p:strVal val="#ppt_h"/>
                                          </p:val>
                                        </p:tav>
                                        <p:tav tm="100000">
                                          <p:val>
                                            <p:strVal val="#ppt_h"/>
                                          </p:val>
                                        </p:tav>
                                      </p:tavLst>
                                    </p:anim>
                                  </p:childTnLst>
                                </p:cTn>
                              </p:par>
                              <p:par>
                                <p:cTn id="197" presetID="17" presetClass="entr" presetSubtype="8" dur="500" fill="hold" nodeType="withEffect">
                                  <p:stCondLst>
                                    <p:cond delay="0"/>
                                  </p:stCondLst>
                                  <p:childTnLst>
                                    <p:set>
                                      <p:cBhvr>
                                        <p:cTn id="198" dur="1" fill="hold">
                                          <p:stCondLst>
                                            <p:cond delay="0"/>
                                          </p:stCondLst>
                                        </p:cTn>
                                        <p:tgtEl>
                                          <p:spTgt spid="207903"/>
                                        </p:tgtEl>
                                        <p:attrNameLst>
                                          <p:attrName>style.visibility</p:attrName>
                                        </p:attrNameLst>
                                      </p:cBhvr>
                                      <p:to>
                                        <p:strVal val="visible"/>
                                      </p:to>
                                    </p:set>
                                    <p:anim calcmode="lin" valueType="num">
                                      <p:cBhvr>
                                        <p:cTn id="199" dur="500" fill="hold"/>
                                        <p:tgtEl>
                                          <p:spTgt spid="207903"/>
                                        </p:tgtEl>
                                        <p:attrNameLst>
                                          <p:attrName>ppt_x</p:attrName>
                                        </p:attrNameLst>
                                      </p:cBhvr>
                                      <p:tavLst>
                                        <p:tav tm="0">
                                          <p:val>
                                            <p:strVal val="#ppt_x-#ppt_w/2"/>
                                          </p:val>
                                        </p:tav>
                                        <p:tav tm="100000">
                                          <p:val>
                                            <p:strVal val="#ppt_x"/>
                                          </p:val>
                                        </p:tav>
                                      </p:tavLst>
                                    </p:anim>
                                    <p:anim calcmode="lin" valueType="num">
                                      <p:cBhvr>
                                        <p:cTn id="200" dur="500" fill="hold"/>
                                        <p:tgtEl>
                                          <p:spTgt spid="207903"/>
                                        </p:tgtEl>
                                        <p:attrNameLst>
                                          <p:attrName>ppt_y</p:attrName>
                                        </p:attrNameLst>
                                      </p:cBhvr>
                                      <p:tavLst>
                                        <p:tav tm="0">
                                          <p:val>
                                            <p:strVal val="#ppt_y"/>
                                          </p:val>
                                        </p:tav>
                                        <p:tav tm="100000">
                                          <p:val>
                                            <p:strVal val="#ppt_y"/>
                                          </p:val>
                                        </p:tav>
                                      </p:tavLst>
                                    </p:anim>
                                    <p:anim calcmode="lin" valueType="num">
                                      <p:cBhvr>
                                        <p:cTn id="201" dur="500" fill="hold"/>
                                        <p:tgtEl>
                                          <p:spTgt spid="207903"/>
                                        </p:tgtEl>
                                        <p:attrNameLst>
                                          <p:attrName>ppt_w</p:attrName>
                                        </p:attrNameLst>
                                      </p:cBhvr>
                                      <p:tavLst>
                                        <p:tav tm="0">
                                          <p:val>
                                            <p:fltVal val="0"/>
                                          </p:val>
                                        </p:tav>
                                        <p:tav tm="100000">
                                          <p:val>
                                            <p:strVal val="#ppt_w"/>
                                          </p:val>
                                        </p:tav>
                                      </p:tavLst>
                                    </p:anim>
                                    <p:anim calcmode="lin" valueType="num">
                                      <p:cBhvr>
                                        <p:cTn id="202" dur="500" fill="hold"/>
                                        <p:tgtEl>
                                          <p:spTgt spid="207903"/>
                                        </p:tgtEl>
                                        <p:attrNameLst>
                                          <p:attrName>ppt_h</p:attrName>
                                        </p:attrNameLst>
                                      </p:cBhvr>
                                      <p:tavLst>
                                        <p:tav tm="0">
                                          <p:val>
                                            <p:strVal val="#ppt_h"/>
                                          </p:val>
                                        </p:tav>
                                        <p:tav tm="100000">
                                          <p:val>
                                            <p:strVal val="#ppt_h"/>
                                          </p:val>
                                        </p:tav>
                                      </p:tavLst>
                                    </p:anim>
                                  </p:childTnLst>
                                </p:cTn>
                              </p:par>
                              <p:par>
                                <p:cTn id="203" presetID="17" presetClass="entr" presetSubtype="8" dur="500" fill="hold" nodeType="withEffect">
                                  <p:stCondLst>
                                    <p:cond delay="0"/>
                                  </p:stCondLst>
                                  <p:childTnLst>
                                    <p:set>
                                      <p:cBhvr>
                                        <p:cTn id="204" dur="1" fill="hold">
                                          <p:stCondLst>
                                            <p:cond delay="0"/>
                                          </p:stCondLst>
                                        </p:cTn>
                                        <p:tgtEl>
                                          <p:spTgt spid="207906"/>
                                        </p:tgtEl>
                                        <p:attrNameLst>
                                          <p:attrName>style.visibility</p:attrName>
                                        </p:attrNameLst>
                                      </p:cBhvr>
                                      <p:to>
                                        <p:strVal val="visible"/>
                                      </p:to>
                                    </p:set>
                                    <p:anim calcmode="lin" valueType="num">
                                      <p:cBhvr>
                                        <p:cTn id="205" dur="500" fill="hold"/>
                                        <p:tgtEl>
                                          <p:spTgt spid="207906"/>
                                        </p:tgtEl>
                                        <p:attrNameLst>
                                          <p:attrName>ppt_x</p:attrName>
                                        </p:attrNameLst>
                                      </p:cBhvr>
                                      <p:tavLst>
                                        <p:tav tm="0">
                                          <p:val>
                                            <p:strVal val="#ppt_x-#ppt_w/2"/>
                                          </p:val>
                                        </p:tav>
                                        <p:tav tm="100000">
                                          <p:val>
                                            <p:strVal val="#ppt_x"/>
                                          </p:val>
                                        </p:tav>
                                      </p:tavLst>
                                    </p:anim>
                                    <p:anim calcmode="lin" valueType="num">
                                      <p:cBhvr>
                                        <p:cTn id="206" dur="500" fill="hold"/>
                                        <p:tgtEl>
                                          <p:spTgt spid="207906"/>
                                        </p:tgtEl>
                                        <p:attrNameLst>
                                          <p:attrName>ppt_y</p:attrName>
                                        </p:attrNameLst>
                                      </p:cBhvr>
                                      <p:tavLst>
                                        <p:tav tm="0">
                                          <p:val>
                                            <p:strVal val="#ppt_y"/>
                                          </p:val>
                                        </p:tav>
                                        <p:tav tm="100000">
                                          <p:val>
                                            <p:strVal val="#ppt_y"/>
                                          </p:val>
                                        </p:tav>
                                      </p:tavLst>
                                    </p:anim>
                                    <p:anim calcmode="lin" valueType="num">
                                      <p:cBhvr>
                                        <p:cTn id="207" dur="500" fill="hold"/>
                                        <p:tgtEl>
                                          <p:spTgt spid="207906"/>
                                        </p:tgtEl>
                                        <p:attrNameLst>
                                          <p:attrName>ppt_w</p:attrName>
                                        </p:attrNameLst>
                                      </p:cBhvr>
                                      <p:tavLst>
                                        <p:tav tm="0">
                                          <p:val>
                                            <p:fltVal val="0"/>
                                          </p:val>
                                        </p:tav>
                                        <p:tav tm="100000">
                                          <p:val>
                                            <p:strVal val="#ppt_w"/>
                                          </p:val>
                                        </p:tav>
                                      </p:tavLst>
                                    </p:anim>
                                    <p:anim calcmode="lin" valueType="num">
                                      <p:cBhvr>
                                        <p:cTn id="208" dur="500" fill="hold"/>
                                        <p:tgtEl>
                                          <p:spTgt spid="207906"/>
                                        </p:tgtEl>
                                        <p:attrNameLst>
                                          <p:attrName>ppt_h</p:attrName>
                                        </p:attrNameLst>
                                      </p:cBhvr>
                                      <p:tavLst>
                                        <p:tav tm="0">
                                          <p:val>
                                            <p:strVal val="#ppt_h"/>
                                          </p:val>
                                        </p:tav>
                                        <p:tav tm="100000">
                                          <p:val>
                                            <p:strVal val="#ppt_h"/>
                                          </p:val>
                                        </p:tav>
                                      </p:tavLst>
                                    </p:anim>
                                  </p:childTnLst>
                                </p:cTn>
                              </p:par>
                              <p:par>
                                <p:cTn id="209" presetID="17" presetClass="entr" presetSubtype="8" dur="500" fill="hold" nodeType="withEffect">
                                  <p:stCondLst>
                                    <p:cond delay="0"/>
                                  </p:stCondLst>
                                  <p:childTnLst>
                                    <p:set>
                                      <p:cBhvr>
                                        <p:cTn id="210" dur="1" fill="hold">
                                          <p:stCondLst>
                                            <p:cond delay="0"/>
                                          </p:stCondLst>
                                        </p:cTn>
                                        <p:tgtEl>
                                          <p:spTgt spid="207907"/>
                                        </p:tgtEl>
                                        <p:attrNameLst>
                                          <p:attrName>style.visibility</p:attrName>
                                        </p:attrNameLst>
                                      </p:cBhvr>
                                      <p:to>
                                        <p:strVal val="visible"/>
                                      </p:to>
                                    </p:set>
                                    <p:anim calcmode="lin" valueType="num">
                                      <p:cBhvr>
                                        <p:cTn id="211" dur="500" fill="hold"/>
                                        <p:tgtEl>
                                          <p:spTgt spid="207907"/>
                                        </p:tgtEl>
                                        <p:attrNameLst>
                                          <p:attrName>ppt_x</p:attrName>
                                        </p:attrNameLst>
                                      </p:cBhvr>
                                      <p:tavLst>
                                        <p:tav tm="0">
                                          <p:val>
                                            <p:strVal val="#ppt_x-#ppt_w/2"/>
                                          </p:val>
                                        </p:tav>
                                        <p:tav tm="100000">
                                          <p:val>
                                            <p:strVal val="#ppt_x"/>
                                          </p:val>
                                        </p:tav>
                                      </p:tavLst>
                                    </p:anim>
                                    <p:anim calcmode="lin" valueType="num">
                                      <p:cBhvr>
                                        <p:cTn id="212" dur="500" fill="hold"/>
                                        <p:tgtEl>
                                          <p:spTgt spid="207907"/>
                                        </p:tgtEl>
                                        <p:attrNameLst>
                                          <p:attrName>ppt_y</p:attrName>
                                        </p:attrNameLst>
                                      </p:cBhvr>
                                      <p:tavLst>
                                        <p:tav tm="0">
                                          <p:val>
                                            <p:strVal val="#ppt_y"/>
                                          </p:val>
                                        </p:tav>
                                        <p:tav tm="100000">
                                          <p:val>
                                            <p:strVal val="#ppt_y"/>
                                          </p:val>
                                        </p:tav>
                                      </p:tavLst>
                                    </p:anim>
                                    <p:anim calcmode="lin" valueType="num">
                                      <p:cBhvr>
                                        <p:cTn id="213" dur="500" fill="hold"/>
                                        <p:tgtEl>
                                          <p:spTgt spid="207907"/>
                                        </p:tgtEl>
                                        <p:attrNameLst>
                                          <p:attrName>ppt_w</p:attrName>
                                        </p:attrNameLst>
                                      </p:cBhvr>
                                      <p:tavLst>
                                        <p:tav tm="0">
                                          <p:val>
                                            <p:fltVal val="0"/>
                                          </p:val>
                                        </p:tav>
                                        <p:tav tm="100000">
                                          <p:val>
                                            <p:strVal val="#ppt_w"/>
                                          </p:val>
                                        </p:tav>
                                      </p:tavLst>
                                    </p:anim>
                                    <p:anim calcmode="lin" valueType="num">
                                      <p:cBhvr>
                                        <p:cTn id="214" dur="500" fill="hold"/>
                                        <p:tgtEl>
                                          <p:spTgt spid="207907"/>
                                        </p:tgtEl>
                                        <p:attrNameLst>
                                          <p:attrName>ppt_h</p:attrName>
                                        </p:attrNameLst>
                                      </p:cBhvr>
                                      <p:tavLst>
                                        <p:tav tm="0">
                                          <p:val>
                                            <p:strVal val="#ppt_h"/>
                                          </p:val>
                                        </p:tav>
                                        <p:tav tm="100000">
                                          <p:val>
                                            <p:strVal val="#ppt_h"/>
                                          </p:val>
                                        </p:tav>
                                      </p:tavLst>
                                    </p:anim>
                                  </p:childTnLst>
                                </p:cTn>
                              </p:par>
                            </p:childTnLst>
                          </p:cTn>
                        </p:par>
                      </p:childTnLst>
                    </p:cTn>
                  </p:par>
                  <p:par>
                    <p:cTn id="215" fill="hold" nodeType="clickPar">
                      <p:stCondLst>
                        <p:cond delay="indefinite"/>
                      </p:stCondLst>
                      <p:childTnLst>
                        <p:par>
                          <p:cTn id="216" fill="hold" nodeType="withGroup">
                            <p:stCondLst>
                              <p:cond delay="0"/>
                            </p:stCondLst>
                            <p:childTnLst>
                              <p:par>
                                <p:cTn id="217" presetID="17" presetClass="entr" presetSubtype="8" dur="500" fill="hold" grpId="0" nodeType="clickEffect">
                                  <p:stCondLst>
                                    <p:cond delay="0"/>
                                  </p:stCondLst>
                                  <p:childTnLst>
                                    <p:set>
                                      <p:cBhvr>
                                        <p:cTn id="218" dur="1" fill="hold">
                                          <p:stCondLst>
                                            <p:cond delay="0"/>
                                          </p:stCondLst>
                                        </p:cTn>
                                        <p:tgtEl>
                                          <p:spTgt spid="207875"/>
                                        </p:tgtEl>
                                        <p:attrNameLst>
                                          <p:attrName>style.visibility</p:attrName>
                                        </p:attrNameLst>
                                      </p:cBhvr>
                                      <p:to>
                                        <p:strVal val="visible"/>
                                      </p:to>
                                    </p:set>
                                    <p:anim calcmode="lin" valueType="num">
                                      <p:cBhvr>
                                        <p:cTn id="219" dur="500" fill="hold"/>
                                        <p:tgtEl>
                                          <p:spTgt spid="207875"/>
                                        </p:tgtEl>
                                        <p:attrNameLst>
                                          <p:attrName>ppt_x</p:attrName>
                                        </p:attrNameLst>
                                      </p:cBhvr>
                                      <p:tavLst>
                                        <p:tav tm="0">
                                          <p:val>
                                            <p:strVal val="#ppt_x-#ppt_w/2"/>
                                          </p:val>
                                        </p:tav>
                                        <p:tav tm="100000">
                                          <p:val>
                                            <p:strVal val="#ppt_x"/>
                                          </p:val>
                                        </p:tav>
                                      </p:tavLst>
                                    </p:anim>
                                    <p:anim calcmode="lin" valueType="num">
                                      <p:cBhvr>
                                        <p:cTn id="220" dur="500" fill="hold"/>
                                        <p:tgtEl>
                                          <p:spTgt spid="207875"/>
                                        </p:tgtEl>
                                        <p:attrNameLst>
                                          <p:attrName>ppt_y</p:attrName>
                                        </p:attrNameLst>
                                      </p:cBhvr>
                                      <p:tavLst>
                                        <p:tav tm="0">
                                          <p:val>
                                            <p:strVal val="#ppt_y"/>
                                          </p:val>
                                        </p:tav>
                                        <p:tav tm="100000">
                                          <p:val>
                                            <p:strVal val="#ppt_y"/>
                                          </p:val>
                                        </p:tav>
                                      </p:tavLst>
                                    </p:anim>
                                    <p:anim calcmode="lin" valueType="num">
                                      <p:cBhvr>
                                        <p:cTn id="221" dur="500" fill="hold"/>
                                        <p:tgtEl>
                                          <p:spTgt spid="207875"/>
                                        </p:tgtEl>
                                        <p:attrNameLst>
                                          <p:attrName>ppt_w</p:attrName>
                                        </p:attrNameLst>
                                      </p:cBhvr>
                                      <p:tavLst>
                                        <p:tav tm="0">
                                          <p:val>
                                            <p:fltVal val="0"/>
                                          </p:val>
                                        </p:tav>
                                        <p:tav tm="100000">
                                          <p:val>
                                            <p:strVal val="#ppt_w"/>
                                          </p:val>
                                        </p:tav>
                                      </p:tavLst>
                                    </p:anim>
                                    <p:anim calcmode="lin" valueType="num">
                                      <p:cBhvr>
                                        <p:cTn id="222" dur="500" fill="hold"/>
                                        <p:tgtEl>
                                          <p:spTgt spid="20787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5" grpId="0"/>
      <p:bldP spid="207876" grpId="0"/>
      <p:bldP spid="207877" grpId="0"/>
      <p:bldP spid="207878" grpId="0"/>
      <p:bldP spid="207879" grpId="0"/>
      <p:bldP spid="207880" grpId="0"/>
      <p:bldP spid="207881" grpId="0"/>
      <p:bldP spid="207882" grpId="0"/>
      <p:bldP spid="207883" grpId="0"/>
      <p:bldP spid="207884" grpId="0"/>
      <p:bldP spid="207885" grpId="0"/>
      <p:bldP spid="207886" grpId="0"/>
      <p:bldP spid="207887" grpId="0"/>
      <p:bldP spid="207889" grpId="0"/>
      <p:bldP spid="207890" grpId="0"/>
      <p:bldP spid="207891" grpId="0"/>
      <p:bldP spid="207892" grpId="0"/>
      <p:bldP spid="207894" grpId="0"/>
      <p:bldP spid="207895" grpId="0"/>
      <p:bldP spid="207897" grpId="0"/>
      <p:bldP spid="207898" grpId="0"/>
      <p:bldP spid="207900" grpId="0"/>
      <p:bldP spid="207901" grpId="0"/>
      <p:bldP spid="207904" grpId="0"/>
      <p:bldP spid="20790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2260" name="Group 4"/>
          <p:cNvGrpSpPr/>
          <p:nvPr/>
        </p:nvGrpSpPr>
        <p:grpSpPr>
          <a:xfrm>
            <a:off x="3143251" y="404813"/>
            <a:ext cx="5832475" cy="6119812"/>
            <a:chOff x="5730" y="6534"/>
            <a:chExt cx="3254" cy="3978"/>
          </a:xfrm>
        </p:grpSpPr>
        <p:sp>
          <p:nvSpPr>
            <p:cNvPr id="352261" name="Text Box 5"/>
            <p:cNvSpPr txBox="1">
              <a:spLocks noChangeArrowheads="1"/>
            </p:cNvSpPr>
            <p:nvPr/>
          </p:nvSpPr>
          <p:spPr bwMode="auto">
            <a:xfrm>
              <a:off x="5730" y="8939"/>
              <a:ext cx="3254" cy="1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4000"/>
                </a:lnSpc>
              </a:pPr>
              <a:r>
                <a:rPr lang="zh-CN" altLang="en-US" sz="2400">
                  <a:solidFill>
                    <a:srgbClr val="3366FF"/>
                  </a:solidFill>
                  <a:latin typeface="宋体" panose="02010600030101010101" pitchFamily="2" charset="-122"/>
                </a:rPr>
                <a:t>图</a:t>
              </a:r>
              <a:r>
                <a:rPr lang="en-US" altLang="zh-CN" sz="2400">
                  <a:solidFill>
                    <a:srgbClr val="3366FF"/>
                  </a:solidFill>
                  <a:latin typeface="宋体" panose="02010600030101010101" pitchFamily="2" charset="-122"/>
                </a:rPr>
                <a:t>1-5 </a:t>
              </a:r>
              <a:r>
                <a:rPr lang="zh-CN" altLang="en-US" sz="2400">
                  <a:solidFill>
                    <a:srgbClr val="3366FF"/>
                  </a:solidFill>
                  <a:latin typeface="宋体" panose="02010600030101010101" pitchFamily="2" charset="-122"/>
                </a:rPr>
                <a:t>直流电磁继电器的结构</a:t>
              </a:r>
            </a:p>
            <a:p>
              <a:pPr algn="ctr">
                <a:lnSpc>
                  <a:spcPct val="124000"/>
                </a:lnSpc>
              </a:pPr>
              <a:r>
                <a:rPr lang="en-US" altLang="zh-CN" sz="2400">
                  <a:solidFill>
                    <a:srgbClr val="3366FF"/>
                  </a:solidFill>
                  <a:latin typeface="宋体" panose="02010600030101010101" pitchFamily="2" charset="-122"/>
                </a:rPr>
                <a:t>1</a:t>
              </a:r>
              <a:r>
                <a:rPr lang="en-US" altLang="zh-CN" sz="2400">
                  <a:solidFill>
                    <a:srgbClr val="3366FF"/>
                  </a:solidFill>
                </a:rPr>
                <a:t>—</a:t>
              </a:r>
              <a:r>
                <a:rPr lang="zh-CN" altLang="en-US" sz="2400">
                  <a:solidFill>
                    <a:srgbClr val="3366FF"/>
                  </a:solidFill>
                  <a:latin typeface="宋体" panose="02010600030101010101" pitchFamily="2" charset="-122"/>
                </a:rPr>
                <a:t>铁芯  </a:t>
              </a:r>
              <a:r>
                <a:rPr lang="en-US" altLang="zh-CN" sz="2400">
                  <a:solidFill>
                    <a:srgbClr val="3366FF"/>
                  </a:solidFill>
                  <a:latin typeface="宋体" panose="02010600030101010101" pitchFamily="2" charset="-122"/>
                </a:rPr>
                <a:t>2</a:t>
              </a:r>
              <a:r>
                <a:rPr lang="en-US" altLang="zh-CN" sz="2400">
                  <a:solidFill>
                    <a:srgbClr val="3366FF"/>
                  </a:solidFill>
                </a:rPr>
                <a:t>—</a:t>
              </a:r>
              <a:r>
                <a:rPr lang="zh-CN" altLang="en-US" sz="2400">
                  <a:solidFill>
                    <a:srgbClr val="3366FF"/>
                  </a:solidFill>
                  <a:latin typeface="宋体" panose="02010600030101010101" pitchFamily="2" charset="-122"/>
                </a:rPr>
                <a:t>旋转棱角  </a:t>
              </a:r>
              <a:r>
                <a:rPr lang="en-US" altLang="zh-CN" sz="2400">
                  <a:solidFill>
                    <a:srgbClr val="3366FF"/>
                  </a:solidFill>
                  <a:latin typeface="宋体" panose="02010600030101010101" pitchFamily="2" charset="-122"/>
                </a:rPr>
                <a:t>3</a:t>
              </a:r>
              <a:r>
                <a:rPr lang="en-US" altLang="zh-CN" sz="2400">
                  <a:solidFill>
                    <a:srgbClr val="3366FF"/>
                  </a:solidFill>
                </a:rPr>
                <a:t>—</a:t>
              </a:r>
              <a:r>
                <a:rPr lang="zh-CN" altLang="en-US" sz="2400">
                  <a:solidFill>
                    <a:srgbClr val="3366FF"/>
                  </a:solidFill>
                  <a:latin typeface="宋体" panose="02010600030101010101" pitchFamily="2" charset="-122"/>
                </a:rPr>
                <a:t>复位弹簧</a:t>
              </a:r>
            </a:p>
            <a:p>
              <a:pPr algn="just">
                <a:lnSpc>
                  <a:spcPct val="124000"/>
                </a:lnSpc>
              </a:pPr>
              <a:r>
                <a:rPr lang="en-US" altLang="zh-CN" sz="2400">
                  <a:solidFill>
                    <a:srgbClr val="3366FF"/>
                  </a:solidFill>
                  <a:latin typeface="宋体" panose="02010600030101010101" pitchFamily="2" charset="-122"/>
                </a:rPr>
                <a:t>4</a:t>
              </a:r>
              <a:r>
                <a:rPr lang="en-US" altLang="zh-CN" sz="2400">
                  <a:solidFill>
                    <a:srgbClr val="3366FF"/>
                  </a:solidFill>
                </a:rPr>
                <a:t>—</a:t>
              </a:r>
              <a:r>
                <a:rPr lang="zh-CN" altLang="en-US" sz="2400">
                  <a:solidFill>
                    <a:srgbClr val="3366FF"/>
                  </a:solidFill>
                  <a:latin typeface="宋体" panose="02010600030101010101" pitchFamily="2" charset="-122"/>
                </a:rPr>
                <a:t>调节螺母   </a:t>
              </a:r>
              <a:r>
                <a:rPr lang="en-US" altLang="zh-CN" sz="2400">
                  <a:solidFill>
                    <a:srgbClr val="3366FF"/>
                  </a:solidFill>
                  <a:latin typeface="宋体" panose="02010600030101010101" pitchFamily="2" charset="-122"/>
                </a:rPr>
                <a:t>5</a:t>
              </a:r>
              <a:r>
                <a:rPr lang="en-US" altLang="zh-CN" sz="2400">
                  <a:solidFill>
                    <a:srgbClr val="3366FF"/>
                  </a:solidFill>
                </a:rPr>
                <a:t>—</a:t>
              </a:r>
              <a:r>
                <a:rPr lang="zh-CN" altLang="en-US" sz="2400">
                  <a:solidFill>
                    <a:srgbClr val="3366FF"/>
                  </a:solidFill>
                  <a:latin typeface="宋体" panose="02010600030101010101" pitchFamily="2" charset="-122"/>
                </a:rPr>
                <a:t>衔铁  </a:t>
              </a:r>
              <a:r>
                <a:rPr lang="en-US" altLang="zh-CN" sz="2400">
                  <a:solidFill>
                    <a:srgbClr val="3366FF"/>
                  </a:solidFill>
                  <a:latin typeface="宋体" panose="02010600030101010101" pitchFamily="2" charset="-122"/>
                </a:rPr>
                <a:t>6</a:t>
              </a:r>
              <a:r>
                <a:rPr lang="en-US" altLang="zh-CN" sz="2400">
                  <a:solidFill>
                    <a:srgbClr val="3366FF"/>
                  </a:solidFill>
                </a:rPr>
                <a:t>—</a:t>
              </a:r>
              <a:r>
                <a:rPr lang="zh-CN" altLang="en-US" sz="2400">
                  <a:solidFill>
                    <a:srgbClr val="3366FF"/>
                  </a:solidFill>
                  <a:latin typeface="宋体" panose="02010600030101010101" pitchFamily="2" charset="-122"/>
                </a:rPr>
                <a:t>动触点</a:t>
              </a:r>
            </a:p>
            <a:p>
              <a:pPr algn="just">
                <a:lnSpc>
                  <a:spcPct val="124000"/>
                </a:lnSpc>
              </a:pPr>
              <a:r>
                <a:rPr lang="en-US" altLang="zh-CN" sz="2400">
                  <a:solidFill>
                    <a:srgbClr val="3366FF"/>
                  </a:solidFill>
                  <a:latin typeface="宋体" panose="02010600030101010101" pitchFamily="2" charset="-122"/>
                </a:rPr>
                <a:t>7</a:t>
              </a:r>
              <a:r>
                <a:rPr lang="en-US" altLang="zh-CN" sz="2400">
                  <a:solidFill>
                    <a:srgbClr val="3366FF"/>
                  </a:solidFill>
                </a:rPr>
                <a:t>—</a:t>
              </a:r>
              <a:r>
                <a:rPr lang="zh-CN" altLang="en-US" sz="2400">
                  <a:solidFill>
                    <a:srgbClr val="3366FF"/>
                  </a:solidFill>
                  <a:latin typeface="宋体" panose="02010600030101010101" pitchFamily="2" charset="-122"/>
                </a:rPr>
                <a:t>静触点  </a:t>
              </a:r>
              <a:r>
                <a:rPr lang="en-US" altLang="zh-CN" sz="2400">
                  <a:solidFill>
                    <a:srgbClr val="3366FF"/>
                  </a:solidFill>
                  <a:latin typeface="宋体" panose="02010600030101010101" pitchFamily="2" charset="-122"/>
                </a:rPr>
                <a:t>8</a:t>
              </a:r>
              <a:r>
                <a:rPr lang="en-US" altLang="zh-CN" sz="2400">
                  <a:solidFill>
                    <a:srgbClr val="3366FF"/>
                  </a:solidFill>
                </a:rPr>
                <a:t>—</a:t>
              </a:r>
              <a:r>
                <a:rPr lang="zh-CN" altLang="en-US" sz="2400">
                  <a:solidFill>
                    <a:srgbClr val="3366FF"/>
                  </a:solidFill>
                  <a:latin typeface="宋体" panose="02010600030101010101" pitchFamily="2" charset="-122"/>
                </a:rPr>
                <a:t>非磁性垫片  </a:t>
              </a:r>
              <a:r>
                <a:rPr lang="en-US" altLang="zh-CN" sz="2400">
                  <a:solidFill>
                    <a:srgbClr val="3366FF"/>
                  </a:solidFill>
                  <a:latin typeface="宋体" panose="02010600030101010101" pitchFamily="2" charset="-122"/>
                </a:rPr>
                <a:t>9</a:t>
              </a:r>
              <a:r>
                <a:rPr lang="en-US" altLang="zh-CN" sz="2400">
                  <a:solidFill>
                    <a:srgbClr val="3366FF"/>
                  </a:solidFill>
                </a:rPr>
                <a:t>—</a:t>
              </a:r>
              <a:r>
                <a:rPr lang="zh-CN" altLang="en-US" sz="2400">
                  <a:solidFill>
                    <a:srgbClr val="3366FF"/>
                  </a:solidFill>
                  <a:latin typeface="宋体" panose="02010600030101010101" pitchFamily="2" charset="-122"/>
                </a:rPr>
                <a:t>线圈</a:t>
              </a:r>
            </a:p>
            <a:p>
              <a:endParaRPr lang="en-US" altLang="zh-CN" sz="2400"/>
            </a:p>
          </p:txBody>
        </p:sp>
        <p:pic>
          <p:nvPicPr>
            <p:cNvPr id="352262"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35" y="6534"/>
              <a:ext cx="3105" cy="2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37683578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8898" name="Picture 2" descr="智能过电流继电器WJJL1"/>
          <p:cNvPicPr>
            <a:picLocks noChangeAspect="1" noChangeArrowheads="1"/>
          </p:cNvPicPr>
          <p:nvPr/>
        </p:nvPicPr>
        <p:blipFill>
          <a:blip r:embed="rId3">
            <a:extLst>
              <a:ext uri="{28A0092B-C50C-407E-A947-70E740481C1C}">
                <a14:useLocalDpi xmlns:a14="http://schemas.microsoft.com/office/drawing/2010/main" val="0"/>
              </a:ext>
            </a:extLst>
          </a:blip>
          <a:srcRect l="5147" t="2646" r="4771" b="4741"/>
          <a:stretch>
            <a:fillRect/>
          </a:stretch>
        </p:blipFill>
        <p:spPr bwMode="auto">
          <a:xfrm>
            <a:off x="3863975" y="1125538"/>
            <a:ext cx="220980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208899" name="Picture 3" descr="欠电流继电器"/>
          <p:cNvPicPr>
            <a:picLocks noChangeAspect="1" noChangeArrowheads="1"/>
          </p:cNvPicPr>
          <p:nvPr/>
        </p:nvPicPr>
        <p:blipFill>
          <a:blip r:embed="rId4">
            <a:extLst>
              <a:ext uri="{28A0092B-C50C-407E-A947-70E740481C1C}">
                <a14:useLocalDpi xmlns:a14="http://schemas.microsoft.com/office/drawing/2010/main" val="0"/>
              </a:ext>
            </a:extLst>
          </a:blip>
          <a:srcRect l="7230" t="3773" r="8434" b="3773"/>
          <a:stretch>
            <a:fillRect/>
          </a:stretch>
        </p:blipFill>
        <p:spPr bwMode="auto">
          <a:xfrm>
            <a:off x="8399464" y="1147764"/>
            <a:ext cx="2160587" cy="2160587"/>
          </a:xfrm>
          <a:prstGeom prst="rect">
            <a:avLst/>
          </a:prstGeom>
          <a:noFill/>
          <a:extLst>
            <a:ext uri="{909E8E84-426E-40DD-AFC4-6F175D3DCCD1}">
              <a14:hiddenFill xmlns:a14="http://schemas.microsoft.com/office/drawing/2010/main">
                <a:solidFill>
                  <a:srgbClr val="FFFFFF"/>
                </a:solidFill>
              </a14:hiddenFill>
            </a:ext>
          </a:extLst>
        </p:spPr>
      </p:pic>
      <p:sp>
        <p:nvSpPr>
          <p:cNvPr id="208900" name="Rectangle 4"/>
          <p:cNvSpPr>
            <a:spLocks noChangeArrowheads="1"/>
          </p:cNvSpPr>
          <p:nvPr/>
        </p:nvSpPr>
        <p:spPr bwMode="auto">
          <a:xfrm>
            <a:off x="6664326" y="2713039"/>
            <a:ext cx="154850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黑体" panose="02010609060101010101" pitchFamily="49" charset="-122"/>
                <a:ea typeface="楷体_GB2312" pitchFamily="49" charset="-122"/>
              </a:rPr>
              <a:t>欠电流继电器</a:t>
            </a:r>
          </a:p>
        </p:txBody>
      </p:sp>
      <p:grpSp>
        <p:nvGrpSpPr>
          <p:cNvPr id="208901" name="Group 5"/>
          <p:cNvGrpSpPr/>
          <p:nvPr/>
        </p:nvGrpSpPr>
        <p:grpSpPr>
          <a:xfrm>
            <a:off x="6169025" y="1365250"/>
            <a:ext cx="2117727" cy="985838"/>
            <a:chOff x="2971" y="709"/>
            <a:chExt cx="1333" cy="621"/>
          </a:xfrm>
        </p:grpSpPr>
        <p:sp>
          <p:nvSpPr>
            <p:cNvPr id="208902" name="Rectangle 6"/>
            <p:cNvSpPr>
              <a:spLocks noChangeArrowheads="1"/>
            </p:cNvSpPr>
            <p:nvPr/>
          </p:nvSpPr>
          <p:spPr bwMode="auto">
            <a:xfrm>
              <a:off x="3379" y="825"/>
              <a:ext cx="374"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03" name="Rectangle 7"/>
            <p:cNvSpPr>
              <a:spLocks noChangeArrowheads="1"/>
            </p:cNvSpPr>
            <p:nvPr/>
          </p:nvSpPr>
          <p:spPr bwMode="auto">
            <a:xfrm>
              <a:off x="3547" y="870"/>
              <a:ext cx="205"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KI</a:t>
              </a:r>
              <a:endParaRPr lang="en-US" altLang="zh-CN"/>
            </a:p>
          </p:txBody>
        </p:sp>
        <p:sp>
          <p:nvSpPr>
            <p:cNvPr id="208904" name="Rectangle 8"/>
            <p:cNvSpPr>
              <a:spLocks noChangeArrowheads="1"/>
            </p:cNvSpPr>
            <p:nvPr/>
          </p:nvSpPr>
          <p:spPr bwMode="auto">
            <a:xfrm>
              <a:off x="3165" y="709"/>
              <a:ext cx="20"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05" name="Rectangle 9"/>
            <p:cNvSpPr>
              <a:spLocks noChangeArrowheads="1"/>
            </p:cNvSpPr>
            <p:nvPr/>
          </p:nvSpPr>
          <p:spPr bwMode="auto">
            <a:xfrm>
              <a:off x="3015" y="922"/>
              <a:ext cx="319" cy="195"/>
            </a:xfrm>
            <a:prstGeom prst="rect">
              <a:avLst/>
            </a:prstGeom>
            <a:noFill/>
            <a:ln w="42863">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06" name="Rectangle 10"/>
            <p:cNvSpPr>
              <a:spLocks noChangeArrowheads="1"/>
            </p:cNvSpPr>
            <p:nvPr/>
          </p:nvSpPr>
          <p:spPr bwMode="auto">
            <a:xfrm>
              <a:off x="3153" y="1117"/>
              <a:ext cx="20"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07" name="Rectangle 11"/>
            <p:cNvSpPr>
              <a:spLocks noChangeArrowheads="1"/>
            </p:cNvSpPr>
            <p:nvPr/>
          </p:nvSpPr>
          <p:spPr bwMode="auto">
            <a:xfrm>
              <a:off x="2971" y="878"/>
              <a:ext cx="427"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08" name="Rectangle 12"/>
            <p:cNvSpPr>
              <a:spLocks noChangeArrowheads="1"/>
            </p:cNvSpPr>
            <p:nvPr/>
          </p:nvSpPr>
          <p:spPr bwMode="auto">
            <a:xfrm>
              <a:off x="3102" y="904"/>
              <a:ext cx="113"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I </a:t>
              </a:r>
              <a:endParaRPr lang="en-US" altLang="zh-CN"/>
            </a:p>
          </p:txBody>
        </p:sp>
        <p:sp>
          <p:nvSpPr>
            <p:cNvPr id="208909" name="Rectangle 13"/>
            <p:cNvSpPr>
              <a:spLocks noChangeArrowheads="1"/>
            </p:cNvSpPr>
            <p:nvPr/>
          </p:nvSpPr>
          <p:spPr bwMode="auto">
            <a:xfrm>
              <a:off x="3176" y="904"/>
              <a:ext cx="109"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&lt;</a:t>
              </a:r>
              <a:endParaRPr lang="en-US" altLang="zh-CN"/>
            </a:p>
          </p:txBody>
        </p:sp>
        <p:sp>
          <p:nvSpPr>
            <p:cNvPr id="208910" name="Rectangle 14"/>
            <p:cNvSpPr>
              <a:spLocks noChangeArrowheads="1"/>
            </p:cNvSpPr>
            <p:nvPr/>
          </p:nvSpPr>
          <p:spPr bwMode="auto">
            <a:xfrm>
              <a:off x="3165" y="709"/>
              <a:ext cx="20"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1" name="Rectangle 15"/>
            <p:cNvSpPr>
              <a:spLocks noChangeArrowheads="1"/>
            </p:cNvSpPr>
            <p:nvPr/>
          </p:nvSpPr>
          <p:spPr bwMode="auto">
            <a:xfrm>
              <a:off x="3507" y="709"/>
              <a:ext cx="19"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2" name="Rectangle 16"/>
            <p:cNvSpPr>
              <a:spLocks noChangeArrowheads="1"/>
            </p:cNvSpPr>
            <p:nvPr/>
          </p:nvSpPr>
          <p:spPr bwMode="auto">
            <a:xfrm>
              <a:off x="3493" y="1084"/>
              <a:ext cx="20"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3" name="Freeform 17"/>
            <p:cNvSpPr/>
            <p:nvPr/>
          </p:nvSpPr>
          <p:spPr bwMode="auto">
            <a:xfrm>
              <a:off x="3387" y="899"/>
              <a:ext cx="125" cy="190"/>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4" name="Rectangle 18"/>
            <p:cNvSpPr>
              <a:spLocks noChangeArrowheads="1"/>
            </p:cNvSpPr>
            <p:nvPr/>
          </p:nvSpPr>
          <p:spPr bwMode="auto">
            <a:xfrm>
              <a:off x="3880" y="709"/>
              <a:ext cx="20"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5" name="Rectangle 19"/>
            <p:cNvSpPr>
              <a:spLocks noChangeArrowheads="1"/>
            </p:cNvSpPr>
            <p:nvPr/>
          </p:nvSpPr>
          <p:spPr bwMode="auto">
            <a:xfrm>
              <a:off x="3867" y="1084"/>
              <a:ext cx="20"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6" name="Freeform 20"/>
            <p:cNvSpPr/>
            <p:nvPr/>
          </p:nvSpPr>
          <p:spPr bwMode="auto">
            <a:xfrm>
              <a:off x="3869" y="899"/>
              <a:ext cx="137" cy="191"/>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7" name="Rectangle 21"/>
            <p:cNvSpPr>
              <a:spLocks noChangeArrowheads="1"/>
            </p:cNvSpPr>
            <p:nvPr/>
          </p:nvSpPr>
          <p:spPr bwMode="auto">
            <a:xfrm>
              <a:off x="3890" y="923"/>
              <a:ext cx="160" cy="1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8" name="Rectangle 22"/>
            <p:cNvSpPr>
              <a:spLocks noChangeArrowheads="1"/>
            </p:cNvSpPr>
            <p:nvPr/>
          </p:nvSpPr>
          <p:spPr bwMode="auto">
            <a:xfrm>
              <a:off x="3507" y="709"/>
              <a:ext cx="19"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19" name="Rectangle 23"/>
            <p:cNvSpPr>
              <a:spLocks noChangeArrowheads="1"/>
            </p:cNvSpPr>
            <p:nvPr/>
          </p:nvSpPr>
          <p:spPr bwMode="auto">
            <a:xfrm>
              <a:off x="3493" y="1084"/>
              <a:ext cx="20"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0" name="Freeform 24"/>
            <p:cNvSpPr/>
            <p:nvPr/>
          </p:nvSpPr>
          <p:spPr bwMode="auto">
            <a:xfrm>
              <a:off x="3387" y="899"/>
              <a:ext cx="125" cy="190"/>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1" name="Rectangle 25"/>
            <p:cNvSpPr>
              <a:spLocks noChangeArrowheads="1"/>
            </p:cNvSpPr>
            <p:nvPr/>
          </p:nvSpPr>
          <p:spPr bwMode="auto">
            <a:xfrm>
              <a:off x="3880" y="709"/>
              <a:ext cx="20"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2" name="Rectangle 26"/>
            <p:cNvSpPr>
              <a:spLocks noChangeArrowheads="1"/>
            </p:cNvSpPr>
            <p:nvPr/>
          </p:nvSpPr>
          <p:spPr bwMode="auto">
            <a:xfrm>
              <a:off x="3867" y="1084"/>
              <a:ext cx="20"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3" name="Freeform 27"/>
            <p:cNvSpPr/>
            <p:nvPr/>
          </p:nvSpPr>
          <p:spPr bwMode="auto">
            <a:xfrm>
              <a:off x="3869" y="899"/>
              <a:ext cx="137" cy="191"/>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4" name="Rectangle 28"/>
            <p:cNvSpPr>
              <a:spLocks noChangeArrowheads="1"/>
            </p:cNvSpPr>
            <p:nvPr/>
          </p:nvSpPr>
          <p:spPr bwMode="auto">
            <a:xfrm>
              <a:off x="3890" y="923"/>
              <a:ext cx="160" cy="1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5" name="Rectangle 29"/>
            <p:cNvSpPr>
              <a:spLocks noChangeArrowheads="1"/>
            </p:cNvSpPr>
            <p:nvPr/>
          </p:nvSpPr>
          <p:spPr bwMode="auto">
            <a:xfrm>
              <a:off x="4099" y="899"/>
              <a:ext cx="205"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KI</a:t>
              </a:r>
              <a:endParaRPr lang="en-US" altLang="zh-CN"/>
            </a:p>
          </p:txBody>
        </p:sp>
      </p:grpSp>
      <p:sp>
        <p:nvSpPr>
          <p:cNvPr id="208926" name="Rectangle 30"/>
          <p:cNvSpPr>
            <a:spLocks noChangeArrowheads="1"/>
          </p:cNvSpPr>
          <p:nvPr/>
        </p:nvSpPr>
        <p:spPr bwMode="auto">
          <a:xfrm>
            <a:off x="1774826" y="2660651"/>
            <a:ext cx="154850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宋体" panose="02010600030101010101" pitchFamily="2" charset="-122"/>
                <a:ea typeface="楷体_GB2312" pitchFamily="49" charset="-122"/>
              </a:rPr>
              <a:t>过电流继电器</a:t>
            </a:r>
            <a:endParaRPr lang="zh-CN" altLang="en-US" sz="2000" b="1">
              <a:ea typeface="楷体_GB2312" pitchFamily="49" charset="-122"/>
            </a:endParaRPr>
          </a:p>
        </p:txBody>
      </p:sp>
      <p:grpSp>
        <p:nvGrpSpPr>
          <p:cNvPr id="208927" name="Group 31"/>
          <p:cNvGrpSpPr/>
          <p:nvPr/>
        </p:nvGrpSpPr>
        <p:grpSpPr>
          <a:xfrm>
            <a:off x="1631951" y="1198563"/>
            <a:ext cx="2346325" cy="1052512"/>
            <a:chOff x="67" y="755"/>
            <a:chExt cx="1479" cy="663"/>
          </a:xfrm>
        </p:grpSpPr>
        <p:sp>
          <p:nvSpPr>
            <p:cNvPr id="208928" name="Rectangle 32"/>
            <p:cNvSpPr>
              <a:spLocks noChangeArrowheads="1"/>
            </p:cNvSpPr>
            <p:nvPr/>
          </p:nvSpPr>
          <p:spPr bwMode="auto">
            <a:xfrm>
              <a:off x="591" y="766"/>
              <a:ext cx="19"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29" name="Rectangle 33"/>
            <p:cNvSpPr>
              <a:spLocks noChangeArrowheads="1"/>
            </p:cNvSpPr>
            <p:nvPr/>
          </p:nvSpPr>
          <p:spPr bwMode="auto">
            <a:xfrm>
              <a:off x="578" y="1203"/>
              <a:ext cx="19"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0" name="Freeform 34"/>
            <p:cNvSpPr/>
            <p:nvPr/>
          </p:nvSpPr>
          <p:spPr bwMode="auto">
            <a:xfrm>
              <a:off x="476" y="988"/>
              <a:ext cx="120" cy="221"/>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1" name="Rectangle 35"/>
            <p:cNvSpPr>
              <a:spLocks noChangeArrowheads="1"/>
            </p:cNvSpPr>
            <p:nvPr/>
          </p:nvSpPr>
          <p:spPr bwMode="auto">
            <a:xfrm>
              <a:off x="1032" y="766"/>
              <a:ext cx="20"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2" name="Rectangle 36"/>
            <p:cNvSpPr>
              <a:spLocks noChangeArrowheads="1"/>
            </p:cNvSpPr>
            <p:nvPr/>
          </p:nvSpPr>
          <p:spPr bwMode="auto">
            <a:xfrm>
              <a:off x="1020" y="1203"/>
              <a:ext cx="18"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3" name="Freeform 37"/>
            <p:cNvSpPr/>
            <p:nvPr/>
          </p:nvSpPr>
          <p:spPr bwMode="auto">
            <a:xfrm>
              <a:off x="1022" y="988"/>
              <a:ext cx="132" cy="223"/>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4" name="Rectangle 38"/>
            <p:cNvSpPr>
              <a:spLocks noChangeArrowheads="1"/>
            </p:cNvSpPr>
            <p:nvPr/>
          </p:nvSpPr>
          <p:spPr bwMode="auto">
            <a:xfrm>
              <a:off x="1042" y="1016"/>
              <a:ext cx="155" cy="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5" name="Rectangle 39"/>
            <p:cNvSpPr>
              <a:spLocks noChangeArrowheads="1"/>
            </p:cNvSpPr>
            <p:nvPr/>
          </p:nvSpPr>
          <p:spPr bwMode="auto">
            <a:xfrm>
              <a:off x="591" y="766"/>
              <a:ext cx="19"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6" name="Rectangle 40"/>
            <p:cNvSpPr>
              <a:spLocks noChangeArrowheads="1"/>
            </p:cNvSpPr>
            <p:nvPr/>
          </p:nvSpPr>
          <p:spPr bwMode="auto">
            <a:xfrm>
              <a:off x="578" y="1203"/>
              <a:ext cx="19"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7" name="Freeform 41"/>
            <p:cNvSpPr/>
            <p:nvPr/>
          </p:nvSpPr>
          <p:spPr bwMode="auto">
            <a:xfrm>
              <a:off x="476" y="988"/>
              <a:ext cx="120" cy="221"/>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8" name="Rectangle 42"/>
            <p:cNvSpPr>
              <a:spLocks noChangeArrowheads="1"/>
            </p:cNvSpPr>
            <p:nvPr/>
          </p:nvSpPr>
          <p:spPr bwMode="auto">
            <a:xfrm>
              <a:off x="1032" y="766"/>
              <a:ext cx="20"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39" name="Rectangle 43"/>
            <p:cNvSpPr>
              <a:spLocks noChangeArrowheads="1"/>
            </p:cNvSpPr>
            <p:nvPr/>
          </p:nvSpPr>
          <p:spPr bwMode="auto">
            <a:xfrm>
              <a:off x="1020" y="1203"/>
              <a:ext cx="18"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0" name="Freeform 44"/>
            <p:cNvSpPr/>
            <p:nvPr/>
          </p:nvSpPr>
          <p:spPr bwMode="auto">
            <a:xfrm>
              <a:off x="1022" y="988"/>
              <a:ext cx="132" cy="223"/>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1" name="Rectangle 45"/>
            <p:cNvSpPr>
              <a:spLocks noChangeArrowheads="1"/>
            </p:cNvSpPr>
            <p:nvPr/>
          </p:nvSpPr>
          <p:spPr bwMode="auto">
            <a:xfrm>
              <a:off x="1042" y="1016"/>
              <a:ext cx="155" cy="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2" name="Rectangle 46"/>
            <p:cNvSpPr>
              <a:spLocks noChangeArrowheads="1"/>
            </p:cNvSpPr>
            <p:nvPr/>
          </p:nvSpPr>
          <p:spPr bwMode="auto">
            <a:xfrm>
              <a:off x="212" y="755"/>
              <a:ext cx="19"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3" name="Rectangle 47"/>
            <p:cNvSpPr>
              <a:spLocks noChangeArrowheads="1"/>
            </p:cNvSpPr>
            <p:nvPr/>
          </p:nvSpPr>
          <p:spPr bwMode="auto">
            <a:xfrm>
              <a:off x="67" y="996"/>
              <a:ext cx="310" cy="182"/>
            </a:xfrm>
            <a:prstGeom prst="rect">
              <a:avLst/>
            </a:prstGeom>
            <a:noFill/>
            <a:ln w="42863">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4" name="Rectangle 48"/>
            <p:cNvSpPr>
              <a:spLocks noChangeArrowheads="1"/>
            </p:cNvSpPr>
            <p:nvPr/>
          </p:nvSpPr>
          <p:spPr bwMode="auto">
            <a:xfrm>
              <a:off x="212" y="1177"/>
              <a:ext cx="19"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5" name="Rectangle 49"/>
            <p:cNvSpPr>
              <a:spLocks noChangeArrowheads="1"/>
            </p:cNvSpPr>
            <p:nvPr/>
          </p:nvSpPr>
          <p:spPr bwMode="auto">
            <a:xfrm>
              <a:off x="67" y="951"/>
              <a:ext cx="362"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6" name="Rectangle 50"/>
            <p:cNvSpPr>
              <a:spLocks noChangeArrowheads="1"/>
            </p:cNvSpPr>
            <p:nvPr/>
          </p:nvSpPr>
          <p:spPr bwMode="auto">
            <a:xfrm>
              <a:off x="212" y="964"/>
              <a:ext cx="109"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&gt;</a:t>
              </a:r>
              <a:endParaRPr lang="en-US" altLang="zh-CN"/>
            </a:p>
          </p:txBody>
        </p:sp>
        <p:sp>
          <p:nvSpPr>
            <p:cNvPr id="208947" name="Rectangle 51"/>
            <p:cNvSpPr>
              <a:spLocks noChangeArrowheads="1"/>
            </p:cNvSpPr>
            <p:nvPr/>
          </p:nvSpPr>
          <p:spPr bwMode="auto">
            <a:xfrm>
              <a:off x="212" y="755"/>
              <a:ext cx="19"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8" name="Rectangle 52"/>
            <p:cNvSpPr>
              <a:spLocks noChangeArrowheads="1"/>
            </p:cNvSpPr>
            <p:nvPr/>
          </p:nvSpPr>
          <p:spPr bwMode="auto">
            <a:xfrm>
              <a:off x="67" y="996"/>
              <a:ext cx="310" cy="182"/>
            </a:xfrm>
            <a:prstGeom prst="rect">
              <a:avLst/>
            </a:prstGeom>
            <a:noFill/>
            <a:ln w="42863">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49" name="Rectangle 53"/>
            <p:cNvSpPr>
              <a:spLocks noChangeArrowheads="1"/>
            </p:cNvSpPr>
            <p:nvPr/>
          </p:nvSpPr>
          <p:spPr bwMode="auto">
            <a:xfrm>
              <a:off x="212" y="1177"/>
              <a:ext cx="19"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50" name="Rectangle 54"/>
            <p:cNvSpPr>
              <a:spLocks noChangeArrowheads="1"/>
            </p:cNvSpPr>
            <p:nvPr/>
          </p:nvSpPr>
          <p:spPr bwMode="auto">
            <a:xfrm>
              <a:off x="67" y="951"/>
              <a:ext cx="362"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951" name="Rectangle 55"/>
            <p:cNvSpPr>
              <a:spLocks noChangeArrowheads="1"/>
            </p:cNvSpPr>
            <p:nvPr/>
          </p:nvSpPr>
          <p:spPr bwMode="auto">
            <a:xfrm>
              <a:off x="125" y="963"/>
              <a:ext cx="7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I </a:t>
              </a:r>
              <a:endParaRPr lang="en-US" altLang="zh-CN"/>
            </a:p>
          </p:txBody>
        </p:sp>
        <p:sp>
          <p:nvSpPr>
            <p:cNvPr id="208952" name="Rectangle 56"/>
            <p:cNvSpPr>
              <a:spLocks noChangeArrowheads="1"/>
            </p:cNvSpPr>
            <p:nvPr/>
          </p:nvSpPr>
          <p:spPr bwMode="auto">
            <a:xfrm>
              <a:off x="667" y="985"/>
              <a:ext cx="205"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KI</a:t>
              </a:r>
              <a:endParaRPr lang="en-US" altLang="zh-CN"/>
            </a:p>
          </p:txBody>
        </p:sp>
        <p:sp>
          <p:nvSpPr>
            <p:cNvPr id="208953" name="Rectangle 57"/>
            <p:cNvSpPr>
              <a:spLocks noChangeArrowheads="1"/>
            </p:cNvSpPr>
            <p:nvPr/>
          </p:nvSpPr>
          <p:spPr bwMode="auto">
            <a:xfrm>
              <a:off x="1187" y="1051"/>
              <a:ext cx="359"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Times New Roman" panose="02020603050405020304" pitchFamily="18" charset="0"/>
                </a:rPr>
                <a:t>KI</a:t>
              </a:r>
              <a:endParaRPr lang="en-US" altLang="zh-CN"/>
            </a:p>
          </p:txBody>
        </p:sp>
      </p:grpSp>
      <p:sp>
        <p:nvSpPr>
          <p:cNvPr id="208954" name="Rectangle 58"/>
          <p:cNvSpPr>
            <a:spLocks noChangeArrowheads="1"/>
          </p:cNvSpPr>
          <p:nvPr/>
        </p:nvSpPr>
        <p:spPr bwMode="auto">
          <a:xfrm>
            <a:off x="1704975" y="3981451"/>
            <a:ext cx="8421688"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nchor="ctr">
            <a:spAutoFit/>
          </a:bodyPr>
          <a:lstStyle>
            <a:defPPr>
              <a:defRPr lang="zh-CN"/>
            </a:defPPr>
            <a:lvl1pPr marL="0" indent="26670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nSpc>
                <a:spcPct val="150000"/>
              </a:lnSpc>
              <a:buClr>
                <a:srgbClr val="FF3300"/>
              </a:buClr>
              <a:buFont typeface="Wingdings" panose="05000000000000000000" pitchFamily="2" charset="2"/>
              <a:buChar char="Ø"/>
            </a:pPr>
            <a:r>
              <a:rPr lang="zh-CN" altLang="en-US" sz="2000" b="1">
                <a:latin typeface="楷体_GB2312" pitchFamily="49" charset="-122"/>
                <a:ea typeface="楷体_GB2312" pitchFamily="49" charset="-122"/>
              </a:rPr>
              <a:t>动作电流</a:t>
            </a:r>
            <a:r>
              <a:rPr lang="zh-CN" altLang="en-US" sz="2000" b="1" i="1">
                <a:latin typeface="楷体_GB2312" pitchFamily="49" charset="-122"/>
                <a:ea typeface="楷体_GB2312" pitchFamily="49" charset="-122"/>
              </a:rPr>
              <a:t>Ｉ</a:t>
            </a:r>
            <a:r>
              <a:rPr lang="en-US" altLang="zh-CN" sz="2000" b="1" i="1" baseline="-25000">
                <a:latin typeface="楷体_GB2312" pitchFamily="49" charset="-122"/>
                <a:ea typeface="楷体_GB2312" pitchFamily="49" charset="-122"/>
              </a:rPr>
              <a:t>q </a:t>
            </a:r>
            <a:r>
              <a:rPr lang="zh-CN" altLang="en-US" sz="2000" b="1">
                <a:latin typeface="楷体_GB2312" pitchFamily="49" charset="-122"/>
                <a:ea typeface="楷体_GB2312" pitchFamily="49" charset="-122"/>
              </a:rPr>
              <a:t>：使电流继电器开始动作所需的电流值； </a:t>
            </a:r>
          </a:p>
          <a:p>
            <a:pPr>
              <a:lnSpc>
                <a:spcPct val="150000"/>
              </a:lnSpc>
              <a:buClr>
                <a:srgbClr val="FF3300"/>
              </a:buClr>
              <a:buFont typeface="Wingdings" panose="05000000000000000000" pitchFamily="2" charset="2"/>
              <a:buChar char="Ø"/>
            </a:pPr>
            <a:r>
              <a:rPr lang="zh-CN" altLang="en-US" sz="2000" b="1">
                <a:latin typeface="楷体_GB2312" pitchFamily="49" charset="-122"/>
                <a:ea typeface="楷体_GB2312" pitchFamily="49" charset="-122"/>
              </a:rPr>
              <a:t>返回电流</a:t>
            </a:r>
            <a:r>
              <a:rPr lang="zh-CN" altLang="en-US" sz="2000" b="1" i="1">
                <a:latin typeface="楷体_GB2312" pitchFamily="49" charset="-122"/>
                <a:ea typeface="楷体_GB2312" pitchFamily="49" charset="-122"/>
              </a:rPr>
              <a:t>Ｉ</a:t>
            </a:r>
            <a:r>
              <a:rPr lang="en-US" altLang="zh-CN" sz="2000" b="1" i="1" baseline="-25000">
                <a:latin typeface="楷体_GB2312" pitchFamily="49" charset="-122"/>
                <a:ea typeface="楷体_GB2312" pitchFamily="49" charset="-122"/>
              </a:rPr>
              <a:t>f </a:t>
            </a:r>
            <a:r>
              <a:rPr lang="zh-CN" altLang="en-US" sz="2000" b="1">
                <a:latin typeface="楷体_GB2312" pitchFamily="49" charset="-122"/>
                <a:ea typeface="楷体_GB2312" pitchFamily="49" charset="-122"/>
              </a:rPr>
              <a:t>：电流继电器动作后返回原状态时的电流值；</a:t>
            </a:r>
          </a:p>
          <a:p>
            <a:pPr>
              <a:lnSpc>
                <a:spcPct val="150000"/>
              </a:lnSpc>
              <a:buClr>
                <a:srgbClr val="FF3300"/>
              </a:buClr>
              <a:buFont typeface="Wingdings" panose="05000000000000000000" pitchFamily="2" charset="2"/>
              <a:buChar char="Ø"/>
            </a:pPr>
            <a:r>
              <a:rPr lang="zh-CN" altLang="en-US" sz="2000" b="1">
                <a:latin typeface="楷体_GB2312" pitchFamily="49" charset="-122"/>
                <a:ea typeface="楷体_GB2312" pitchFamily="49" charset="-122"/>
              </a:rPr>
              <a:t>返回系数</a:t>
            </a:r>
            <a:r>
              <a:rPr lang="zh-CN" altLang="en-US" sz="2000" b="1" i="1">
                <a:latin typeface="楷体_GB2312" pitchFamily="49" charset="-122"/>
                <a:ea typeface="楷体_GB2312" pitchFamily="49" charset="-122"/>
              </a:rPr>
              <a:t>Ｋ</a:t>
            </a:r>
            <a:r>
              <a:rPr lang="en-US" altLang="zh-CN" sz="2000" b="1" i="1" baseline="-25000">
                <a:latin typeface="楷体_GB2312" pitchFamily="49" charset="-122"/>
                <a:ea typeface="楷体_GB2312" pitchFamily="49" charset="-122"/>
              </a:rPr>
              <a:t>f </a:t>
            </a:r>
            <a:r>
              <a:rPr lang="zh-CN" altLang="en-US" sz="2000" b="1">
                <a:latin typeface="楷体_GB2312" pitchFamily="49" charset="-122"/>
                <a:ea typeface="楷体_GB2312" pitchFamily="49" charset="-122"/>
              </a:rPr>
              <a:t>：返回值与动作值之比，</a:t>
            </a:r>
            <a:r>
              <a:rPr lang="zh-CN" altLang="en-US" sz="2000" b="1" i="1">
                <a:latin typeface="楷体_GB2312" pitchFamily="49" charset="-122"/>
                <a:ea typeface="楷体_GB2312" pitchFamily="49" charset="-122"/>
              </a:rPr>
              <a:t>Ｋ</a:t>
            </a:r>
            <a:r>
              <a:rPr lang="en-US" altLang="zh-CN" sz="2000" b="1" i="1" baseline="-25000">
                <a:latin typeface="楷体_GB2312" pitchFamily="49" charset="-122"/>
                <a:ea typeface="楷体_GB2312" pitchFamily="49" charset="-122"/>
              </a:rPr>
              <a:t>f</a:t>
            </a:r>
            <a:r>
              <a:rPr lang="zh-CN" altLang="en-US" sz="2000" b="1" i="1">
                <a:latin typeface="楷体_GB2312" pitchFamily="49" charset="-122"/>
                <a:ea typeface="楷体_GB2312" pitchFamily="49" charset="-122"/>
              </a:rPr>
              <a:t>＝Ｉ</a:t>
            </a:r>
            <a:r>
              <a:rPr lang="en-US" altLang="zh-CN" sz="2000" b="1" i="1" baseline="-25000">
                <a:latin typeface="楷体_GB2312" pitchFamily="49" charset="-122"/>
                <a:ea typeface="楷体_GB2312" pitchFamily="49" charset="-122"/>
              </a:rPr>
              <a:t>f</a:t>
            </a:r>
            <a:r>
              <a:rPr lang="en-US" altLang="zh-CN" sz="2000" b="1" i="1">
                <a:latin typeface="楷体_GB2312" pitchFamily="49" charset="-122"/>
                <a:ea typeface="楷体_GB2312" pitchFamily="49" charset="-122"/>
              </a:rPr>
              <a:t> /</a:t>
            </a:r>
            <a:r>
              <a:rPr lang="zh-CN" altLang="en-US" sz="2000" b="1" i="1">
                <a:latin typeface="楷体_GB2312" pitchFamily="49" charset="-122"/>
                <a:ea typeface="楷体_GB2312" pitchFamily="49" charset="-122"/>
              </a:rPr>
              <a:t>Ｉ</a:t>
            </a:r>
            <a:r>
              <a:rPr lang="en-US" altLang="zh-CN" sz="2000" b="1" i="1" baseline="-25000">
                <a:latin typeface="楷体_GB2312" pitchFamily="49" charset="-122"/>
                <a:ea typeface="楷体_GB2312" pitchFamily="49" charset="-122"/>
              </a:rPr>
              <a:t>q </a:t>
            </a:r>
            <a:r>
              <a:rPr lang="zh-CN" altLang="en-US" sz="2000" b="1">
                <a:latin typeface="楷体_GB2312" pitchFamily="49" charset="-122"/>
                <a:ea typeface="楷体_GB2312" pitchFamily="49" charset="-122"/>
              </a:rPr>
              <a:t>。</a:t>
            </a:r>
          </a:p>
        </p:txBody>
      </p:sp>
      <p:sp>
        <p:nvSpPr>
          <p:cNvPr id="208955" name="Rectangle 59"/>
          <p:cNvSpPr>
            <a:spLocks noChangeArrowheads="1"/>
          </p:cNvSpPr>
          <p:nvPr/>
        </p:nvSpPr>
        <p:spPr bwMode="auto">
          <a:xfrm>
            <a:off x="1524001" y="3500439"/>
            <a:ext cx="3025775" cy="396875"/>
          </a:xfrm>
          <a:prstGeom prst="rect">
            <a:avLst/>
          </a:prstGeom>
          <a:noFill/>
          <a:ln>
            <a:noFill/>
          </a:ln>
          <a:effectLst/>
          <a:extLst>
            <a:ext uri="{909E8E84-426E-40DD-AFC4-6F175D3DCCD1}">
              <a14:hiddenFill xmlns:a14="http://schemas.microsoft.com/office/drawing/2010/main">
                <a:solidFill>
                  <a:srgbClr val="33CCFF"/>
                </a:solidFill>
              </a14:hiddenFill>
            </a:ext>
            <a:ext uri="{91240B29-F687-4F45-9708-019B960494DF}">
              <a14:hiddenLine xmlns:a14="http://schemas.microsoft.com/office/drawing/2010/main" w="9525">
                <a:solidFill>
                  <a:srgbClr val="CCFF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zh-CN" altLang="en-US" sz="2000" b="1">
                <a:latin typeface="楷体_GB2312" pitchFamily="49" charset="-122"/>
                <a:ea typeface="楷体_GB2312" pitchFamily="49" charset="-122"/>
              </a:rPr>
              <a:t>主要技术指标：</a:t>
            </a:r>
            <a:endParaRPr kumimoji="1" lang="zh-CN" altLang="en-US" sz="2000">
              <a:latin typeface="楷体_GB2312" pitchFamily="49" charset="-122"/>
              <a:ea typeface="楷体_GB2312" pitchFamily="49" charset="-122"/>
            </a:endParaRPr>
          </a:p>
        </p:txBody>
      </p:sp>
    </p:spTree>
    <p:extLst>
      <p:ext uri="{BB962C8B-B14F-4D97-AF65-F5344CB8AC3E}">
        <p14:creationId xmlns:p14="http://schemas.microsoft.com/office/powerpoint/2010/main" val="13523520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208926"/>
                                        </p:tgtEl>
                                        <p:attrNameLst>
                                          <p:attrName>style.visibility</p:attrName>
                                        </p:attrNameLst>
                                      </p:cBhvr>
                                      <p:to>
                                        <p:strVal val="visible"/>
                                      </p:to>
                                    </p:set>
                                    <p:anim calcmode="lin" valueType="num">
                                      <p:cBhvr>
                                        <p:cTn id="7" dur="500" fill="hold"/>
                                        <p:tgtEl>
                                          <p:spTgt spid="208926"/>
                                        </p:tgtEl>
                                        <p:attrNameLst>
                                          <p:attrName>ppt_w</p:attrName>
                                        </p:attrNameLst>
                                      </p:cBhvr>
                                      <p:tavLst>
                                        <p:tav tm="0">
                                          <p:val>
                                            <p:fltVal val="0"/>
                                          </p:val>
                                        </p:tav>
                                        <p:tav tm="100000">
                                          <p:val>
                                            <p:strVal val="#ppt_w"/>
                                          </p:val>
                                        </p:tav>
                                      </p:tavLst>
                                    </p:anim>
                                    <p:anim calcmode="lin" valueType="num">
                                      <p:cBhvr>
                                        <p:cTn id="8" dur="500" fill="hold"/>
                                        <p:tgtEl>
                                          <p:spTgt spid="208926"/>
                                        </p:tgtEl>
                                        <p:attrNameLst>
                                          <p:attrName>ppt_h</p:attrName>
                                        </p:attrNameLst>
                                      </p:cBhvr>
                                      <p:tavLst>
                                        <p:tav tm="0">
                                          <p:val>
                                            <p:strVal val="#ppt_h"/>
                                          </p:val>
                                        </p:tav>
                                        <p:tav tm="100000">
                                          <p:val>
                                            <p:strVal val="#ppt_h"/>
                                          </p:val>
                                        </p:tav>
                                      </p:tavLst>
                                    </p:anim>
                                  </p:childTnLst>
                                </p:cTn>
                              </p:par>
                              <p:par>
                                <p:cTn id="9" presetID="17" presetClass="entr" presetSubtype="10" dur="500" fill="hold" nodeType="withEffect">
                                  <p:stCondLst>
                                    <p:cond delay="0"/>
                                  </p:stCondLst>
                                  <p:childTnLst>
                                    <p:set>
                                      <p:cBhvr>
                                        <p:cTn id="10" dur="1" fill="hold">
                                          <p:stCondLst>
                                            <p:cond delay="0"/>
                                          </p:stCondLst>
                                        </p:cTn>
                                        <p:tgtEl>
                                          <p:spTgt spid="208898"/>
                                        </p:tgtEl>
                                        <p:attrNameLst>
                                          <p:attrName>style.visibility</p:attrName>
                                        </p:attrNameLst>
                                      </p:cBhvr>
                                      <p:to>
                                        <p:strVal val="visible"/>
                                      </p:to>
                                    </p:set>
                                    <p:anim calcmode="lin" valueType="num">
                                      <p:cBhvr>
                                        <p:cTn id="11" dur="500" fill="hold"/>
                                        <p:tgtEl>
                                          <p:spTgt spid="208898"/>
                                        </p:tgtEl>
                                        <p:attrNameLst>
                                          <p:attrName>ppt_w</p:attrName>
                                        </p:attrNameLst>
                                      </p:cBhvr>
                                      <p:tavLst>
                                        <p:tav tm="0">
                                          <p:val>
                                            <p:fltVal val="0"/>
                                          </p:val>
                                        </p:tav>
                                        <p:tav tm="100000">
                                          <p:val>
                                            <p:strVal val="#ppt_w"/>
                                          </p:val>
                                        </p:tav>
                                      </p:tavLst>
                                    </p:anim>
                                    <p:anim calcmode="lin" valueType="num">
                                      <p:cBhvr>
                                        <p:cTn id="12" dur="500" fill="hold"/>
                                        <p:tgtEl>
                                          <p:spTgt spid="208898"/>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17" presetClass="entr" presetSubtype="10" dur="500" fill="hold" grpId="0" nodeType="clickEffect">
                                  <p:stCondLst>
                                    <p:cond delay="0"/>
                                  </p:stCondLst>
                                  <p:childTnLst>
                                    <p:set>
                                      <p:cBhvr>
                                        <p:cTn id="16" dur="1" fill="hold">
                                          <p:stCondLst>
                                            <p:cond delay="0"/>
                                          </p:stCondLst>
                                        </p:cTn>
                                        <p:tgtEl>
                                          <p:spTgt spid="208900"/>
                                        </p:tgtEl>
                                        <p:attrNameLst>
                                          <p:attrName>style.visibility</p:attrName>
                                        </p:attrNameLst>
                                      </p:cBhvr>
                                      <p:to>
                                        <p:strVal val="visible"/>
                                      </p:to>
                                    </p:set>
                                    <p:anim calcmode="lin" valueType="num">
                                      <p:cBhvr>
                                        <p:cTn id="17" dur="500" fill="hold"/>
                                        <p:tgtEl>
                                          <p:spTgt spid="208900"/>
                                        </p:tgtEl>
                                        <p:attrNameLst>
                                          <p:attrName>ppt_w</p:attrName>
                                        </p:attrNameLst>
                                      </p:cBhvr>
                                      <p:tavLst>
                                        <p:tav tm="0">
                                          <p:val>
                                            <p:fltVal val="0"/>
                                          </p:val>
                                        </p:tav>
                                        <p:tav tm="100000">
                                          <p:val>
                                            <p:strVal val="#ppt_w"/>
                                          </p:val>
                                        </p:tav>
                                      </p:tavLst>
                                    </p:anim>
                                    <p:anim calcmode="lin" valueType="num">
                                      <p:cBhvr>
                                        <p:cTn id="18" dur="500" fill="hold"/>
                                        <p:tgtEl>
                                          <p:spTgt spid="208900"/>
                                        </p:tgtEl>
                                        <p:attrNameLst>
                                          <p:attrName>ppt_h</p:attrName>
                                        </p:attrNameLst>
                                      </p:cBhvr>
                                      <p:tavLst>
                                        <p:tav tm="0">
                                          <p:val>
                                            <p:strVal val="#ppt_h"/>
                                          </p:val>
                                        </p:tav>
                                        <p:tav tm="100000">
                                          <p:val>
                                            <p:strVal val="#ppt_h"/>
                                          </p:val>
                                        </p:tav>
                                      </p:tavLst>
                                    </p:anim>
                                  </p:childTnLst>
                                </p:cTn>
                              </p:par>
                              <p:par>
                                <p:cTn id="19" presetID="17" presetClass="entr" presetSubtype="10" dur="500" fill="hold" nodeType="withEffect">
                                  <p:stCondLst>
                                    <p:cond delay="0"/>
                                  </p:stCondLst>
                                  <p:childTnLst>
                                    <p:set>
                                      <p:cBhvr>
                                        <p:cTn id="20" dur="1" fill="hold">
                                          <p:stCondLst>
                                            <p:cond delay="0"/>
                                          </p:stCondLst>
                                        </p:cTn>
                                        <p:tgtEl>
                                          <p:spTgt spid="208899"/>
                                        </p:tgtEl>
                                        <p:attrNameLst>
                                          <p:attrName>style.visibility</p:attrName>
                                        </p:attrNameLst>
                                      </p:cBhvr>
                                      <p:to>
                                        <p:strVal val="visible"/>
                                      </p:to>
                                    </p:set>
                                    <p:anim calcmode="lin" valueType="num">
                                      <p:cBhvr>
                                        <p:cTn id="21" dur="500" fill="hold"/>
                                        <p:tgtEl>
                                          <p:spTgt spid="208899"/>
                                        </p:tgtEl>
                                        <p:attrNameLst>
                                          <p:attrName>ppt_w</p:attrName>
                                        </p:attrNameLst>
                                      </p:cBhvr>
                                      <p:tavLst>
                                        <p:tav tm="0">
                                          <p:val>
                                            <p:fltVal val="0"/>
                                          </p:val>
                                        </p:tav>
                                        <p:tav tm="100000">
                                          <p:val>
                                            <p:strVal val="#ppt_w"/>
                                          </p:val>
                                        </p:tav>
                                      </p:tavLst>
                                    </p:anim>
                                    <p:anim calcmode="lin" valueType="num">
                                      <p:cBhvr>
                                        <p:cTn id="22" dur="500" fill="hold"/>
                                        <p:tgtEl>
                                          <p:spTgt spid="208899"/>
                                        </p:tgtEl>
                                        <p:attrNameLst>
                                          <p:attrName>ppt_h</p:attrName>
                                        </p:attrNameLst>
                                      </p:cBhvr>
                                      <p:tavLst>
                                        <p:tav tm="0">
                                          <p:val>
                                            <p:strVal val="#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7" presetClass="entr" presetSubtype="10" dur="500" fill="hold" nodeType="clickEffect">
                                  <p:stCondLst>
                                    <p:cond delay="0"/>
                                  </p:stCondLst>
                                  <p:childTnLst>
                                    <p:set>
                                      <p:cBhvr>
                                        <p:cTn id="26" dur="1" fill="hold">
                                          <p:stCondLst>
                                            <p:cond delay="0"/>
                                          </p:stCondLst>
                                        </p:cTn>
                                        <p:tgtEl>
                                          <p:spTgt spid="208927"/>
                                        </p:tgtEl>
                                        <p:attrNameLst>
                                          <p:attrName>style.visibility</p:attrName>
                                        </p:attrNameLst>
                                      </p:cBhvr>
                                      <p:to>
                                        <p:strVal val="visible"/>
                                      </p:to>
                                    </p:set>
                                    <p:anim calcmode="lin" valueType="num">
                                      <p:cBhvr>
                                        <p:cTn id="27" dur="500" fill="hold"/>
                                        <p:tgtEl>
                                          <p:spTgt spid="208927"/>
                                        </p:tgtEl>
                                        <p:attrNameLst>
                                          <p:attrName>ppt_w</p:attrName>
                                        </p:attrNameLst>
                                      </p:cBhvr>
                                      <p:tavLst>
                                        <p:tav tm="0">
                                          <p:val>
                                            <p:fltVal val="0"/>
                                          </p:val>
                                        </p:tav>
                                        <p:tav tm="100000">
                                          <p:val>
                                            <p:strVal val="#ppt_w"/>
                                          </p:val>
                                        </p:tav>
                                      </p:tavLst>
                                    </p:anim>
                                    <p:anim calcmode="lin" valueType="num">
                                      <p:cBhvr>
                                        <p:cTn id="28" dur="500" fill="hold"/>
                                        <p:tgtEl>
                                          <p:spTgt spid="208927"/>
                                        </p:tgtEl>
                                        <p:attrNameLst>
                                          <p:attrName>ppt_h</p:attrName>
                                        </p:attrNameLst>
                                      </p:cBhvr>
                                      <p:tavLst>
                                        <p:tav tm="0">
                                          <p:val>
                                            <p:strVal val="#ppt_h"/>
                                          </p:val>
                                        </p:tav>
                                        <p:tav tm="100000">
                                          <p:val>
                                            <p:strVal val="#ppt_h"/>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17" presetClass="entr" presetSubtype="10" dur="500" fill="hold" nodeType="clickEffect">
                                  <p:stCondLst>
                                    <p:cond delay="0"/>
                                  </p:stCondLst>
                                  <p:childTnLst>
                                    <p:set>
                                      <p:cBhvr>
                                        <p:cTn id="32" dur="1" fill="hold">
                                          <p:stCondLst>
                                            <p:cond delay="0"/>
                                          </p:stCondLst>
                                        </p:cTn>
                                        <p:tgtEl>
                                          <p:spTgt spid="208901"/>
                                        </p:tgtEl>
                                        <p:attrNameLst>
                                          <p:attrName>style.visibility</p:attrName>
                                        </p:attrNameLst>
                                      </p:cBhvr>
                                      <p:to>
                                        <p:strVal val="visible"/>
                                      </p:to>
                                    </p:set>
                                    <p:anim calcmode="lin" valueType="num">
                                      <p:cBhvr>
                                        <p:cTn id="33" dur="500" fill="hold"/>
                                        <p:tgtEl>
                                          <p:spTgt spid="208901"/>
                                        </p:tgtEl>
                                        <p:attrNameLst>
                                          <p:attrName>ppt_w</p:attrName>
                                        </p:attrNameLst>
                                      </p:cBhvr>
                                      <p:tavLst>
                                        <p:tav tm="0">
                                          <p:val>
                                            <p:fltVal val="0"/>
                                          </p:val>
                                        </p:tav>
                                        <p:tav tm="100000">
                                          <p:val>
                                            <p:strVal val="#ppt_w"/>
                                          </p:val>
                                        </p:tav>
                                      </p:tavLst>
                                    </p:anim>
                                    <p:anim calcmode="lin" valueType="num">
                                      <p:cBhvr>
                                        <p:cTn id="34" dur="500" fill="hold"/>
                                        <p:tgtEl>
                                          <p:spTgt spid="208901"/>
                                        </p:tgtEl>
                                        <p:attrNameLst>
                                          <p:attrName>ppt_h</p:attrName>
                                        </p:attrNameLst>
                                      </p:cBhvr>
                                      <p:tavLst>
                                        <p:tav tm="0">
                                          <p:val>
                                            <p:strVal val="#ppt_h"/>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0" dur="500" fill="hold" grpId="0" nodeType="clickEffect">
                                  <p:stCondLst>
                                    <p:cond delay="0"/>
                                  </p:stCondLst>
                                  <p:childTnLst>
                                    <p:set>
                                      <p:cBhvr>
                                        <p:cTn id="38" dur="1" fill="hold">
                                          <p:stCondLst>
                                            <p:cond delay="0"/>
                                          </p:stCondLst>
                                        </p:cTn>
                                        <p:tgtEl>
                                          <p:spTgt spid="208955"/>
                                        </p:tgtEl>
                                        <p:attrNameLst>
                                          <p:attrName>style.visibility</p:attrName>
                                        </p:attrNameLst>
                                      </p:cBhvr>
                                      <p:to>
                                        <p:strVal val="visible"/>
                                      </p:to>
                                    </p:set>
                                    <p:anim calcmode="lin" valueType="num">
                                      <p:cBhvr>
                                        <p:cTn id="39" dur="500" fill="hold"/>
                                        <p:tgtEl>
                                          <p:spTgt spid="208955"/>
                                        </p:tgtEl>
                                        <p:attrNameLst>
                                          <p:attrName>ppt_w</p:attrName>
                                        </p:attrNameLst>
                                      </p:cBhvr>
                                      <p:tavLst>
                                        <p:tav tm="0">
                                          <p:val>
                                            <p:fltVal val="0"/>
                                          </p:val>
                                        </p:tav>
                                        <p:tav tm="100000">
                                          <p:val>
                                            <p:strVal val="#ppt_w"/>
                                          </p:val>
                                        </p:tav>
                                      </p:tavLst>
                                    </p:anim>
                                    <p:anim calcmode="lin" valueType="num">
                                      <p:cBhvr>
                                        <p:cTn id="40" dur="500" fill="hold"/>
                                        <p:tgtEl>
                                          <p:spTgt spid="208955"/>
                                        </p:tgtEl>
                                        <p:attrNameLst>
                                          <p:attrName>ppt_h</p:attrName>
                                        </p:attrNameLst>
                                      </p:cBhvr>
                                      <p:tavLst>
                                        <p:tav tm="0">
                                          <p:val>
                                            <p:strVal val="#ppt_h"/>
                                          </p:val>
                                        </p:tav>
                                        <p:tav tm="100000">
                                          <p:val>
                                            <p:strVal val="#ppt_h"/>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17" presetClass="entr" presetSubtype="10" dur="500" fill="hold" grpId="0" nodeType="clickEffect">
                                  <p:stCondLst>
                                    <p:cond delay="0"/>
                                  </p:stCondLst>
                                  <p:childTnLst>
                                    <p:set>
                                      <p:cBhvr>
                                        <p:cTn id="44" dur="1" fill="hold">
                                          <p:stCondLst>
                                            <p:cond delay="0"/>
                                          </p:stCondLst>
                                        </p:cTn>
                                        <p:tgtEl>
                                          <p:spTgt spid="208954"/>
                                        </p:tgtEl>
                                        <p:attrNameLst>
                                          <p:attrName>style.visibility</p:attrName>
                                        </p:attrNameLst>
                                      </p:cBhvr>
                                      <p:to>
                                        <p:strVal val="visible"/>
                                      </p:to>
                                    </p:set>
                                    <p:anim calcmode="lin" valueType="num">
                                      <p:cBhvr>
                                        <p:cTn id="45" dur="500" fill="hold"/>
                                        <p:tgtEl>
                                          <p:spTgt spid="208954"/>
                                        </p:tgtEl>
                                        <p:attrNameLst>
                                          <p:attrName>ppt_w</p:attrName>
                                        </p:attrNameLst>
                                      </p:cBhvr>
                                      <p:tavLst>
                                        <p:tav tm="0">
                                          <p:val>
                                            <p:fltVal val="0"/>
                                          </p:val>
                                        </p:tav>
                                        <p:tav tm="100000">
                                          <p:val>
                                            <p:strVal val="#ppt_w"/>
                                          </p:val>
                                        </p:tav>
                                      </p:tavLst>
                                    </p:anim>
                                    <p:anim calcmode="lin" valueType="num">
                                      <p:cBhvr>
                                        <p:cTn id="46" dur="500" fill="hold"/>
                                        <p:tgtEl>
                                          <p:spTgt spid="20895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900" grpId="0"/>
      <p:bldP spid="208926" grpId="0"/>
      <p:bldP spid="208954" grpId="0"/>
      <p:bldP spid="20895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922" name="Rectangle 2"/>
          <p:cNvSpPr>
            <a:spLocks noChangeArrowheads="1"/>
          </p:cNvSpPr>
          <p:nvPr/>
        </p:nvSpPr>
        <p:spPr bwMode="auto">
          <a:xfrm>
            <a:off x="1524001" y="549276"/>
            <a:ext cx="2124075" cy="46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chemeClr val="tx2"/>
                </a:solidFill>
              </a:rPr>
              <a:t>电压继电器：</a:t>
            </a:r>
            <a:endParaRPr lang="zh-CN" altLang="en-US" sz="2400" b="1">
              <a:solidFill>
                <a:srgbClr val="FF3300"/>
              </a:solidFill>
            </a:endParaRPr>
          </a:p>
        </p:txBody>
      </p:sp>
      <p:sp>
        <p:nvSpPr>
          <p:cNvPr id="209923" name="Rectangle 3"/>
          <p:cNvSpPr>
            <a:spLocks noChangeArrowheads="1"/>
          </p:cNvSpPr>
          <p:nvPr/>
        </p:nvSpPr>
        <p:spPr bwMode="auto">
          <a:xfrm>
            <a:off x="1558925" y="1920876"/>
            <a:ext cx="60213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b="1">
                <a:solidFill>
                  <a:srgbClr val="FF3300"/>
                </a:solidFill>
              </a:rPr>
              <a:t>过电压继电器：</a:t>
            </a:r>
            <a:r>
              <a:rPr lang="zh-CN" altLang="en-US" b="1"/>
              <a:t>动作电压整定范围为</a:t>
            </a:r>
            <a:r>
              <a:rPr lang="en-US" altLang="zh-CN" b="1"/>
              <a:t>(105</a:t>
            </a:r>
            <a:r>
              <a:rPr lang="zh-CN" altLang="en-US" b="1"/>
              <a:t>％～</a:t>
            </a:r>
            <a:r>
              <a:rPr lang="en-US" altLang="zh-CN" b="1"/>
              <a:t>120</a:t>
            </a:r>
            <a:r>
              <a:rPr lang="zh-CN" altLang="en-US" b="1"/>
              <a:t>％</a:t>
            </a:r>
            <a:r>
              <a:rPr lang="en-US" altLang="zh-CN" b="1"/>
              <a:t>)</a:t>
            </a:r>
            <a:r>
              <a:rPr lang="en-US" altLang="zh-CN" b="1" i="1"/>
              <a:t>U</a:t>
            </a:r>
            <a:r>
              <a:rPr lang="en-US" altLang="zh-CN" b="1"/>
              <a:t>n</a:t>
            </a:r>
            <a:r>
              <a:rPr lang="en-US" altLang="zh-CN"/>
              <a:t> </a:t>
            </a:r>
          </a:p>
        </p:txBody>
      </p:sp>
      <p:sp>
        <p:nvSpPr>
          <p:cNvPr id="209924" name="Rectangle 4"/>
          <p:cNvSpPr>
            <a:spLocks noChangeArrowheads="1"/>
          </p:cNvSpPr>
          <p:nvPr/>
        </p:nvSpPr>
        <p:spPr bwMode="auto">
          <a:xfrm>
            <a:off x="1558926" y="2498725"/>
            <a:ext cx="59531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b="1">
                <a:solidFill>
                  <a:srgbClr val="FF3300"/>
                </a:solidFill>
              </a:rPr>
              <a:t>欠电压继电器：</a:t>
            </a:r>
            <a:r>
              <a:rPr lang="zh-CN" altLang="en-US" b="1"/>
              <a:t>吸合电压调整范围为</a:t>
            </a:r>
            <a:r>
              <a:rPr lang="en-US" altLang="zh-CN" b="1"/>
              <a:t>(30</a:t>
            </a:r>
            <a:r>
              <a:rPr lang="zh-CN" altLang="en-US" b="1"/>
              <a:t>％～</a:t>
            </a:r>
            <a:r>
              <a:rPr lang="en-US" altLang="zh-CN" b="1"/>
              <a:t>50</a:t>
            </a:r>
            <a:r>
              <a:rPr lang="zh-CN" altLang="en-US" b="1"/>
              <a:t>％</a:t>
            </a:r>
            <a:r>
              <a:rPr lang="en-US" altLang="zh-CN" b="1"/>
              <a:t>)</a:t>
            </a:r>
            <a:r>
              <a:rPr lang="en-US" altLang="zh-CN" b="1" i="1"/>
              <a:t>U</a:t>
            </a:r>
            <a:r>
              <a:rPr lang="en-US" altLang="zh-CN" b="1"/>
              <a:t>n</a:t>
            </a:r>
          </a:p>
          <a:p>
            <a:r>
              <a:rPr lang="en-US" altLang="zh-CN" b="1">
                <a:solidFill>
                  <a:srgbClr val="FF3300"/>
                </a:solidFill>
              </a:rPr>
              <a:t>                            </a:t>
            </a:r>
            <a:r>
              <a:rPr lang="zh-CN" altLang="en-US" b="1"/>
              <a:t>释放电压调整范围为</a:t>
            </a:r>
            <a:r>
              <a:rPr lang="en-US" altLang="zh-CN" b="1"/>
              <a:t>(7</a:t>
            </a:r>
            <a:r>
              <a:rPr lang="zh-CN" altLang="en-US" b="1"/>
              <a:t>％～</a:t>
            </a:r>
            <a:r>
              <a:rPr lang="en-US" altLang="zh-CN" b="1"/>
              <a:t>20</a:t>
            </a:r>
            <a:r>
              <a:rPr lang="zh-CN" altLang="en-US" b="1"/>
              <a:t>％</a:t>
            </a:r>
            <a:r>
              <a:rPr lang="en-US" altLang="zh-CN" b="1"/>
              <a:t>)</a:t>
            </a:r>
            <a:r>
              <a:rPr lang="en-US" altLang="zh-CN" b="1" i="1"/>
              <a:t>U</a:t>
            </a:r>
            <a:r>
              <a:rPr lang="en-US" altLang="zh-CN" b="1"/>
              <a:t>n</a:t>
            </a:r>
          </a:p>
        </p:txBody>
      </p:sp>
      <p:sp>
        <p:nvSpPr>
          <p:cNvPr id="209925" name="Rectangle 5"/>
          <p:cNvSpPr>
            <a:spLocks noChangeArrowheads="1"/>
          </p:cNvSpPr>
          <p:nvPr/>
        </p:nvSpPr>
        <p:spPr bwMode="auto">
          <a:xfrm>
            <a:off x="1558926" y="3427413"/>
            <a:ext cx="3959225" cy="47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nSpc>
                <a:spcPct val="125000"/>
              </a:lnSpc>
            </a:pPr>
            <a:r>
              <a:rPr kumimoji="1" lang="zh-CN" altLang="en-US" sz="2000" b="1">
                <a:latin typeface="宋体" panose="02010600030101010101" pitchFamily="2" charset="-122"/>
              </a:rPr>
              <a:t>结构原理：与电流继电器类似</a:t>
            </a:r>
          </a:p>
        </p:txBody>
      </p:sp>
      <p:sp>
        <p:nvSpPr>
          <p:cNvPr id="209926" name="Rectangle 6"/>
          <p:cNvSpPr>
            <a:spLocks noChangeArrowheads="1"/>
          </p:cNvSpPr>
          <p:nvPr/>
        </p:nvSpPr>
        <p:spPr bwMode="auto">
          <a:xfrm>
            <a:off x="3863976" y="1125538"/>
            <a:ext cx="48244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zh-CN" altLang="en-US" b="1"/>
              <a:t>线圈并联在电路中，匝数多，导线细</a:t>
            </a:r>
          </a:p>
        </p:txBody>
      </p:sp>
      <p:sp>
        <p:nvSpPr>
          <p:cNvPr id="209927" name="Rectangle 7"/>
          <p:cNvSpPr>
            <a:spLocks noChangeArrowheads="1"/>
          </p:cNvSpPr>
          <p:nvPr/>
        </p:nvSpPr>
        <p:spPr bwMode="auto">
          <a:xfrm>
            <a:off x="3863976" y="620713"/>
            <a:ext cx="5472113" cy="369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b="1"/>
              <a:t>根据输入（线圈）电压大小而动作的继电器</a:t>
            </a:r>
          </a:p>
        </p:txBody>
      </p:sp>
      <p:grpSp>
        <p:nvGrpSpPr>
          <p:cNvPr id="209928" name="Group 8"/>
          <p:cNvGrpSpPr/>
          <p:nvPr/>
        </p:nvGrpSpPr>
        <p:grpSpPr>
          <a:xfrm>
            <a:off x="1919288" y="4202112"/>
            <a:ext cx="2305050" cy="1963734"/>
            <a:chOff x="249" y="2920"/>
            <a:chExt cx="1452" cy="1238"/>
          </a:xfrm>
        </p:grpSpPr>
        <p:sp>
          <p:nvSpPr>
            <p:cNvPr id="209929" name="Rectangle 9"/>
            <p:cNvSpPr>
              <a:spLocks noChangeArrowheads="1"/>
            </p:cNvSpPr>
            <p:nvPr/>
          </p:nvSpPr>
          <p:spPr bwMode="auto">
            <a:xfrm>
              <a:off x="385" y="3964"/>
              <a:ext cx="1316"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楷体_GB2312" pitchFamily="49" charset="-122"/>
                  <a:ea typeface="楷体_GB2312" pitchFamily="49" charset="-122"/>
                </a:rPr>
                <a:t>欠电压继电器</a:t>
              </a:r>
            </a:p>
          </p:txBody>
        </p:sp>
        <p:grpSp>
          <p:nvGrpSpPr>
            <p:cNvPr id="209930" name="Group 10"/>
            <p:cNvGrpSpPr/>
            <p:nvPr/>
          </p:nvGrpSpPr>
          <p:grpSpPr>
            <a:xfrm>
              <a:off x="249" y="2920"/>
              <a:ext cx="1312" cy="829"/>
              <a:chOff x="249" y="2568"/>
              <a:chExt cx="1312" cy="829"/>
            </a:xfrm>
          </p:grpSpPr>
          <p:sp>
            <p:nvSpPr>
              <p:cNvPr id="209931" name="Rectangle 11"/>
              <p:cNvSpPr>
                <a:spLocks noChangeArrowheads="1"/>
              </p:cNvSpPr>
              <p:nvPr/>
            </p:nvSpPr>
            <p:spPr bwMode="auto">
              <a:xfrm>
                <a:off x="745" y="2741"/>
                <a:ext cx="282"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2" name="Rectangle 12"/>
              <p:cNvSpPr>
                <a:spLocks noChangeArrowheads="1"/>
              </p:cNvSpPr>
              <p:nvPr/>
            </p:nvSpPr>
            <p:spPr bwMode="auto">
              <a:xfrm>
                <a:off x="872" y="2786"/>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sp>
            <p:nvSpPr>
              <p:cNvPr id="209933" name="Rectangle 13"/>
              <p:cNvSpPr>
                <a:spLocks noChangeArrowheads="1"/>
              </p:cNvSpPr>
              <p:nvPr/>
            </p:nvSpPr>
            <p:spPr bwMode="auto">
              <a:xfrm>
                <a:off x="745" y="2741"/>
                <a:ext cx="282"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4" name="Rectangle 14"/>
              <p:cNvSpPr>
                <a:spLocks noChangeArrowheads="1"/>
              </p:cNvSpPr>
              <p:nvPr/>
            </p:nvSpPr>
            <p:spPr bwMode="auto">
              <a:xfrm>
                <a:off x="395" y="2568"/>
                <a:ext cx="15"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5" name="Rectangle 15"/>
              <p:cNvSpPr>
                <a:spLocks noChangeArrowheads="1"/>
              </p:cNvSpPr>
              <p:nvPr/>
            </p:nvSpPr>
            <p:spPr bwMode="auto">
              <a:xfrm>
                <a:off x="249" y="2781"/>
                <a:ext cx="317" cy="195"/>
              </a:xfrm>
              <a:prstGeom prst="rect">
                <a:avLst/>
              </a:prstGeom>
              <a:noFill/>
              <a:ln w="42863">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6" name="Rectangle 16"/>
              <p:cNvSpPr>
                <a:spLocks noChangeArrowheads="1"/>
              </p:cNvSpPr>
              <p:nvPr/>
            </p:nvSpPr>
            <p:spPr bwMode="auto">
              <a:xfrm>
                <a:off x="386" y="2976"/>
                <a:ext cx="15"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7" name="Rectangle 17"/>
              <p:cNvSpPr>
                <a:spLocks noChangeArrowheads="1"/>
              </p:cNvSpPr>
              <p:nvPr/>
            </p:nvSpPr>
            <p:spPr bwMode="auto">
              <a:xfrm>
                <a:off x="249" y="2737"/>
                <a:ext cx="321"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38" name="Rectangle 18"/>
              <p:cNvSpPr>
                <a:spLocks noChangeArrowheads="1"/>
              </p:cNvSpPr>
              <p:nvPr/>
            </p:nvSpPr>
            <p:spPr bwMode="auto">
              <a:xfrm>
                <a:off x="276" y="2763"/>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U </a:t>
                </a:r>
                <a:endParaRPr lang="en-US" altLang="zh-CN">
                  <a:latin typeface="楷体_GB2312" pitchFamily="49" charset="-122"/>
                  <a:ea typeface="楷体_GB2312" pitchFamily="49" charset="-122"/>
                </a:endParaRPr>
              </a:p>
            </p:txBody>
          </p:sp>
          <p:sp>
            <p:nvSpPr>
              <p:cNvPr id="209939" name="Rectangle 19"/>
              <p:cNvSpPr>
                <a:spLocks noChangeArrowheads="1"/>
              </p:cNvSpPr>
              <p:nvPr/>
            </p:nvSpPr>
            <p:spPr bwMode="auto">
              <a:xfrm>
                <a:off x="403" y="2763"/>
                <a:ext cx="9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&lt;</a:t>
                </a:r>
                <a:endParaRPr lang="en-US" altLang="zh-CN">
                  <a:latin typeface="楷体_GB2312" pitchFamily="49" charset="-122"/>
                  <a:ea typeface="楷体_GB2312" pitchFamily="49" charset="-122"/>
                </a:endParaRPr>
              </a:p>
            </p:txBody>
          </p:sp>
          <p:sp>
            <p:nvSpPr>
              <p:cNvPr id="209940" name="Rectangle 20"/>
              <p:cNvSpPr>
                <a:spLocks noChangeArrowheads="1"/>
              </p:cNvSpPr>
              <p:nvPr/>
            </p:nvSpPr>
            <p:spPr bwMode="auto">
              <a:xfrm>
                <a:off x="395" y="2568"/>
                <a:ext cx="15"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1" name="Rectangle 21"/>
              <p:cNvSpPr>
                <a:spLocks noChangeArrowheads="1"/>
              </p:cNvSpPr>
              <p:nvPr/>
            </p:nvSpPr>
            <p:spPr bwMode="auto">
              <a:xfrm>
                <a:off x="842" y="2625"/>
                <a:ext cx="14"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2" name="Rectangle 22"/>
              <p:cNvSpPr>
                <a:spLocks noChangeArrowheads="1"/>
              </p:cNvSpPr>
              <p:nvPr/>
            </p:nvSpPr>
            <p:spPr bwMode="auto">
              <a:xfrm>
                <a:off x="831" y="3000"/>
                <a:ext cx="15"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3" name="Freeform 23"/>
              <p:cNvSpPr/>
              <p:nvPr/>
            </p:nvSpPr>
            <p:spPr bwMode="auto">
              <a:xfrm>
                <a:off x="751" y="2815"/>
                <a:ext cx="94" cy="190"/>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4" name="Rectangle 24"/>
              <p:cNvSpPr>
                <a:spLocks noChangeArrowheads="1"/>
              </p:cNvSpPr>
              <p:nvPr/>
            </p:nvSpPr>
            <p:spPr bwMode="auto">
              <a:xfrm>
                <a:off x="1202" y="2625"/>
                <a:ext cx="15"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5" name="Rectangle 25"/>
              <p:cNvSpPr>
                <a:spLocks noChangeArrowheads="1"/>
              </p:cNvSpPr>
              <p:nvPr/>
            </p:nvSpPr>
            <p:spPr bwMode="auto">
              <a:xfrm>
                <a:off x="1192" y="3000"/>
                <a:ext cx="15"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6" name="Freeform 26"/>
              <p:cNvSpPr/>
              <p:nvPr/>
            </p:nvSpPr>
            <p:spPr bwMode="auto">
              <a:xfrm>
                <a:off x="1194" y="2815"/>
                <a:ext cx="103" cy="191"/>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7" name="Rectangle 27"/>
              <p:cNvSpPr>
                <a:spLocks noChangeArrowheads="1"/>
              </p:cNvSpPr>
              <p:nvPr/>
            </p:nvSpPr>
            <p:spPr bwMode="auto">
              <a:xfrm>
                <a:off x="1209" y="2839"/>
                <a:ext cx="121" cy="1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8" name="Rectangle 28"/>
              <p:cNvSpPr>
                <a:spLocks noChangeArrowheads="1"/>
              </p:cNvSpPr>
              <p:nvPr/>
            </p:nvSpPr>
            <p:spPr bwMode="auto">
              <a:xfrm>
                <a:off x="842" y="2625"/>
                <a:ext cx="14"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49" name="Rectangle 29"/>
              <p:cNvSpPr>
                <a:spLocks noChangeArrowheads="1"/>
              </p:cNvSpPr>
              <p:nvPr/>
            </p:nvSpPr>
            <p:spPr bwMode="auto">
              <a:xfrm>
                <a:off x="831" y="3000"/>
                <a:ext cx="15"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0" name="Freeform 30"/>
              <p:cNvSpPr/>
              <p:nvPr/>
            </p:nvSpPr>
            <p:spPr bwMode="auto">
              <a:xfrm>
                <a:off x="751" y="2815"/>
                <a:ext cx="94" cy="190"/>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1" name="Rectangle 31"/>
              <p:cNvSpPr>
                <a:spLocks noChangeArrowheads="1"/>
              </p:cNvSpPr>
              <p:nvPr/>
            </p:nvSpPr>
            <p:spPr bwMode="auto">
              <a:xfrm>
                <a:off x="1202" y="2625"/>
                <a:ext cx="15" cy="2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2" name="Rectangle 32"/>
              <p:cNvSpPr>
                <a:spLocks noChangeArrowheads="1"/>
              </p:cNvSpPr>
              <p:nvPr/>
            </p:nvSpPr>
            <p:spPr bwMode="auto">
              <a:xfrm>
                <a:off x="1192" y="3000"/>
                <a:ext cx="15" cy="18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3" name="Freeform 33"/>
              <p:cNvSpPr/>
              <p:nvPr/>
            </p:nvSpPr>
            <p:spPr bwMode="auto">
              <a:xfrm>
                <a:off x="1194" y="2815"/>
                <a:ext cx="103" cy="191"/>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4" name="Rectangle 34"/>
              <p:cNvSpPr>
                <a:spLocks noChangeArrowheads="1"/>
              </p:cNvSpPr>
              <p:nvPr/>
            </p:nvSpPr>
            <p:spPr bwMode="auto">
              <a:xfrm>
                <a:off x="1209" y="2839"/>
                <a:ext cx="121" cy="1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55" name="Rectangle 35"/>
              <p:cNvSpPr>
                <a:spLocks noChangeArrowheads="1"/>
              </p:cNvSpPr>
              <p:nvPr/>
            </p:nvSpPr>
            <p:spPr bwMode="auto">
              <a:xfrm>
                <a:off x="1367" y="2815"/>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sp>
            <p:nvSpPr>
              <p:cNvPr id="209956" name="Rectangle 36"/>
              <p:cNvSpPr>
                <a:spLocks noChangeArrowheads="1"/>
              </p:cNvSpPr>
              <p:nvPr/>
            </p:nvSpPr>
            <p:spPr bwMode="auto">
              <a:xfrm>
                <a:off x="348" y="3164"/>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grpSp>
      </p:grpSp>
      <p:grpSp>
        <p:nvGrpSpPr>
          <p:cNvPr id="209957" name="Group 37"/>
          <p:cNvGrpSpPr/>
          <p:nvPr/>
        </p:nvGrpSpPr>
        <p:grpSpPr>
          <a:xfrm>
            <a:off x="4495800" y="4202113"/>
            <a:ext cx="2465388" cy="1960562"/>
            <a:chOff x="1872" y="2920"/>
            <a:chExt cx="1552" cy="1235"/>
          </a:xfrm>
        </p:grpSpPr>
        <p:sp>
          <p:nvSpPr>
            <p:cNvPr id="209958" name="Rectangle 38"/>
            <p:cNvSpPr>
              <a:spLocks noChangeArrowheads="1"/>
            </p:cNvSpPr>
            <p:nvPr/>
          </p:nvSpPr>
          <p:spPr bwMode="auto">
            <a:xfrm>
              <a:off x="2154" y="3963"/>
              <a:ext cx="1225"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楷体_GB2312" pitchFamily="49" charset="-122"/>
                  <a:ea typeface="楷体_GB2312" pitchFamily="49" charset="-122"/>
                </a:rPr>
                <a:t>过电压继电器</a:t>
              </a:r>
              <a:endParaRPr lang="zh-CN" altLang="en-US" sz="2000" b="1">
                <a:latin typeface="楷体_GB2312" pitchFamily="49" charset="-122"/>
                <a:ea typeface="楷体_GB2312" pitchFamily="49" charset="-122"/>
              </a:endParaRPr>
            </a:p>
          </p:txBody>
        </p:sp>
        <p:sp>
          <p:nvSpPr>
            <p:cNvPr id="209959" name="Rectangle 39"/>
            <p:cNvSpPr>
              <a:spLocks noChangeArrowheads="1"/>
            </p:cNvSpPr>
            <p:nvPr/>
          </p:nvSpPr>
          <p:spPr bwMode="auto">
            <a:xfrm>
              <a:off x="2490" y="2931"/>
              <a:ext cx="17"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0" name="Rectangle 40"/>
            <p:cNvSpPr>
              <a:spLocks noChangeArrowheads="1"/>
            </p:cNvSpPr>
            <p:nvPr/>
          </p:nvSpPr>
          <p:spPr bwMode="auto">
            <a:xfrm>
              <a:off x="2478" y="3368"/>
              <a:ext cx="17"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1" name="Freeform 41"/>
            <p:cNvSpPr/>
            <p:nvPr/>
          </p:nvSpPr>
          <p:spPr bwMode="auto">
            <a:xfrm>
              <a:off x="2384" y="3153"/>
              <a:ext cx="110" cy="221"/>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2" name="Rectangle 42"/>
            <p:cNvSpPr>
              <a:spLocks noChangeArrowheads="1"/>
            </p:cNvSpPr>
            <p:nvPr/>
          </p:nvSpPr>
          <p:spPr bwMode="auto">
            <a:xfrm>
              <a:off x="2916" y="2931"/>
              <a:ext cx="19"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3" name="Rectangle 43"/>
            <p:cNvSpPr>
              <a:spLocks noChangeArrowheads="1"/>
            </p:cNvSpPr>
            <p:nvPr/>
          </p:nvSpPr>
          <p:spPr bwMode="auto">
            <a:xfrm>
              <a:off x="2905" y="3368"/>
              <a:ext cx="17"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4" name="Freeform 44"/>
            <p:cNvSpPr/>
            <p:nvPr/>
          </p:nvSpPr>
          <p:spPr bwMode="auto">
            <a:xfrm>
              <a:off x="2907" y="3153"/>
              <a:ext cx="122" cy="223"/>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5" name="Rectangle 45"/>
            <p:cNvSpPr>
              <a:spLocks noChangeArrowheads="1"/>
            </p:cNvSpPr>
            <p:nvPr/>
          </p:nvSpPr>
          <p:spPr bwMode="auto">
            <a:xfrm>
              <a:off x="2926" y="3181"/>
              <a:ext cx="142" cy="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6" name="Rectangle 46"/>
            <p:cNvSpPr>
              <a:spLocks noChangeArrowheads="1"/>
            </p:cNvSpPr>
            <p:nvPr/>
          </p:nvSpPr>
          <p:spPr bwMode="auto">
            <a:xfrm>
              <a:off x="2490" y="2931"/>
              <a:ext cx="17"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7" name="Rectangle 47"/>
            <p:cNvSpPr>
              <a:spLocks noChangeArrowheads="1"/>
            </p:cNvSpPr>
            <p:nvPr/>
          </p:nvSpPr>
          <p:spPr bwMode="auto">
            <a:xfrm>
              <a:off x="2478" y="3368"/>
              <a:ext cx="17"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8" name="Freeform 48"/>
            <p:cNvSpPr/>
            <p:nvPr/>
          </p:nvSpPr>
          <p:spPr bwMode="auto">
            <a:xfrm>
              <a:off x="2384" y="3153"/>
              <a:ext cx="110" cy="221"/>
            </a:xfrm>
            <a:custGeom>
              <a:gdLst>
                <a:gd name="T0" fmla="*/ 147 w 171"/>
                <a:gd name="T1" fmla="*/ 305 h 305"/>
                <a:gd name="T2" fmla="*/ 171 w 171"/>
                <a:gd name="T3" fmla="*/ 293 h 305"/>
                <a:gd name="T4" fmla="*/ 25 w 171"/>
                <a:gd name="T5" fmla="*/ 0 h 305"/>
                <a:gd name="T6" fmla="*/ 0 w 171"/>
                <a:gd name="T7" fmla="*/ 13 h 305"/>
                <a:gd name="T8" fmla="*/ 147 w 171"/>
                <a:gd name="T9" fmla="*/ 305 h 305"/>
              </a:gdLst>
              <a:cxnLst>
                <a:cxn ang="0">
                  <a:pos x="T0" y="T1"/>
                </a:cxn>
                <a:cxn ang="0">
                  <a:pos x="T2" y="T3"/>
                </a:cxn>
                <a:cxn ang="0">
                  <a:pos x="T4" y="T5"/>
                </a:cxn>
                <a:cxn ang="0">
                  <a:pos x="T6" y="T7"/>
                </a:cxn>
                <a:cxn ang="0">
                  <a:pos x="T8" y="T9"/>
                </a:cxn>
              </a:cxnLst>
              <a:rect l="0" t="0" r="r" b="b"/>
              <a:pathLst>
                <a:path w="171" h="305">
                  <a:moveTo>
                    <a:pt x="147" y="305"/>
                  </a:moveTo>
                  <a:lnTo>
                    <a:pt x="171" y="293"/>
                  </a:lnTo>
                  <a:lnTo>
                    <a:pt x="25" y="0"/>
                  </a:lnTo>
                  <a:lnTo>
                    <a:pt x="0" y="13"/>
                  </a:lnTo>
                  <a:lnTo>
                    <a:pt x="147" y="3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69" name="Rectangle 49"/>
            <p:cNvSpPr>
              <a:spLocks noChangeArrowheads="1"/>
            </p:cNvSpPr>
            <p:nvPr/>
          </p:nvSpPr>
          <p:spPr bwMode="auto">
            <a:xfrm>
              <a:off x="2916" y="2931"/>
              <a:ext cx="19" cy="26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0" name="Rectangle 50"/>
            <p:cNvSpPr>
              <a:spLocks noChangeArrowheads="1"/>
            </p:cNvSpPr>
            <p:nvPr/>
          </p:nvSpPr>
          <p:spPr bwMode="auto">
            <a:xfrm>
              <a:off x="2905" y="3368"/>
              <a:ext cx="17" cy="2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1" name="Freeform 51"/>
            <p:cNvSpPr/>
            <p:nvPr/>
          </p:nvSpPr>
          <p:spPr bwMode="auto">
            <a:xfrm>
              <a:off x="2907" y="3153"/>
              <a:ext cx="122" cy="223"/>
            </a:xfrm>
            <a:custGeom>
              <a:gdLst>
                <a:gd name="T0" fmla="*/ 0 w 188"/>
                <a:gd name="T1" fmla="*/ 293 h 307"/>
                <a:gd name="T2" fmla="*/ 23 w 188"/>
                <a:gd name="T3" fmla="*/ 307 h 307"/>
                <a:gd name="T4" fmla="*/ 188 w 188"/>
                <a:gd name="T5" fmla="*/ 14 h 307"/>
                <a:gd name="T6" fmla="*/ 165 w 188"/>
                <a:gd name="T7" fmla="*/ 0 h 307"/>
                <a:gd name="T8" fmla="*/ 0 w 188"/>
                <a:gd name="T9" fmla="*/ 293 h 307"/>
              </a:gdLst>
              <a:cxnLst>
                <a:cxn ang="0">
                  <a:pos x="T0" y="T1"/>
                </a:cxn>
                <a:cxn ang="0">
                  <a:pos x="T2" y="T3"/>
                </a:cxn>
                <a:cxn ang="0">
                  <a:pos x="T4" y="T5"/>
                </a:cxn>
                <a:cxn ang="0">
                  <a:pos x="T6" y="T7"/>
                </a:cxn>
                <a:cxn ang="0">
                  <a:pos x="T8" y="T9"/>
                </a:cxn>
              </a:cxnLst>
              <a:rect l="0" t="0" r="r" b="b"/>
              <a:pathLst>
                <a:path w="188" h="307">
                  <a:moveTo>
                    <a:pt x="0" y="293"/>
                  </a:moveTo>
                  <a:lnTo>
                    <a:pt x="23" y="307"/>
                  </a:lnTo>
                  <a:lnTo>
                    <a:pt x="188" y="14"/>
                  </a:lnTo>
                  <a:lnTo>
                    <a:pt x="165" y="0"/>
                  </a:lnTo>
                  <a:lnTo>
                    <a:pt x="0"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2" name="Rectangle 52"/>
            <p:cNvSpPr>
              <a:spLocks noChangeArrowheads="1"/>
            </p:cNvSpPr>
            <p:nvPr/>
          </p:nvSpPr>
          <p:spPr bwMode="auto">
            <a:xfrm>
              <a:off x="2926" y="3181"/>
              <a:ext cx="142" cy="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3" name="Rectangle 53"/>
            <p:cNvSpPr>
              <a:spLocks noChangeArrowheads="1"/>
            </p:cNvSpPr>
            <p:nvPr/>
          </p:nvSpPr>
          <p:spPr bwMode="auto">
            <a:xfrm>
              <a:off x="2061" y="2920"/>
              <a:ext cx="17"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4" name="Rectangle 54"/>
            <p:cNvSpPr>
              <a:spLocks noChangeArrowheads="1"/>
            </p:cNvSpPr>
            <p:nvPr/>
          </p:nvSpPr>
          <p:spPr bwMode="auto">
            <a:xfrm>
              <a:off x="1872" y="3161"/>
              <a:ext cx="377" cy="212"/>
            </a:xfrm>
            <a:prstGeom prst="rect">
              <a:avLst/>
            </a:prstGeom>
            <a:noFill/>
            <a:ln w="42863">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5" name="Rectangle 55"/>
            <p:cNvSpPr>
              <a:spLocks noChangeArrowheads="1"/>
            </p:cNvSpPr>
            <p:nvPr/>
          </p:nvSpPr>
          <p:spPr bwMode="auto">
            <a:xfrm>
              <a:off x="2061" y="3360"/>
              <a:ext cx="17"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6" name="Rectangle 56"/>
            <p:cNvSpPr>
              <a:spLocks noChangeArrowheads="1"/>
            </p:cNvSpPr>
            <p:nvPr/>
          </p:nvSpPr>
          <p:spPr bwMode="auto">
            <a:xfrm>
              <a:off x="1927" y="3116"/>
              <a:ext cx="333"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7" name="Rectangle 57"/>
            <p:cNvSpPr>
              <a:spLocks noChangeArrowheads="1"/>
            </p:cNvSpPr>
            <p:nvPr/>
          </p:nvSpPr>
          <p:spPr bwMode="auto">
            <a:xfrm>
              <a:off x="2088" y="3138"/>
              <a:ext cx="99"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&gt;</a:t>
              </a:r>
              <a:endParaRPr lang="en-US" altLang="zh-CN">
                <a:latin typeface="楷体_GB2312" pitchFamily="49" charset="-122"/>
                <a:ea typeface="楷体_GB2312" pitchFamily="49" charset="-122"/>
              </a:endParaRPr>
            </a:p>
          </p:txBody>
        </p:sp>
        <p:sp>
          <p:nvSpPr>
            <p:cNvPr id="209978" name="Rectangle 58"/>
            <p:cNvSpPr>
              <a:spLocks noChangeArrowheads="1"/>
            </p:cNvSpPr>
            <p:nvPr/>
          </p:nvSpPr>
          <p:spPr bwMode="auto">
            <a:xfrm>
              <a:off x="2061" y="2920"/>
              <a:ext cx="17" cy="2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79" name="Rectangle 59"/>
            <p:cNvSpPr>
              <a:spLocks noChangeArrowheads="1"/>
            </p:cNvSpPr>
            <p:nvPr/>
          </p:nvSpPr>
          <p:spPr bwMode="auto">
            <a:xfrm>
              <a:off x="1927" y="3116"/>
              <a:ext cx="333"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980" name="Rectangle 60"/>
            <p:cNvSpPr>
              <a:spLocks noChangeArrowheads="1"/>
            </p:cNvSpPr>
            <p:nvPr/>
          </p:nvSpPr>
          <p:spPr bwMode="auto">
            <a:xfrm>
              <a:off x="1926" y="3146"/>
              <a:ext cx="17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U </a:t>
              </a:r>
              <a:endParaRPr lang="en-US" altLang="zh-CN">
                <a:latin typeface="楷体_GB2312" pitchFamily="49" charset="-122"/>
                <a:ea typeface="楷体_GB2312" pitchFamily="49" charset="-122"/>
              </a:endParaRPr>
            </a:p>
          </p:txBody>
        </p:sp>
        <p:sp>
          <p:nvSpPr>
            <p:cNvPr id="209981" name="Rectangle 61"/>
            <p:cNvSpPr>
              <a:spLocks noChangeArrowheads="1"/>
            </p:cNvSpPr>
            <p:nvPr/>
          </p:nvSpPr>
          <p:spPr bwMode="auto">
            <a:xfrm>
              <a:off x="2560" y="3150"/>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sp>
          <p:nvSpPr>
            <p:cNvPr id="209982" name="Rectangle 62"/>
            <p:cNvSpPr>
              <a:spLocks noChangeArrowheads="1"/>
            </p:cNvSpPr>
            <p:nvPr/>
          </p:nvSpPr>
          <p:spPr bwMode="auto">
            <a:xfrm>
              <a:off x="3058" y="3216"/>
              <a:ext cx="36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sp>
          <p:nvSpPr>
            <p:cNvPr id="209983" name="Rectangle 63"/>
            <p:cNvSpPr>
              <a:spLocks noChangeArrowheads="1"/>
            </p:cNvSpPr>
            <p:nvPr/>
          </p:nvSpPr>
          <p:spPr bwMode="auto">
            <a:xfrm>
              <a:off x="2003" y="3579"/>
              <a:ext cx="194"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000000"/>
                  </a:solidFill>
                  <a:latin typeface="楷体_GB2312" pitchFamily="49" charset="-122"/>
                  <a:ea typeface="楷体_GB2312" pitchFamily="49" charset="-122"/>
                </a:rPr>
                <a:t>KU</a:t>
              </a:r>
              <a:endParaRPr lang="en-US" altLang="zh-CN">
                <a:latin typeface="楷体_GB2312" pitchFamily="49" charset="-122"/>
                <a:ea typeface="楷体_GB2312" pitchFamily="49" charset="-122"/>
              </a:endParaRPr>
            </a:p>
          </p:txBody>
        </p:sp>
      </p:grpSp>
      <p:pic>
        <p:nvPicPr>
          <p:cNvPr id="209984" name="Picture 64" descr="电子式过、欠电压继电器)">
            <a:hlinkClick action="ppaction://noaction"/>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8375" y="2824163"/>
            <a:ext cx="3105150" cy="3600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759767"/>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46" name="Rectangle 2"/>
          <p:cNvSpPr>
            <a:spLocks noChangeArrowheads="1"/>
          </p:cNvSpPr>
          <p:nvPr/>
        </p:nvSpPr>
        <p:spPr bwMode="auto">
          <a:xfrm>
            <a:off x="1524001" y="25918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947" name="Rectangle 3"/>
          <p:cNvSpPr>
            <a:spLocks noChangeArrowheads="1"/>
          </p:cNvSpPr>
          <p:nvPr/>
        </p:nvSpPr>
        <p:spPr bwMode="auto">
          <a:xfrm>
            <a:off x="1774826" y="1196976"/>
            <a:ext cx="7167563" cy="46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sz="2400" b="1">
                <a:latin typeface="Times New Roman" panose="02020603050405020304" pitchFamily="18" charset="0"/>
                <a:ea typeface="楷体_GB2312" pitchFamily="49" charset="-122"/>
              </a:rPr>
              <a:t>本质上是一种电压继电器，工作原理与接触器相同。</a:t>
            </a:r>
          </a:p>
        </p:txBody>
      </p:sp>
      <p:sp>
        <p:nvSpPr>
          <p:cNvPr id="210948" name="Rectangle 4"/>
          <p:cNvSpPr>
            <a:spLocks noChangeArrowheads="1"/>
          </p:cNvSpPr>
          <p:nvPr/>
        </p:nvSpPr>
        <p:spPr bwMode="auto">
          <a:xfrm>
            <a:off x="1568451" y="3284538"/>
            <a:ext cx="17954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zh-CN" altLang="en-US" sz="2800" b="1">
                <a:solidFill>
                  <a:schemeClr val="tx2"/>
                </a:solidFill>
                <a:latin typeface="楷体_GB2312" pitchFamily="49" charset="-122"/>
              </a:rPr>
              <a:t>作用：</a:t>
            </a:r>
            <a:endParaRPr lang="zh-CN" altLang="en-US" sz="2800" b="1">
              <a:solidFill>
                <a:srgbClr val="FF3300"/>
              </a:solidFill>
              <a:latin typeface="Times New Roman" panose="02020603050405020304" pitchFamily="18" charset="0"/>
            </a:endParaRPr>
          </a:p>
        </p:txBody>
      </p:sp>
      <p:sp>
        <p:nvSpPr>
          <p:cNvPr id="210949" name="Rectangle 5"/>
          <p:cNvSpPr>
            <a:spLocks noChangeArrowheads="1"/>
          </p:cNvSpPr>
          <p:nvPr/>
        </p:nvSpPr>
        <p:spPr bwMode="auto">
          <a:xfrm>
            <a:off x="1562101" y="2781300"/>
            <a:ext cx="89265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电动机额定电流不超过</a:t>
            </a:r>
            <a:r>
              <a:rPr lang="en-US" altLang="zh-CN" sz="2400" b="1">
                <a:latin typeface="宋体" panose="02010600030101010101" pitchFamily="2" charset="-122"/>
              </a:rPr>
              <a:t>5A</a:t>
            </a:r>
            <a:r>
              <a:rPr lang="zh-CN" altLang="en-US" sz="2400" b="1">
                <a:latin typeface="宋体" panose="02010600030101010101" pitchFamily="2" charset="-122"/>
              </a:rPr>
              <a:t>的电气控制系统，可代替接触器。</a:t>
            </a:r>
          </a:p>
        </p:txBody>
      </p:sp>
      <p:sp>
        <p:nvSpPr>
          <p:cNvPr id="210950" name="Rectangle 6"/>
          <p:cNvSpPr>
            <a:spLocks noChangeArrowheads="1"/>
          </p:cNvSpPr>
          <p:nvPr/>
        </p:nvSpPr>
        <p:spPr bwMode="auto">
          <a:xfrm>
            <a:off x="1774826" y="476250"/>
            <a:ext cx="25193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chemeClr val="tx2"/>
                </a:solidFill>
              </a:rPr>
              <a:t>中间继电器：</a:t>
            </a:r>
          </a:p>
        </p:txBody>
      </p:sp>
      <p:sp>
        <p:nvSpPr>
          <p:cNvPr id="210951" name="Rectangle 7"/>
          <p:cNvSpPr>
            <a:spLocks noChangeArrowheads="1"/>
          </p:cNvSpPr>
          <p:nvPr/>
        </p:nvSpPr>
        <p:spPr bwMode="auto">
          <a:xfrm>
            <a:off x="1774826" y="1593850"/>
            <a:ext cx="7167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sz="2400" b="1">
                <a:latin typeface="Times New Roman" panose="02020603050405020304" pitchFamily="18" charset="0"/>
                <a:ea typeface="楷体_GB2312" pitchFamily="49" charset="-122"/>
              </a:rPr>
              <a:t>触点系统中没有主、辅触点之分，触点容量相同。</a:t>
            </a:r>
          </a:p>
        </p:txBody>
      </p:sp>
      <p:sp>
        <p:nvSpPr>
          <p:cNvPr id="210952" name="Rectangle 8"/>
          <p:cNvSpPr>
            <a:spLocks noChangeArrowheads="1"/>
          </p:cNvSpPr>
          <p:nvPr/>
        </p:nvSpPr>
        <p:spPr bwMode="auto">
          <a:xfrm>
            <a:off x="1774825" y="1911350"/>
            <a:ext cx="28781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Char char="Ø"/>
            </a:pPr>
            <a:r>
              <a:rPr lang="zh-CN" altLang="en-US" sz="2400" b="1">
                <a:ea typeface="楷体_GB2312" pitchFamily="49" charset="-122"/>
              </a:rPr>
              <a:t>小容量的接触器：</a:t>
            </a:r>
          </a:p>
        </p:txBody>
      </p:sp>
      <p:sp>
        <p:nvSpPr>
          <p:cNvPr id="210953" name="Rectangle 9"/>
          <p:cNvSpPr>
            <a:spLocks noChangeArrowheads="1"/>
          </p:cNvSpPr>
          <p:nvPr/>
        </p:nvSpPr>
        <p:spPr bwMode="auto">
          <a:xfrm>
            <a:off x="1524000" y="3878263"/>
            <a:ext cx="9144000" cy="1200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en-US" altLang="zh-CN" sz="2400" b="1">
                <a:latin typeface="Times New Roman" panose="02020603050405020304" pitchFamily="18" charset="0"/>
                <a:ea typeface="楷体_GB2312" pitchFamily="49" charset="-122"/>
              </a:rPr>
              <a:t>        </a:t>
            </a:r>
            <a:r>
              <a:rPr lang="zh-CN" altLang="en-US" sz="2400" b="1">
                <a:latin typeface="Times New Roman" panose="02020603050405020304" pitchFamily="18" charset="0"/>
                <a:ea typeface="楷体_GB2312" pitchFamily="49" charset="-122"/>
              </a:rPr>
              <a:t>当电压或电流继电器触点容量不够时，可借助中间继电器来控制，用中间继电器作为执行元件，这时中间继电器被当作一级放大器用。</a:t>
            </a:r>
          </a:p>
        </p:txBody>
      </p:sp>
      <p:sp>
        <p:nvSpPr>
          <p:cNvPr id="210954" name="Rectangle 10"/>
          <p:cNvSpPr>
            <a:spLocks noChangeArrowheads="1"/>
          </p:cNvSpPr>
          <p:nvPr/>
        </p:nvSpPr>
        <p:spPr bwMode="auto">
          <a:xfrm>
            <a:off x="1524000" y="4670425"/>
            <a:ext cx="9144000" cy="1200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r>
              <a:rPr lang="en-US" altLang="zh-CN" sz="2400" b="1">
                <a:latin typeface="Times New Roman" panose="02020603050405020304" pitchFamily="18" charset="0"/>
                <a:ea typeface="楷体_GB2312" pitchFamily="49" charset="-122"/>
              </a:rPr>
              <a:t>        </a:t>
            </a:r>
            <a:r>
              <a:rPr lang="zh-CN" altLang="en-US" sz="2400" b="1">
                <a:latin typeface="Times New Roman" panose="02020603050405020304" pitchFamily="18" charset="0"/>
                <a:ea typeface="楷体_GB2312" pitchFamily="49" charset="-122"/>
              </a:rPr>
              <a:t>触点数量较多，能够将一个输入信号变成多个输出信号。当其他继电器或接触器触点数量不够时，可利用中间继电器来切换多条控制电路。</a:t>
            </a:r>
          </a:p>
        </p:txBody>
      </p:sp>
    </p:spTree>
    <p:extLst>
      <p:ext uri="{BB962C8B-B14F-4D97-AF65-F5344CB8AC3E}">
        <p14:creationId xmlns:p14="http://schemas.microsoft.com/office/powerpoint/2010/main" val="2467207151"/>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1970" name="Picture 2" descr="image00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9288" y="982663"/>
            <a:ext cx="2074862" cy="2805112"/>
          </a:xfrm>
          <a:prstGeom prst="rect">
            <a:avLst/>
          </a:prstGeom>
          <a:noFill/>
          <a:extLst>
            <a:ext uri="{909E8E84-426E-40DD-AFC4-6F175D3DCCD1}">
              <a14:hiddenFill xmlns:a14="http://schemas.microsoft.com/office/drawing/2010/main">
                <a:solidFill>
                  <a:srgbClr val="FFFFFF"/>
                </a:solidFill>
              </a14:hiddenFill>
            </a:ext>
          </a:extLst>
        </p:spPr>
      </p:pic>
      <p:grpSp>
        <p:nvGrpSpPr>
          <p:cNvPr id="211971" name="Group 3"/>
          <p:cNvGrpSpPr/>
          <p:nvPr/>
        </p:nvGrpSpPr>
        <p:grpSpPr>
          <a:xfrm>
            <a:off x="6985000" y="982663"/>
            <a:ext cx="3683000" cy="3733800"/>
            <a:chOff x="2784" y="1440"/>
            <a:chExt cx="2448" cy="2482"/>
          </a:xfrm>
        </p:grpSpPr>
        <p:pic>
          <p:nvPicPr>
            <p:cNvPr id="211972" name="Picture 4" descr="018"/>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84" y="1440"/>
              <a:ext cx="2448" cy="24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1973" name="Picture 5" descr="中间继电器"/>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938" y="1572"/>
              <a:ext cx="2160" cy="2220"/>
            </a:xfrm>
            <a:prstGeom prst="rect">
              <a:avLst/>
            </a:prstGeom>
            <a:noFill/>
            <a:extLst>
              <a:ext uri="{909E8E84-426E-40DD-AFC4-6F175D3DCCD1}">
                <a14:hiddenFill xmlns:a14="http://schemas.microsoft.com/office/drawing/2010/main">
                  <a:solidFill>
                    <a:srgbClr val="FFFFFF"/>
                  </a:solidFill>
                </a14:hiddenFill>
              </a:ext>
            </a:extLst>
          </p:spPr>
        </p:pic>
      </p:grpSp>
      <p:sp>
        <p:nvSpPr>
          <p:cNvPr id="211974" name="Text Box 6"/>
          <p:cNvSpPr txBox="1">
            <a:spLocks noChangeArrowheads="1"/>
          </p:cNvSpPr>
          <p:nvPr/>
        </p:nvSpPr>
        <p:spPr bwMode="auto">
          <a:xfrm>
            <a:off x="5880100" y="5373689"/>
            <a:ext cx="1295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kumimoji="1" lang="en-US" altLang="zh-CN" sz="2000" b="1">
                <a:effectLst>
                  <a:outerShdw blurRad="38100" dist="38100" dir="2700000" algn="tl">
                    <a:srgbClr val="C0C0C0"/>
                  </a:outerShdw>
                </a:effectLst>
                <a:latin typeface="Times New Roman" panose="02020603050405020304" pitchFamily="18" charset="0"/>
              </a:rPr>
              <a:t>(b)  </a:t>
            </a:r>
            <a:r>
              <a:rPr kumimoji="1" lang="zh-CN" altLang="en-US" sz="2000" b="1">
                <a:effectLst>
                  <a:outerShdw blurRad="38100" dist="38100" dir="2700000" algn="tl">
                    <a:srgbClr val="C0C0C0"/>
                  </a:outerShdw>
                </a:effectLst>
                <a:latin typeface="Times New Roman" panose="02020603050405020304" pitchFamily="18" charset="0"/>
              </a:rPr>
              <a:t>符号</a:t>
            </a:r>
          </a:p>
        </p:txBody>
      </p:sp>
      <p:grpSp>
        <p:nvGrpSpPr>
          <p:cNvPr id="211975" name="Group 7"/>
          <p:cNvGrpSpPr/>
          <p:nvPr/>
        </p:nvGrpSpPr>
        <p:grpSpPr>
          <a:xfrm>
            <a:off x="2117721" y="3960814"/>
            <a:ext cx="3005142" cy="2659063"/>
            <a:chOff x="652" y="1608"/>
            <a:chExt cx="1892" cy="1675"/>
          </a:xfrm>
        </p:grpSpPr>
        <p:sp>
          <p:nvSpPr>
            <p:cNvPr id="211976" name="Rectangle 8"/>
            <p:cNvSpPr>
              <a:spLocks noChangeArrowheads="1"/>
            </p:cNvSpPr>
            <p:nvPr/>
          </p:nvSpPr>
          <p:spPr bwMode="auto">
            <a:xfrm>
              <a:off x="1905" y="2303"/>
              <a:ext cx="116"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bg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1424" tIns="45712" rIns="91424" bIns="45712" anchor="ct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endParaRPr kumimoji="1" lang="zh-CN" altLang="zh-CN" sz="2000" b="1">
                <a:solidFill>
                  <a:srgbClr val="000099"/>
                </a:solidFill>
                <a:effectLst>
                  <a:outerShdw blurRad="38100" dist="38100" dir="2700000" algn="tl">
                    <a:srgbClr val="C0C0C0"/>
                  </a:outerShdw>
                </a:effectLst>
                <a:latin typeface="Times New Roman" panose="02020603050405020304" pitchFamily="18" charset="0"/>
              </a:endParaRPr>
            </a:p>
          </p:txBody>
        </p:sp>
        <p:grpSp>
          <p:nvGrpSpPr>
            <p:cNvPr id="211977" name="Group 9"/>
            <p:cNvGrpSpPr/>
            <p:nvPr/>
          </p:nvGrpSpPr>
          <p:grpSpPr>
            <a:xfrm>
              <a:off x="768" y="1608"/>
              <a:ext cx="1728" cy="705"/>
              <a:chOff x="480" y="1503"/>
              <a:chExt cx="1728" cy="705"/>
            </a:xfrm>
          </p:grpSpPr>
          <p:grpSp>
            <p:nvGrpSpPr>
              <p:cNvPr id="211978" name="Group 10"/>
              <p:cNvGrpSpPr/>
              <p:nvPr/>
            </p:nvGrpSpPr>
            <p:grpSpPr>
              <a:xfrm>
                <a:off x="1200" y="1728"/>
                <a:ext cx="1008" cy="480"/>
                <a:chOff x="864" y="3024"/>
                <a:chExt cx="1008" cy="480"/>
              </a:xfrm>
            </p:grpSpPr>
            <p:sp>
              <p:nvSpPr>
                <p:cNvPr id="211979" name="Rectangle 11"/>
                <p:cNvSpPr>
                  <a:spLocks noChangeArrowheads="1"/>
                </p:cNvSpPr>
                <p:nvPr/>
              </p:nvSpPr>
              <p:spPr bwMode="auto">
                <a:xfrm>
                  <a:off x="1200" y="3024"/>
                  <a:ext cx="336" cy="480"/>
                </a:xfrm>
                <a:prstGeom prst="rect">
                  <a:avLst/>
                </a:prstGeom>
                <a:noFill/>
                <a:ln w="38100">
                  <a:solidFill>
                    <a:schemeClr val="bg2"/>
                  </a:solidFill>
                  <a:miter lim="800000"/>
                </a:ln>
                <a:effectLst/>
                <a:extLst>
                  <a:ext uri="{909E8E84-426E-40DD-AFC4-6F175D3DCCD1}">
                    <a14:hiddenFill xmlns:a14="http://schemas.microsoft.com/office/drawing/2010/main">
                      <a:solidFill>
                        <a:srgbClr val="006699"/>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80" name="Line 12"/>
                <p:cNvSpPr>
                  <a:spLocks noChangeShapeType="1"/>
                </p:cNvSpPr>
                <p:nvPr/>
              </p:nvSpPr>
              <p:spPr bwMode="auto">
                <a:xfrm>
                  <a:off x="864" y="3264"/>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81" name="Line 13"/>
                <p:cNvSpPr>
                  <a:spLocks noChangeShapeType="1"/>
                </p:cNvSpPr>
                <p:nvPr/>
              </p:nvSpPr>
              <p:spPr bwMode="auto">
                <a:xfrm>
                  <a:off x="1536" y="3264"/>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11982" name="Rectangle 14"/>
              <p:cNvSpPr>
                <a:spLocks noChangeArrowheads="1"/>
              </p:cNvSpPr>
              <p:nvPr/>
            </p:nvSpPr>
            <p:spPr bwMode="auto">
              <a:xfrm>
                <a:off x="1488" y="1503"/>
                <a:ext cx="35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en-US" altLang="zh-CN" sz="2000" b="1">
                    <a:solidFill>
                      <a:srgbClr val="CC0000"/>
                    </a:solidFill>
                    <a:effectLst>
                      <a:outerShdw blurRad="38100" dist="38100" dir="2700000" algn="tl">
                        <a:srgbClr val="C0C0C0"/>
                      </a:outerShdw>
                    </a:effectLst>
                    <a:latin typeface="Times New Roman" panose="02020603050405020304" pitchFamily="18" charset="0"/>
                  </a:rPr>
                  <a:t>KA</a:t>
                </a:r>
              </a:p>
            </p:txBody>
          </p:sp>
          <p:sp>
            <p:nvSpPr>
              <p:cNvPr id="211983" name="Rectangle 15"/>
              <p:cNvSpPr>
                <a:spLocks noChangeArrowheads="1"/>
              </p:cNvSpPr>
              <p:nvPr/>
            </p:nvSpPr>
            <p:spPr bwMode="auto">
              <a:xfrm>
                <a:off x="480" y="1803"/>
                <a:ext cx="441"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zh-CN" altLang="en-US" sz="2000" b="1">
                    <a:solidFill>
                      <a:srgbClr val="000099"/>
                    </a:solidFill>
                    <a:effectLst>
                      <a:outerShdw blurRad="38100" dist="38100" dir="2700000" algn="tl">
                        <a:srgbClr val="C0C0C0"/>
                      </a:outerShdw>
                    </a:effectLst>
                    <a:latin typeface="Times New Roman" panose="02020603050405020304" pitchFamily="18" charset="0"/>
                  </a:rPr>
                  <a:t>线圈</a:t>
                </a:r>
              </a:p>
            </p:txBody>
          </p:sp>
        </p:grpSp>
        <p:sp>
          <p:nvSpPr>
            <p:cNvPr id="211984" name="Rectangle 16"/>
            <p:cNvSpPr>
              <a:spLocks noChangeArrowheads="1"/>
            </p:cNvSpPr>
            <p:nvPr/>
          </p:nvSpPr>
          <p:spPr bwMode="auto">
            <a:xfrm>
              <a:off x="652" y="2512"/>
              <a:ext cx="76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bg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1424" tIns="45712" rIns="91424" bIns="45712" anchor="ct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kumimoji="1" lang="zh-CN" altLang="en-US" sz="2000" b="1">
                  <a:solidFill>
                    <a:srgbClr val="000099"/>
                  </a:solidFill>
                  <a:effectLst>
                    <a:outerShdw blurRad="38100" dist="38100" dir="2700000" algn="tl">
                      <a:srgbClr val="C0C0C0"/>
                    </a:outerShdw>
                  </a:effectLst>
                  <a:latin typeface="Times New Roman" panose="02020603050405020304" pitchFamily="18" charset="0"/>
                </a:rPr>
                <a:t>常开触头</a:t>
              </a:r>
            </a:p>
          </p:txBody>
        </p:sp>
        <p:sp>
          <p:nvSpPr>
            <p:cNvPr id="211985" name="Line 17"/>
            <p:cNvSpPr>
              <a:spLocks noChangeShapeType="1"/>
            </p:cNvSpPr>
            <p:nvPr/>
          </p:nvSpPr>
          <p:spPr bwMode="auto">
            <a:xfrm>
              <a:off x="1536" y="2706"/>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86" name="Line 18"/>
            <p:cNvSpPr>
              <a:spLocks noChangeShapeType="1"/>
            </p:cNvSpPr>
            <p:nvPr/>
          </p:nvSpPr>
          <p:spPr bwMode="auto">
            <a:xfrm flipH="1">
              <a:off x="1903" y="2704"/>
              <a:ext cx="318" cy="136"/>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87" name="Line 19"/>
            <p:cNvSpPr>
              <a:spLocks noChangeShapeType="1"/>
            </p:cNvSpPr>
            <p:nvPr/>
          </p:nvSpPr>
          <p:spPr bwMode="auto">
            <a:xfrm>
              <a:off x="2208" y="2706"/>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88" name="Rectangle 20"/>
            <p:cNvSpPr>
              <a:spLocks noChangeArrowheads="1"/>
            </p:cNvSpPr>
            <p:nvPr/>
          </p:nvSpPr>
          <p:spPr bwMode="auto">
            <a:xfrm>
              <a:off x="1793" y="2442"/>
              <a:ext cx="35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en-US" altLang="zh-CN" sz="2000" b="1">
                  <a:solidFill>
                    <a:srgbClr val="CC0000"/>
                  </a:solidFill>
                  <a:effectLst>
                    <a:outerShdw blurRad="38100" dist="38100" dir="2700000" algn="tl">
                      <a:srgbClr val="C0C0C0"/>
                    </a:outerShdw>
                  </a:effectLst>
                  <a:latin typeface="Times New Roman" panose="02020603050405020304" pitchFamily="18" charset="0"/>
                </a:rPr>
                <a:t>KA</a:t>
              </a:r>
            </a:p>
          </p:txBody>
        </p:sp>
        <p:sp>
          <p:nvSpPr>
            <p:cNvPr id="211989" name="Rectangle 21"/>
            <p:cNvSpPr>
              <a:spLocks noChangeArrowheads="1"/>
            </p:cNvSpPr>
            <p:nvPr/>
          </p:nvSpPr>
          <p:spPr bwMode="auto">
            <a:xfrm>
              <a:off x="653" y="3031"/>
              <a:ext cx="76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bg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1424" tIns="45712" rIns="91424" bIns="45712" anchor="ct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kumimoji="1" lang="zh-CN" altLang="en-US" sz="2000" b="1">
                  <a:solidFill>
                    <a:srgbClr val="000099"/>
                  </a:solidFill>
                  <a:effectLst>
                    <a:outerShdw blurRad="38100" dist="38100" dir="2700000" algn="tl">
                      <a:srgbClr val="C0C0C0"/>
                    </a:outerShdw>
                  </a:effectLst>
                  <a:latin typeface="Times New Roman" panose="02020603050405020304" pitchFamily="18" charset="0"/>
                </a:rPr>
                <a:t>常闭触头</a:t>
              </a:r>
            </a:p>
          </p:txBody>
        </p:sp>
        <p:sp>
          <p:nvSpPr>
            <p:cNvPr id="211990" name="Line 22"/>
            <p:cNvSpPr>
              <a:spLocks noChangeShapeType="1"/>
            </p:cNvSpPr>
            <p:nvPr/>
          </p:nvSpPr>
          <p:spPr bwMode="auto">
            <a:xfrm>
              <a:off x="1544" y="3276"/>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91" name="Line 23"/>
            <p:cNvSpPr>
              <a:spLocks noChangeShapeType="1"/>
            </p:cNvSpPr>
            <p:nvPr/>
          </p:nvSpPr>
          <p:spPr bwMode="auto">
            <a:xfrm flipH="1" flipV="1">
              <a:off x="1858" y="3125"/>
              <a:ext cx="318" cy="15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92" name="Line 24"/>
            <p:cNvSpPr>
              <a:spLocks noChangeShapeType="1"/>
            </p:cNvSpPr>
            <p:nvPr/>
          </p:nvSpPr>
          <p:spPr bwMode="auto">
            <a:xfrm>
              <a:off x="2168" y="3276"/>
              <a:ext cx="336" cy="0"/>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93" name="Line 25"/>
            <p:cNvSpPr>
              <a:spLocks noChangeShapeType="1"/>
            </p:cNvSpPr>
            <p:nvPr/>
          </p:nvSpPr>
          <p:spPr bwMode="auto">
            <a:xfrm flipH="1">
              <a:off x="1882" y="3085"/>
              <a:ext cx="0" cy="192"/>
            </a:xfrm>
            <a:prstGeom prst="line">
              <a:avLst/>
            </a:prstGeom>
            <a:noFill/>
            <a:ln w="38100">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994" name="Rectangle 26"/>
            <p:cNvSpPr>
              <a:spLocks noChangeArrowheads="1"/>
            </p:cNvSpPr>
            <p:nvPr/>
          </p:nvSpPr>
          <p:spPr bwMode="auto">
            <a:xfrm>
              <a:off x="2064" y="2949"/>
              <a:ext cx="35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kumimoji="1" lang="en-US" altLang="zh-CN" sz="2000" b="1">
                  <a:solidFill>
                    <a:srgbClr val="CC0000"/>
                  </a:solidFill>
                  <a:effectLst>
                    <a:outerShdw blurRad="38100" dist="38100" dir="2700000" algn="tl">
                      <a:srgbClr val="C0C0C0"/>
                    </a:outerShdw>
                  </a:effectLst>
                  <a:latin typeface="Times New Roman" panose="02020603050405020304" pitchFamily="18" charset="0"/>
                </a:rPr>
                <a:t>KA</a:t>
              </a:r>
            </a:p>
          </p:txBody>
        </p:sp>
      </p:grpSp>
      <p:pic>
        <p:nvPicPr>
          <p:cNvPr id="211995" name="Picture 27" descr="jz7"/>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295775" y="906463"/>
            <a:ext cx="2089150" cy="2914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269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1000" fill="hold" nodeType="click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wedge">
                                      <p:cBhvr>
                                        <p:cTn id="7" dur="1000"/>
                                        <p:tgtEl>
                                          <p:spTgt spid="2119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211971"/>
                                        </p:tgtEl>
                                        <p:attrNameLst>
                                          <p:attrName>style.visibility</p:attrName>
                                        </p:attrNameLst>
                                      </p:cBhvr>
                                      <p:to>
                                        <p:strVal val="visible"/>
                                      </p:to>
                                    </p:set>
                                    <p:animEffect transition="in" filter="wipe(left)">
                                      <p:cBhvr>
                                        <p:cTn id="12" dur="5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6900" name="Text Box 4"/>
          <p:cNvSpPr txBox="1">
            <a:spLocks noChangeArrowheads="1"/>
          </p:cNvSpPr>
          <p:nvPr/>
        </p:nvSpPr>
        <p:spPr bwMode="auto">
          <a:xfrm>
            <a:off x="3216276" y="188913"/>
            <a:ext cx="5133975" cy="2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4000"/>
              </a:lnSpc>
            </a:pPr>
            <a:r>
              <a:rPr lang="zh-CN" altLang="en-US" sz="2000">
                <a:solidFill>
                  <a:srgbClr val="3366FF"/>
                </a:solidFill>
                <a:latin typeface="宋体" panose="02010600030101010101" pitchFamily="2" charset="-122"/>
              </a:rPr>
              <a:t>表</a:t>
            </a:r>
            <a:r>
              <a:rPr lang="en-US" altLang="zh-CN" sz="2000">
                <a:solidFill>
                  <a:srgbClr val="3366FF"/>
                </a:solidFill>
                <a:latin typeface="宋体" panose="02010600030101010101" pitchFamily="2" charset="-122"/>
              </a:rPr>
              <a:t>1-3  </a:t>
            </a:r>
            <a:r>
              <a:rPr lang="zh-CN" altLang="en-US" sz="2000">
                <a:solidFill>
                  <a:srgbClr val="3366FF"/>
                </a:solidFill>
                <a:latin typeface="宋体" panose="02010600030101010101" pitchFamily="2" charset="-122"/>
              </a:rPr>
              <a:t>不同用途的控制继电器</a:t>
            </a:r>
          </a:p>
          <a:p>
            <a:endParaRPr lang="en-US" altLang="zh-CN" sz="2000"/>
          </a:p>
        </p:txBody>
      </p:sp>
      <p:graphicFrame>
        <p:nvGraphicFramePr>
          <p:cNvPr id="337110" name="Group 214"/>
          <p:cNvGraphicFramePr>
            <a:graphicFrameLocks noGrp="1"/>
          </p:cNvGraphicFramePr>
          <p:nvPr>
            <p:ph sz="half" idx="1"/>
          </p:nvPr>
        </p:nvGraphicFramePr>
        <p:xfrm>
          <a:off x="1981200" y="692150"/>
          <a:ext cx="8686800" cy="1584960"/>
        </p:xfrm>
        <a:graphic>
          <a:graphicData uri="http://schemas.openxmlformats.org/drawingml/2006/table">
            <a:tbl>
              <a:tblPr/>
              <a:tblGrid>
                <a:gridCol w="1546225">
                  <a:extLst>
                    <a:ext uri="{9D8B030D-6E8A-4147-A177-3AD203B41FA5}">
                      <a16:colId xmlns:a16="http://schemas.microsoft.com/office/drawing/2014/main" val="2536195362"/>
                    </a:ext>
                  </a:extLst>
                </a:gridCol>
                <a:gridCol w="7140575">
                  <a:extLst>
                    <a:ext uri="{9D8B030D-6E8A-4147-A177-3AD203B41FA5}">
                      <a16:colId xmlns:a16="http://schemas.microsoft.com/office/drawing/2014/main" val="3604213988"/>
                    </a:ext>
                  </a:extLst>
                </a:gridCol>
              </a:tblGrid>
              <a:tr h="388938">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名称</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主要用途</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72155249"/>
                  </a:ext>
                </a:extLst>
              </a:tr>
              <a:tr h="354013">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电压继电器</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用于电动机失压或欠电压保护及控制信号的转换与衔接</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208154505"/>
                  </a:ext>
                </a:extLst>
              </a:tr>
              <a:tr h="317500">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中间继电器</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加在某一电器与被控电路之间，以扩大前者的触点数量和容量</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25844874"/>
                  </a:ext>
                </a:extLst>
              </a:tr>
              <a:tr h="355600">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电流继电器</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用于电动机的过载及短路保护、直流电机磁场控制及失磁保护</a:t>
                      </a:r>
                      <a:endParaRPr kumimoji="0" lang="zh-CN" altLang="en-US" sz="20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38151286"/>
                  </a:ext>
                </a:extLst>
              </a:tr>
            </a:tbl>
          </a:graphicData>
        </a:graphic>
      </p:graphicFrame>
      <p:sp>
        <p:nvSpPr>
          <p:cNvPr id="336954" name="Text Box 58"/>
          <p:cNvSpPr txBox="1">
            <a:spLocks noChangeArrowheads="1"/>
          </p:cNvSpPr>
          <p:nvPr/>
        </p:nvSpPr>
        <p:spPr bwMode="auto">
          <a:xfrm>
            <a:off x="3648076" y="2565400"/>
            <a:ext cx="5141913" cy="255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3366FF"/>
                </a:solidFill>
                <a:latin typeface="Times New Roman" panose="02020603050405020304" pitchFamily="18" charset="0"/>
              </a:rPr>
              <a:t>表</a:t>
            </a:r>
            <a:r>
              <a:rPr lang="en-US" altLang="zh-CN" sz="2000">
                <a:solidFill>
                  <a:srgbClr val="3366FF"/>
                </a:solidFill>
                <a:latin typeface="Times New Roman" panose="02020603050405020304" pitchFamily="18" charset="0"/>
              </a:rPr>
              <a:t>1-4 </a:t>
            </a:r>
            <a:r>
              <a:rPr lang="zh-CN" altLang="en-US" sz="2000">
                <a:solidFill>
                  <a:srgbClr val="3366FF"/>
                </a:solidFill>
                <a:latin typeface="Times New Roman" panose="02020603050405020304" pitchFamily="18" charset="0"/>
              </a:rPr>
              <a:t>电磁式控制继电器的整定参数</a:t>
            </a:r>
            <a:endParaRPr lang="zh-CN" altLang="en-US" sz="2000"/>
          </a:p>
        </p:txBody>
      </p:sp>
      <p:graphicFrame>
        <p:nvGraphicFramePr>
          <p:cNvPr id="337102" name="Group 206"/>
          <p:cNvGraphicFramePr>
            <a:graphicFrameLocks noGrp="1"/>
          </p:cNvGraphicFramePr>
          <p:nvPr>
            <p:ph sz="half" idx="2"/>
          </p:nvPr>
        </p:nvGraphicFramePr>
        <p:xfrm>
          <a:off x="1703389" y="3068638"/>
          <a:ext cx="8713787" cy="3600451"/>
        </p:xfrm>
        <a:graphic>
          <a:graphicData uri="http://schemas.openxmlformats.org/drawingml/2006/table">
            <a:tbl>
              <a:tblPr/>
              <a:tblGrid>
                <a:gridCol w="1657350">
                  <a:extLst>
                    <a:ext uri="{9D8B030D-6E8A-4147-A177-3AD203B41FA5}">
                      <a16:colId xmlns:a16="http://schemas.microsoft.com/office/drawing/2014/main" val="1425445703"/>
                    </a:ext>
                  </a:extLst>
                </a:gridCol>
                <a:gridCol w="2138362">
                  <a:extLst>
                    <a:ext uri="{9D8B030D-6E8A-4147-A177-3AD203B41FA5}">
                      <a16:colId xmlns:a16="http://schemas.microsoft.com/office/drawing/2014/main" val="1311916891"/>
                    </a:ext>
                  </a:extLst>
                </a:gridCol>
                <a:gridCol w="1843088">
                  <a:extLst>
                    <a:ext uri="{9D8B030D-6E8A-4147-A177-3AD203B41FA5}">
                      <a16:colId xmlns:a16="http://schemas.microsoft.com/office/drawing/2014/main" val="2780164022"/>
                    </a:ext>
                  </a:extLst>
                </a:gridCol>
                <a:gridCol w="3074987">
                  <a:extLst>
                    <a:ext uri="{9D8B030D-6E8A-4147-A177-3AD203B41FA5}">
                      <a16:colId xmlns:a16="http://schemas.microsoft.com/office/drawing/2014/main" val="564793139"/>
                    </a:ext>
                  </a:extLst>
                </a:gridCol>
              </a:tblGrid>
              <a:tr h="493713">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继电器类型</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电流种类</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可调参数</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调整范围</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8226048"/>
                  </a:ext>
                </a:extLst>
              </a:tr>
              <a:tr h="758825">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电压继电器</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直流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动作电压</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吸合电压  </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30</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50%U</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释放电压  </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7</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20%U</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95610143"/>
                  </a:ext>
                </a:extLst>
              </a:tr>
              <a:tr h="609600">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过电压继电器</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交流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动作电压</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105</a:t>
                      </a:r>
                      <a:r>
                        <a:rPr kumimoji="0" lang="en-US" altLang="zh-CN" sz="16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120%Ue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277012473"/>
                  </a:ext>
                </a:extLst>
              </a:tr>
              <a:tr h="758825">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欠电流继电器</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直流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动作电流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吸合电流  </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30</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65%I</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释放电流  </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10</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20%I</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862961103"/>
                  </a:ext>
                </a:extLst>
              </a:tr>
              <a:tr h="488950">
                <a:tc rowSpan="2">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rgbClr val="3366FF"/>
                          </a:solidFill>
                          <a:effectLst/>
                          <a:latin typeface="宋体" panose="02010600030101010101" pitchFamily="2" charset="-122"/>
                          <a:ea typeface="宋体" panose="02010600030101010101" pitchFamily="2" charset="-122"/>
                          <a:cs typeface="Times New Roman" panose="02020603050405020304" pitchFamily="18" charset="0"/>
                        </a:rPr>
                        <a:t>过电流继电器</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交流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动作电流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110</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350%I</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7741613"/>
                  </a:ext>
                </a:extLst>
              </a:tr>
              <a:tr h="490538">
                <a:tc vMerge="1">
                  <a:txBody>
                    <a:bodyPr vert="horz" wrap="square"/>
                    <a:lstStyle/>
                    <a:p>
                      <a:endParaRPr lang="zh-CN" altLang="en-US"/>
                    </a:p>
                  </a:txBody>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直流</a:t>
                      </a:r>
                      <a:endParaRPr kumimoji="0" lang="zh-CN" altLang="en-US"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vMerge="1">
                  <a:txBody>
                    <a:bodyPr vert="horz" wrap="square"/>
                    <a:lstStyle/>
                    <a:p>
                      <a:endParaRPr lang="zh-CN" altLang="en-US"/>
                    </a:p>
                  </a:txBody>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70</a:t>
                      </a:r>
                      <a:r>
                        <a:rPr kumimoji="0" lang="zh-CN" altLang="en-US"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a:t>
                      </a:r>
                      <a:r>
                        <a:rPr kumimoji="0" lang="en-US" altLang="zh-CN" sz="16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300%I</a:t>
                      </a:r>
                      <a:r>
                        <a:rPr kumimoji="0" lang="en-US" altLang="zh-CN" sz="1600" b="0" i="0" u="none" strike="noStrike" cap="none" normalizeH="0" baseline="-30000" smtClean="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e</a:t>
                      </a:r>
                      <a:endParaRPr kumimoji="0" lang="en-US" altLang="zh-CN" sz="1600" b="0" i="0" u="none" strike="noStrike" cap="none" normalizeH="0" baseline="0" smtClean="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14454600"/>
                  </a:ext>
                </a:extLst>
              </a:tr>
            </a:tbl>
          </a:graphicData>
        </a:graphic>
      </p:graphicFrame>
    </p:spTree>
    <p:extLst>
      <p:ext uri="{BB962C8B-B14F-4D97-AF65-F5344CB8AC3E}">
        <p14:creationId xmlns:p14="http://schemas.microsoft.com/office/powerpoint/2010/main" val="247596626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090" name="Rectangle 2"/>
          <p:cNvSpPr>
            <a:spLocks noChangeArrowheads="1"/>
          </p:cNvSpPr>
          <p:nvPr/>
        </p:nvSpPr>
        <p:spPr bwMode="auto">
          <a:xfrm>
            <a:off x="1992313" y="981076"/>
            <a:ext cx="8388350" cy="830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a:latin typeface="Times New Roman" panose="02020603050405020304" pitchFamily="18" charset="0"/>
                <a:ea typeface="楷体_GB2312" pitchFamily="49" charset="-122"/>
              </a:rPr>
              <a:t>继电器感应元件接受外界信号后，经过设定的延时时间才使执行部分动作的继电器。</a:t>
            </a:r>
          </a:p>
        </p:txBody>
      </p:sp>
      <p:sp>
        <p:nvSpPr>
          <p:cNvPr id="217091" name="Rectangle 3"/>
          <p:cNvSpPr>
            <a:spLocks noChangeArrowheads="1"/>
          </p:cNvSpPr>
          <p:nvPr/>
        </p:nvSpPr>
        <p:spPr bwMode="auto">
          <a:xfrm>
            <a:off x="1847851" y="246063"/>
            <a:ext cx="26638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800" b="1">
                <a:solidFill>
                  <a:schemeClr val="tx2"/>
                </a:solidFill>
              </a:rPr>
              <a:t>2.</a:t>
            </a:r>
            <a:r>
              <a:rPr lang="zh-CN" altLang="en-US" sz="2800" b="1">
                <a:solidFill>
                  <a:schemeClr val="tx2"/>
                </a:solidFill>
              </a:rPr>
              <a:t>时间继电器：</a:t>
            </a:r>
          </a:p>
        </p:txBody>
      </p:sp>
      <p:sp>
        <p:nvSpPr>
          <p:cNvPr id="217092" name="Rectangle 4"/>
          <p:cNvSpPr>
            <a:spLocks noChangeArrowheads="1"/>
          </p:cNvSpPr>
          <p:nvPr/>
        </p:nvSpPr>
        <p:spPr bwMode="auto">
          <a:xfrm>
            <a:off x="1992313" y="2060575"/>
            <a:ext cx="7739062" cy="1569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t>类型：</a:t>
            </a:r>
            <a:r>
              <a:rPr lang="zh-CN" altLang="en-US" sz="2400" b="1">
                <a:solidFill>
                  <a:srgbClr val="FF3300"/>
                </a:solidFill>
              </a:rPr>
              <a:t>通电延时、断电延时、带瞬动触点通电（断电）延时</a:t>
            </a:r>
          </a:p>
          <a:p>
            <a:r>
              <a:rPr lang="zh-CN" altLang="en-US" sz="2400" b="1"/>
              <a:t>触点：</a:t>
            </a:r>
            <a:r>
              <a:rPr lang="zh-CN" altLang="en-US" sz="2400" b="1">
                <a:solidFill>
                  <a:srgbClr val="FF3300"/>
                </a:solidFill>
              </a:rPr>
              <a:t>常开延时闭合、常闭延时断开、常开延时断开、常闭延时闭合</a:t>
            </a:r>
            <a:r>
              <a:rPr lang="zh-CN" altLang="en-US" sz="2400"/>
              <a:t> </a:t>
            </a:r>
          </a:p>
        </p:txBody>
      </p:sp>
      <p:sp>
        <p:nvSpPr>
          <p:cNvPr id="217093" name="Rectangle 5"/>
          <p:cNvSpPr>
            <a:spLocks noChangeArrowheads="1"/>
          </p:cNvSpPr>
          <p:nvPr/>
        </p:nvSpPr>
        <p:spPr bwMode="auto">
          <a:xfrm>
            <a:off x="1847851" y="3789363"/>
            <a:ext cx="8189913" cy="2308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rPr>
              <a:t>空气阻尼式：</a:t>
            </a:r>
          </a:p>
          <a:p>
            <a:r>
              <a:rPr lang="zh-CN" altLang="en-US" sz="2400" b="1"/>
              <a:t>  ●  包括电磁机构、工作触点及气室三部分，靠空气阻尼作用实现延时。</a:t>
            </a:r>
          </a:p>
          <a:p>
            <a:r>
              <a:rPr lang="zh-CN" altLang="en-US" sz="2400" b="1"/>
              <a:t>  ●  延时范围较宽、结构简单、工作可靠、价格低廉、寿命长。</a:t>
            </a:r>
          </a:p>
          <a:p>
            <a:r>
              <a:rPr lang="zh-CN" altLang="en-US" sz="2400" b="1"/>
              <a:t>  ●  延时时间有</a:t>
            </a:r>
            <a:r>
              <a:rPr lang="en-US" altLang="zh-CN" sz="2400" b="1"/>
              <a:t>0.4</a:t>
            </a:r>
            <a:r>
              <a:rPr lang="zh-CN" altLang="en-US" sz="2400" b="1"/>
              <a:t>～</a:t>
            </a:r>
            <a:r>
              <a:rPr lang="en-US" altLang="zh-CN" sz="2400" b="1"/>
              <a:t>180s</a:t>
            </a:r>
            <a:r>
              <a:rPr lang="zh-CN" altLang="en-US" sz="2400" b="1"/>
              <a:t>和</a:t>
            </a:r>
            <a:r>
              <a:rPr lang="en-US" altLang="zh-CN" sz="2400" b="1"/>
              <a:t>0.4</a:t>
            </a:r>
            <a:r>
              <a:rPr lang="zh-CN" altLang="en-US" sz="2400" b="1"/>
              <a:t>～</a:t>
            </a:r>
            <a:r>
              <a:rPr lang="en-US" altLang="zh-CN" sz="2400" b="1"/>
              <a:t>60s</a:t>
            </a:r>
            <a:r>
              <a:rPr lang="zh-CN" altLang="en-US" sz="2400" b="1"/>
              <a:t>两种规格。</a:t>
            </a:r>
            <a:r>
              <a:rPr lang="zh-CN" altLang="en-US" sz="2400"/>
              <a:t> </a:t>
            </a:r>
          </a:p>
        </p:txBody>
      </p:sp>
    </p:spTree>
    <p:extLst>
      <p:ext uri="{BB962C8B-B14F-4D97-AF65-F5344CB8AC3E}">
        <p14:creationId xmlns:p14="http://schemas.microsoft.com/office/powerpoint/2010/main" val="184149004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15" name="Text Box 3"/>
          <p:cNvSpPr txBox="1">
            <a:spLocks noChangeArrowheads="1"/>
          </p:cNvSpPr>
          <p:nvPr/>
        </p:nvSpPr>
        <p:spPr bwMode="auto">
          <a:xfrm>
            <a:off x="1562101" y="955676"/>
            <a:ext cx="55800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ea typeface="楷体_GB2312" pitchFamily="49" charset="-122"/>
              </a:rPr>
              <a:t>动画演示（</a:t>
            </a:r>
            <a:r>
              <a:rPr lang="zh-CN" altLang="en-US" sz="2800" b="1">
                <a:solidFill>
                  <a:srgbClr val="FF3300"/>
                </a:solidFill>
                <a:ea typeface="楷体_GB2312" pitchFamily="49" charset="-122"/>
              </a:rPr>
              <a:t>通</a:t>
            </a:r>
            <a:r>
              <a:rPr lang="zh-CN" altLang="en-US" sz="2800" b="1">
                <a:ea typeface="楷体_GB2312" pitchFamily="49" charset="-122"/>
              </a:rPr>
              <a:t>电延时时间继电器）</a:t>
            </a:r>
          </a:p>
        </p:txBody>
      </p:sp>
    </p:spTree>
    <p:controls>
      <mc:AlternateContent>
        <mc:Choice xmlns:v="urn:schemas-microsoft-com:vml" Requires="v">
          <p:control spid="1054" name="ShockwaveFlash1" r:id="rId3" imgW="102417372000" imgH="61269372000"/>
        </mc:Choice>
        <mc:Fallback>
          <p:control name="ShockwaveFlash1" r:id="rId3" imgW="8064360" imgH="4824360">
            <p:pic>
              <p:nvPicPr>
                <p:cNvPr id="0" name="ShockwaveFlash1"/>
                <p:cNvPicPr>
                  <a:picLocks noChangeArrowheads="1" noChangeShapeType="1"/>
                </p:cNvPicPr>
                <p:nvPr/>
              </p:nvPicPr>
              <p:blipFill>
                <a:blip r:embed="rId4"/>
                <a:stretch>
                  <a:fillRect/>
                </a:stretch>
              </p:blipFill>
              <p:spPr>
                <a:xfrm>
                  <a:off x="2135188" y="1627188"/>
                  <a:ext cx="8062912" cy="4824412"/>
                </a:xfrm>
                <a:prstGeom prst="rect"/>
                <a:noFill/>
                <a:ln/>
              </p:spPr>
            </p:pic>
          </p:control>
        </mc:Fallback>
      </mc:AlternateContent>
      <mc:AlternateContent>
        <mc:Choice xmlns:v="urn:schemas-microsoft-com:vml" Requires="v">
          <p:control spid="1055" name="ShockwaveFlash2" r:id="rId5" imgW="105142284000" imgH="62179200000"/>
        </mc:Choice>
        <mc:Fallback>
          <p:control name="ShockwaveFlash2" r:id="rId5" imgW="8278920" imgH="4896000">
            <p:pic>
              <p:nvPicPr>
                <p:cNvPr id="0" name="ShockwaveFlash2"/>
                <p:cNvPicPr>
                  <a:picLocks noChangeArrowheads="1" noChangeShapeType="1"/>
                </p:cNvPicPr>
                <p:nvPr/>
              </p:nvPicPr>
              <p:blipFill>
                <a:blip r:embed="rId6"/>
                <a:stretch>
                  <a:fillRect/>
                </a:stretch>
              </p:blipFill>
              <p:spPr>
                <a:xfrm>
                  <a:off x="541338" y="1557338"/>
                  <a:ext cx="8278812" cy="4895850"/>
                </a:xfrm>
                <a:prstGeom prst="rect"/>
                <a:noFill/>
                <a:ln/>
              </p:spPr>
            </p:pic>
          </p:control>
        </mc:Fallback>
      </mc:AlternateContent>
      <mc:AlternateContent>
        <mc:Choice xmlns:v="urn:schemas-microsoft-com:vml" Requires="v">
          <p:control spid="1056" name="ShockwaveFlash3" r:id="rId7" imgW="102399084000" imgH="61269372000"/>
        </mc:Choice>
        <mc:Fallback>
          <p:control name="ShockwaveFlash3" r:id="rId7" imgW="8062920" imgH="4824360">
            <p:pic>
              <p:nvPicPr>
                <p:cNvPr id="0" name="ShockwaveFlash3"/>
                <p:cNvPicPr>
                  <a:picLocks noChangeArrowheads="1" noChangeShapeType="1"/>
                </p:cNvPicPr>
                <p:nvPr/>
              </p:nvPicPr>
              <p:blipFill>
                <a:blip r:embed="rId4"/>
                <a:stretch>
                  <a:fillRect/>
                </a:stretch>
              </p:blipFill>
              <p:spPr>
                <a:xfrm>
                  <a:off x="611188" y="1627188"/>
                  <a:ext cx="8062912" cy="4824412"/>
                </a:xfrm>
                <a:prstGeom prst="rect"/>
                <a:noFill/>
                <a:ln/>
              </p:spPr>
            </p:pic>
          </p:control>
        </mc:Fallback>
      </mc:AlternateContent>
    </p:controls>
    <p:extLst>
      <p:ext uri="{BB962C8B-B14F-4D97-AF65-F5344CB8AC3E}">
        <p14:creationId xmlns:p14="http://schemas.microsoft.com/office/powerpoint/2010/main" val="722675830"/>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138" name="Text Box 2"/>
          <p:cNvSpPr txBox="1">
            <a:spLocks noChangeArrowheads="1"/>
          </p:cNvSpPr>
          <p:nvPr/>
        </p:nvSpPr>
        <p:spPr bwMode="auto">
          <a:xfrm>
            <a:off x="1562101" y="955676"/>
            <a:ext cx="55800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ea typeface="楷体_GB2312" pitchFamily="49" charset="-122"/>
              </a:rPr>
              <a:t>动画演示（</a:t>
            </a:r>
            <a:r>
              <a:rPr lang="zh-CN" altLang="en-US" sz="2800" b="1">
                <a:solidFill>
                  <a:srgbClr val="FF3300"/>
                </a:solidFill>
                <a:ea typeface="楷体_GB2312" pitchFamily="49" charset="-122"/>
              </a:rPr>
              <a:t>断</a:t>
            </a:r>
            <a:r>
              <a:rPr lang="zh-CN" altLang="en-US" sz="2800" b="1">
                <a:ea typeface="楷体_GB2312" pitchFamily="49" charset="-122"/>
              </a:rPr>
              <a:t>电延时时间继电器）</a:t>
            </a:r>
          </a:p>
        </p:txBody>
      </p:sp>
    </p:spTree>
    <p:controls>
      <mc:AlternateContent>
        <mc:Choice xmlns:v="urn:schemas-microsoft-com:vml" Requires="v">
          <p:control spid="1057" name="ShockwaveFlash2" r:id="rId3" imgW="105160572000" imgH="62179200000"/>
        </mc:Choice>
        <mc:Fallback>
          <p:control name="ShockwaveFlash2" r:id="rId3" imgW="8280360" imgH="4896000">
            <p:pic>
              <p:nvPicPr>
                <p:cNvPr id="0" name="ShockwaveFlash2"/>
                <p:cNvPicPr>
                  <a:picLocks noChangeArrowheads="1" noChangeShapeType="1"/>
                </p:cNvPicPr>
                <p:nvPr/>
              </p:nvPicPr>
              <p:blipFill>
                <a:blip r:embed="rId4"/>
                <a:stretch>
                  <a:fillRect/>
                </a:stretch>
              </p:blipFill>
              <p:spPr>
                <a:xfrm>
                  <a:off x="2065338" y="1557338"/>
                  <a:ext cx="8278812" cy="4895850"/>
                </a:xfrm>
                <a:prstGeom prst="rect"/>
                <a:noFill/>
                <a:ln/>
              </p:spPr>
            </p:pic>
          </p:control>
        </mc:Fallback>
      </mc:AlternateContent>
      <mc:AlternateContent>
        <mc:Choice xmlns:v="urn:schemas-microsoft-com:vml" Requires="v">
          <p:control spid="1058" name="ShockwaveFlash1" r:id="rId5" imgW="105142284000" imgH="62179200000"/>
        </mc:Choice>
        <mc:Fallback>
          <p:control name="ShockwaveFlash1" r:id="rId5" imgW="8278920" imgH="4896000">
            <p:pic>
              <p:nvPicPr>
                <p:cNvPr id="0" name="ShockwaveFlash1"/>
                <p:cNvPicPr>
                  <a:picLocks noChangeArrowheads="1" noChangeShapeType="1"/>
                </p:cNvPicPr>
                <p:nvPr/>
              </p:nvPicPr>
              <p:blipFill>
                <a:blip r:embed="rId4"/>
                <a:stretch>
                  <a:fillRect/>
                </a:stretch>
              </p:blipFill>
              <p:spPr>
                <a:xfrm>
                  <a:off x="1894971" y="1557338"/>
                  <a:ext cx="8278812" cy="4895850"/>
                </a:xfrm>
                <a:prstGeom prst="rect"/>
                <a:noFill/>
                <a:ln/>
              </p:spPr>
            </p:pic>
          </p:control>
        </mc:Fallback>
      </mc:AlternateContent>
    </p:controls>
    <p:extLst>
      <p:ext uri="{BB962C8B-B14F-4D97-AF65-F5344CB8AC3E}">
        <p14:creationId xmlns:p14="http://schemas.microsoft.com/office/powerpoint/2010/main" val="154614365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1844" name="Rectangle 4"/>
          <p:cNvSpPr>
            <a:spLocks noChangeArrowheads="1"/>
          </p:cNvSpPr>
          <p:nvPr/>
        </p:nvSpPr>
        <p:spPr bwMode="auto">
          <a:xfrm>
            <a:off x="1801813" y="908050"/>
            <a:ext cx="7931150" cy="1938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rPr>
              <a:t>电动式：</a:t>
            </a:r>
            <a:endParaRPr lang="zh-CN" altLang="en-US" sz="2400" b="1"/>
          </a:p>
          <a:p>
            <a:r>
              <a:rPr lang="zh-CN" altLang="en-US" sz="2400" b="1">
                <a:solidFill>
                  <a:srgbClr val="FF3300"/>
                </a:solidFill>
              </a:rPr>
              <a:t>  </a:t>
            </a:r>
            <a:r>
              <a:rPr lang="zh-CN" altLang="en-US" sz="2400" b="1"/>
              <a:t>●  包括同步电动机、减速齿轮机构、电磁离合系统及执行机构。</a:t>
            </a:r>
          </a:p>
          <a:p>
            <a:r>
              <a:rPr lang="zh-CN" altLang="en-US" sz="2400" b="1"/>
              <a:t>  ●  延时时间长，可达数十小时，延时精度高。</a:t>
            </a:r>
          </a:p>
          <a:p>
            <a:r>
              <a:rPr lang="zh-CN" altLang="en-US" sz="2400" b="1"/>
              <a:t>  ●  结构复杂，体积较大。</a:t>
            </a:r>
          </a:p>
        </p:txBody>
      </p:sp>
      <p:sp>
        <p:nvSpPr>
          <p:cNvPr id="291845" name="Rectangle 5"/>
          <p:cNvSpPr>
            <a:spLocks noChangeArrowheads="1"/>
          </p:cNvSpPr>
          <p:nvPr/>
        </p:nvSpPr>
        <p:spPr bwMode="auto">
          <a:xfrm>
            <a:off x="1801814" y="3213100"/>
            <a:ext cx="8866187" cy="1938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4" tIns="45712" rIns="91424" bIns="45712">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0013"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rPr>
              <a:t>电子式：</a:t>
            </a:r>
          </a:p>
          <a:p>
            <a:r>
              <a:rPr lang="zh-CN" altLang="en-US" sz="2400" b="1"/>
              <a:t>  ●  数字计数式，包括脉冲发生器、计数器、显示器、放大器及执行机构。</a:t>
            </a:r>
          </a:p>
          <a:p>
            <a:r>
              <a:rPr lang="zh-CN" altLang="en-US" sz="2400" b="1"/>
              <a:t>  ●  延时时间长、调节方便、精度高、应用广。</a:t>
            </a:r>
          </a:p>
          <a:p>
            <a:r>
              <a:rPr lang="zh-CN" altLang="en-US" sz="2400" b="1"/>
              <a:t>  ●  可取代阻容式、空气阻尼式、电动式等时间继电器。</a:t>
            </a:r>
          </a:p>
        </p:txBody>
      </p:sp>
    </p:spTree>
    <p:extLst>
      <p:ext uri="{BB962C8B-B14F-4D97-AF65-F5344CB8AC3E}">
        <p14:creationId xmlns:p14="http://schemas.microsoft.com/office/powerpoint/2010/main" val="1106578261"/>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https://d.book118.com/915302144223011041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控制继电器" id="{E947F18D-8DE1-415C-83E8-1D6990E8D8B6}" vid="{82A09EA1-F1F7-44CE-B8A4-90DFCA84F818}"/>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16</Slides>
  <Notes>14</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等线 Light</vt:lpstr>
      <vt:lpstr>等线</vt:lpstr>
      <vt:lpstr>宋体</vt:lpstr>
      <vt:lpstr>Times New Roman</vt:lpstr>
      <vt:lpstr>楷体_GB2312</vt:lpstr>
      <vt:lpstr>Wingdings</vt:lpstr>
      <vt:lpstr>Tahoma</vt:lpstr>
      <vt:lpstr>黑体</vt:lpstr>
      <vt:lpstr>Office Theme</vt:lpstr>
      <vt:lpstr>机床电器及PLC控制技术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2024-09-02T07:12:13.246</cp:lastPrinted>
  <dcterms:created xsi:type="dcterms:W3CDTF">2024-09-01T23:12:13Z</dcterms:created>
  <dcterms:modified xsi:type="dcterms:W3CDTF">2024-09-01T23:12:16Z</dcterms:modified>
</cp:coreProperties>
</file>