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C315BC44-F841-413F-9A43-07F533DF418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68CE04D-DC30-4AB0-B3EC-DF26D7D0561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08E2DCF4-CC1D-4728-BB28-21E6548999F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C53D73AF-8A55-4BBC-B1CD-43990A1AEE6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87706E94-7948-4A42-B062-72B159FAF44A}"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D534D83B-AC06-45CB-BFD4-C88EC1F39E81}"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68A0EE43-9A2A-416B-9395-928149076A74}"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F34F9057-477E-46FE-B9B8-DB09974FD83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A170FE5C-F6B7-4DE1-8DEF-493564793E7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CC80D25-85AF-45E8-9259-11626665C46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A75EEC8-FFB0-464D-8997-7AFF2B4C2F1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 Id="rId3" Type="http://schemas.openxmlformats.org/officeDocument/2006/relationships/image" Target="../media/image3.jpeg" /><Relationship Id="rId4" Type="http://schemas.openxmlformats.org/officeDocument/2006/relationships/image" Target="../media/image4.jpeg" /><Relationship Id="rId5" Type="http://schemas.openxmlformats.org/officeDocument/2006/relationships/image" Target="../media/image1.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1.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1.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10.jpeg" /><Relationship Id="rId4" Type="http://schemas.openxmlformats.org/officeDocument/2006/relationships/image" Target="../media/image11.jpeg" /><Relationship Id="rId5" Type="http://schemas.openxmlformats.org/officeDocument/2006/relationships/image" Target="../media/image1.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1.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1.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91531321023101104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3" name="TextBox 3"/>
          <p:cNvSpPr txBox="1"/>
          <p:nvPr/>
        </p:nvSpPr>
        <p:spPr>
          <a:xfrm>
            <a:off x="1040840" y="3516888"/>
            <a:ext cx="10110320" cy="110451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5175" b="1">
                <a:solidFill>
                  <a:srgbClr val="FFFFFF">
                    <a:alpha val="100000"/>
                  </a:srgbClr>
                </a:solidFill>
                <a:latin typeface="Microsoft Yahei"/>
                <a:ea typeface="Microsoft Yahei"/>
                <a:cs typeface="Microsoft Yahei"/>
              </a:rPr>
              <a:t>《销售逼单技巧》ppt课件</a:t>
            </a:r>
          </a:p>
        </p:txBody>
      </p:sp>
      <p:grpSp>
        <p:nvGrpSpPr>
          <p:cNvPr id="5" name="Group 5"/>
          <p:cNvGrpSpPr/>
          <p:nvPr/>
        </p:nvGrpSpPr>
        <p:grpSpPr>
          <a:xfrm>
            <a:off x="5059558" y="1161765"/>
            <a:ext cx="2072884" cy="2072884"/>
            <a:chOff x="5059558" y="1161765"/>
            <a:chExt cx="2072884" cy="2072884"/>
          </a:xfrm>
        </p:grpSpPr>
        <p:sp>
          <p:nvSpPr>
            <p:cNvPr id="6" name="AutoShape 6"/>
            <p:cNvSpPr/>
            <p:nvPr/>
          </p:nvSpPr>
          <p:spPr>
            <a:xfrm>
              <a:off x="5059558" y="1161765"/>
              <a:ext cx="2072884" cy="2072884"/>
            </a:xfrm>
            <a:prstGeom prst="roundRect">
              <a:avLst>
                <a:gd name="adj" fmla="val 8841"/>
              </a:avLst>
            </a:prstGeom>
            <a:gradFill>
              <a:gsLst>
                <a:gs pos="0">
                  <a:schemeClr val="accent1">
                    <a:alpha val="100000"/>
                    <a:lumMod val="85000"/>
                  </a:schemeClr>
                </a:gs>
                <a:gs pos="100000">
                  <a:schemeClr val="accent1">
                    <a:alpha val="100000"/>
                  </a:schemeClr>
                </a:gs>
              </a:gsLst>
              <a:lin ang="2700000"/>
            </a:gradFill>
            <a:effectLst>
              <a:outerShdw blurRad="203200" dist="101600" dir="2700000">
                <a:srgbClr val="000000">
                  <a:alpha val="30000"/>
                </a:srgbClr>
              </a:outerShdw>
            </a:effectLst>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7" name="Group 7"/>
          <p:cNvGrpSpPr/>
          <p:nvPr/>
        </p:nvGrpSpPr>
        <p:grpSpPr>
          <a:xfrm>
            <a:off x="5116739" y="1218945"/>
            <a:ext cx="1958523" cy="1958523"/>
            <a:chOff x="5116739" y="1218945"/>
            <a:chExt cx="1958523" cy="1958523"/>
          </a:xfrm>
        </p:grpSpPr>
        <p:sp>
          <p:nvSpPr>
            <p:cNvPr id="8" name="Freeform 8"/>
            <p:cNvSpPr/>
            <p:nvPr/>
          </p:nvSpPr>
          <p:spPr>
            <a:xfrm>
              <a:off x="5116739" y="1218945"/>
              <a:ext cx="1958523" cy="1958523"/>
            </a:xfrm>
            <a:custGeom>
              <a:rect l="l" t="t" r="r" b="b"/>
              <a:pathLst>
                <a:path w="1625021" h="1625022">
                  <a:moveTo>
                    <a:pt x="247132" y="108611"/>
                  </a:moveTo>
                  <a:cubicBezTo>
                    <a:pt x="173259" y="108611"/>
                    <a:pt x="113373" y="168497"/>
                    <a:pt x="113373" y="242370"/>
                  </a:cubicBezTo>
                  <a:lnTo>
                    <a:pt x="113373" y="1373126"/>
                  </a:lnTo>
                  <a:cubicBezTo>
                    <a:pt x="113373" y="1446999"/>
                    <a:pt x="173259" y="1506885"/>
                    <a:pt x="247132" y="1506885"/>
                  </a:cubicBezTo>
                  <a:lnTo>
                    <a:pt x="1377888" y="1506885"/>
                  </a:lnTo>
                  <a:cubicBezTo>
                    <a:pt x="1451761" y="1506885"/>
                    <a:pt x="1511647" y="1446999"/>
                    <a:pt x="1511647" y="1373126"/>
                  </a:cubicBezTo>
                  <a:lnTo>
                    <a:pt x="1511647" y="242370"/>
                  </a:lnTo>
                  <a:cubicBezTo>
                    <a:pt x="1511647" y="168497"/>
                    <a:pt x="1451761" y="108611"/>
                    <a:pt x="1377888" y="108611"/>
                  </a:cubicBezTo>
                  <a:close/>
                  <a:moveTo>
                    <a:pt x="143668" y="0"/>
                  </a:moveTo>
                  <a:lnTo>
                    <a:pt x="1481353" y="0"/>
                  </a:lnTo>
                  <a:cubicBezTo>
                    <a:pt x="1560699" y="0"/>
                    <a:pt x="1625021" y="64322"/>
                    <a:pt x="1625021" y="143668"/>
                  </a:cubicBezTo>
                  <a:lnTo>
                    <a:pt x="1625021" y="1481354"/>
                  </a:lnTo>
                  <a:cubicBezTo>
                    <a:pt x="1625021" y="1560700"/>
                    <a:pt x="1560699" y="1625022"/>
                    <a:pt x="1481353" y="1625022"/>
                  </a:cubicBezTo>
                  <a:lnTo>
                    <a:pt x="143668" y="1625022"/>
                  </a:lnTo>
                  <a:cubicBezTo>
                    <a:pt x="64322" y="1625022"/>
                    <a:pt x="0" y="1560700"/>
                    <a:pt x="0" y="1481354"/>
                  </a:cubicBezTo>
                  <a:lnTo>
                    <a:pt x="0" y="143668"/>
                  </a:lnTo>
                  <a:cubicBezTo>
                    <a:pt x="0" y="64322"/>
                    <a:pt x="64322" y="0"/>
                    <a:pt x="143668" y="0"/>
                  </a:cubicBezTo>
                  <a:close/>
                </a:path>
              </a:pathLst>
            </a:custGeom>
            <a:solidFill>
              <a:schemeClr val="accent1">
                <a:lumMod val="9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116739" y="1218945"/>
              <a:ext cx="1958523" cy="1958523"/>
            </a:xfrm>
            <a:prstGeom prst="roundRect">
              <a:avLst>
                <a:gd name="adj" fmla="val 8841"/>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253411" y="1355617"/>
              <a:ext cx="1685300" cy="1685300"/>
            </a:xfrm>
            <a:prstGeom prst="roundRect">
              <a:avLst>
                <a:gd name="adj" fmla="val 9566"/>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1" name="Group 11"/>
          <p:cNvGrpSpPr/>
          <p:nvPr/>
        </p:nvGrpSpPr>
        <p:grpSpPr>
          <a:xfrm>
            <a:off x="5441229" y="1902429"/>
            <a:ext cx="1309543" cy="896478"/>
            <a:chOff x="5441229" y="1902429"/>
            <a:chExt cx="1309543" cy="896478"/>
          </a:xfrm>
        </p:grpSpPr>
        <p:sp>
          <p:nvSpPr>
            <p:cNvPr id="12" name="Freeform 12"/>
            <p:cNvSpPr/>
            <p:nvPr/>
          </p:nvSpPr>
          <p:spPr>
            <a:xfrm>
              <a:off x="5441229" y="1902429"/>
              <a:ext cx="1309543" cy="896478"/>
            </a:xfrm>
            <a:custGeom>
              <a:rect l="l" t="t" r="r" b="b"/>
              <a:pathLst>
                <a:path w="3113" h="2131">
                  <a:moveTo>
                    <a:pt x="3057" y="497"/>
                  </a:moveTo>
                  <a:cubicBezTo>
                    <a:pt x="1582" y="5"/>
                    <a:pt x="1582" y="5"/>
                    <a:pt x="1582" y="5"/>
                  </a:cubicBezTo>
                  <a:cubicBezTo>
                    <a:pt x="1565" y="0"/>
                    <a:pt x="1547" y="0"/>
                    <a:pt x="1531" y="5"/>
                  </a:cubicBezTo>
                  <a:cubicBezTo>
                    <a:pt x="56" y="497"/>
                    <a:pt x="56" y="497"/>
                    <a:pt x="56" y="497"/>
                  </a:cubicBezTo>
                  <a:cubicBezTo>
                    <a:pt x="23" y="508"/>
                    <a:pt x="0" y="539"/>
                    <a:pt x="0" y="574"/>
                  </a:cubicBezTo>
                  <a:cubicBezTo>
                    <a:pt x="0" y="610"/>
                    <a:pt x="23" y="641"/>
                    <a:pt x="56" y="652"/>
                  </a:cubicBezTo>
                  <a:cubicBezTo>
                    <a:pt x="492" y="797"/>
                    <a:pt x="492" y="797"/>
                    <a:pt x="492" y="797"/>
                  </a:cubicBezTo>
                  <a:cubicBezTo>
                    <a:pt x="492" y="1230"/>
                    <a:pt x="492" y="1230"/>
                    <a:pt x="492" y="1230"/>
                  </a:cubicBezTo>
                  <a:cubicBezTo>
                    <a:pt x="492" y="1252"/>
                    <a:pt x="500" y="1272"/>
                    <a:pt x="515" y="1288"/>
                  </a:cubicBezTo>
                  <a:cubicBezTo>
                    <a:pt x="530" y="1302"/>
                    <a:pt x="875" y="1639"/>
                    <a:pt x="1556" y="1639"/>
                  </a:cubicBezTo>
                  <a:cubicBezTo>
                    <a:pt x="1804" y="1639"/>
                    <a:pt x="2036" y="1595"/>
                    <a:pt x="2244" y="1507"/>
                  </a:cubicBezTo>
                  <a:cubicBezTo>
                    <a:pt x="2285" y="1489"/>
                    <a:pt x="2305" y="1441"/>
                    <a:pt x="2287" y="1399"/>
                  </a:cubicBezTo>
                  <a:cubicBezTo>
                    <a:pt x="2270" y="1358"/>
                    <a:pt x="2222" y="1338"/>
                    <a:pt x="2180" y="1356"/>
                  </a:cubicBezTo>
                  <a:cubicBezTo>
                    <a:pt x="1992" y="1435"/>
                    <a:pt x="1782" y="1475"/>
                    <a:pt x="1557" y="1475"/>
                  </a:cubicBezTo>
                  <a:cubicBezTo>
                    <a:pt x="1238" y="1475"/>
                    <a:pt x="1004" y="1393"/>
                    <a:pt x="863" y="1324"/>
                  </a:cubicBezTo>
                  <a:cubicBezTo>
                    <a:pt x="759" y="1272"/>
                    <a:pt x="689" y="1221"/>
                    <a:pt x="656" y="1193"/>
                  </a:cubicBezTo>
                  <a:cubicBezTo>
                    <a:pt x="656" y="852"/>
                    <a:pt x="656" y="852"/>
                    <a:pt x="656" y="852"/>
                  </a:cubicBezTo>
                  <a:cubicBezTo>
                    <a:pt x="1531" y="1144"/>
                    <a:pt x="1531" y="1144"/>
                    <a:pt x="1531" y="1144"/>
                  </a:cubicBezTo>
                  <a:cubicBezTo>
                    <a:pt x="1539" y="1146"/>
                    <a:pt x="1548" y="1148"/>
                    <a:pt x="1557" y="1148"/>
                  </a:cubicBezTo>
                  <a:cubicBezTo>
                    <a:pt x="1565" y="1148"/>
                    <a:pt x="1574" y="1146"/>
                    <a:pt x="1583" y="1144"/>
                  </a:cubicBezTo>
                  <a:cubicBezTo>
                    <a:pt x="2458" y="852"/>
                    <a:pt x="2458" y="852"/>
                    <a:pt x="2458" y="852"/>
                  </a:cubicBezTo>
                  <a:cubicBezTo>
                    <a:pt x="2458" y="998"/>
                    <a:pt x="2458" y="998"/>
                    <a:pt x="2458" y="998"/>
                  </a:cubicBezTo>
                  <a:cubicBezTo>
                    <a:pt x="2362" y="1032"/>
                    <a:pt x="2294" y="1123"/>
                    <a:pt x="2294" y="1230"/>
                  </a:cubicBezTo>
                  <a:cubicBezTo>
                    <a:pt x="2294" y="1330"/>
                    <a:pt x="2354" y="1416"/>
                    <a:pt x="2440" y="1454"/>
                  </a:cubicBezTo>
                  <a:cubicBezTo>
                    <a:pt x="2296" y="2029"/>
                    <a:pt x="2296" y="2029"/>
                    <a:pt x="2296" y="2029"/>
                  </a:cubicBezTo>
                  <a:cubicBezTo>
                    <a:pt x="2290" y="2053"/>
                    <a:pt x="2296" y="2080"/>
                    <a:pt x="2311" y="2099"/>
                  </a:cubicBezTo>
                  <a:cubicBezTo>
                    <a:pt x="2327" y="2119"/>
                    <a:pt x="2351" y="2131"/>
                    <a:pt x="2376" y="2131"/>
                  </a:cubicBezTo>
                  <a:cubicBezTo>
                    <a:pt x="2704" y="2131"/>
                    <a:pt x="2704" y="2131"/>
                    <a:pt x="2704" y="2131"/>
                  </a:cubicBezTo>
                  <a:cubicBezTo>
                    <a:pt x="2729" y="2131"/>
                    <a:pt x="2753" y="2119"/>
                    <a:pt x="2768" y="2099"/>
                  </a:cubicBezTo>
                  <a:cubicBezTo>
                    <a:pt x="2784" y="2080"/>
                    <a:pt x="2789" y="2053"/>
                    <a:pt x="2783" y="2029"/>
                  </a:cubicBezTo>
                  <a:cubicBezTo>
                    <a:pt x="2639" y="1454"/>
                    <a:pt x="2639" y="1454"/>
                    <a:pt x="2639" y="1454"/>
                  </a:cubicBezTo>
                  <a:cubicBezTo>
                    <a:pt x="2725" y="1416"/>
                    <a:pt x="2785" y="1330"/>
                    <a:pt x="2785" y="1230"/>
                  </a:cubicBezTo>
                  <a:cubicBezTo>
                    <a:pt x="2785" y="1123"/>
                    <a:pt x="2717" y="1032"/>
                    <a:pt x="2622" y="998"/>
                  </a:cubicBezTo>
                  <a:cubicBezTo>
                    <a:pt x="2622" y="797"/>
                    <a:pt x="2622" y="797"/>
                    <a:pt x="2622" y="797"/>
                  </a:cubicBezTo>
                  <a:cubicBezTo>
                    <a:pt x="3057" y="652"/>
                    <a:pt x="3057" y="652"/>
                    <a:pt x="3057" y="652"/>
                  </a:cubicBezTo>
                  <a:cubicBezTo>
                    <a:pt x="3091" y="641"/>
                    <a:pt x="3113" y="610"/>
                    <a:pt x="3113" y="574"/>
                  </a:cubicBezTo>
                  <a:cubicBezTo>
                    <a:pt x="3113" y="539"/>
                    <a:pt x="3091" y="508"/>
                    <a:pt x="3057" y="497"/>
                  </a:cubicBezTo>
                  <a:close/>
                  <a:moveTo>
                    <a:pt x="2540" y="1148"/>
                  </a:moveTo>
                  <a:cubicBezTo>
                    <a:pt x="2585" y="1148"/>
                    <a:pt x="2621" y="1184"/>
                    <a:pt x="2621" y="1230"/>
                  </a:cubicBezTo>
                  <a:cubicBezTo>
                    <a:pt x="2621" y="1275"/>
                    <a:pt x="2585" y="1312"/>
                    <a:pt x="2540" y="1312"/>
                  </a:cubicBezTo>
                  <a:cubicBezTo>
                    <a:pt x="2494" y="1312"/>
                    <a:pt x="2458" y="1275"/>
                    <a:pt x="2458" y="1230"/>
                  </a:cubicBezTo>
                  <a:cubicBezTo>
                    <a:pt x="2458" y="1184"/>
                    <a:pt x="2494" y="1148"/>
                    <a:pt x="2540" y="1148"/>
                  </a:cubicBezTo>
                  <a:close/>
                  <a:moveTo>
                    <a:pt x="2481" y="1967"/>
                  </a:moveTo>
                  <a:cubicBezTo>
                    <a:pt x="2540" y="1731"/>
                    <a:pt x="2540" y="1731"/>
                    <a:pt x="2540" y="1731"/>
                  </a:cubicBezTo>
                  <a:cubicBezTo>
                    <a:pt x="2599" y="1967"/>
                    <a:pt x="2599" y="1967"/>
                    <a:pt x="2599" y="1967"/>
                  </a:cubicBezTo>
                  <a:cubicBezTo>
                    <a:pt x="2481" y="1967"/>
                    <a:pt x="2481" y="1967"/>
                    <a:pt x="2481" y="1967"/>
                  </a:cubicBezTo>
                  <a:close/>
                  <a:moveTo>
                    <a:pt x="2533" y="654"/>
                  </a:moveTo>
                  <a:cubicBezTo>
                    <a:pt x="1570" y="493"/>
                    <a:pt x="1570" y="493"/>
                    <a:pt x="1570" y="493"/>
                  </a:cubicBezTo>
                  <a:cubicBezTo>
                    <a:pt x="1525" y="486"/>
                    <a:pt x="1483" y="516"/>
                    <a:pt x="1476" y="561"/>
                  </a:cubicBezTo>
                  <a:cubicBezTo>
                    <a:pt x="1469" y="605"/>
                    <a:pt x="1499" y="648"/>
                    <a:pt x="1543" y="655"/>
                  </a:cubicBezTo>
                  <a:cubicBezTo>
                    <a:pt x="2201" y="765"/>
                    <a:pt x="2201" y="765"/>
                    <a:pt x="2201" y="765"/>
                  </a:cubicBezTo>
                  <a:cubicBezTo>
                    <a:pt x="1557" y="979"/>
                    <a:pt x="1557" y="979"/>
                    <a:pt x="1557" y="979"/>
                  </a:cubicBezTo>
                  <a:cubicBezTo>
                    <a:pt x="341" y="574"/>
                    <a:pt x="341" y="574"/>
                    <a:pt x="341" y="574"/>
                  </a:cubicBezTo>
                  <a:cubicBezTo>
                    <a:pt x="1557" y="169"/>
                    <a:pt x="1557" y="169"/>
                    <a:pt x="1557" y="169"/>
                  </a:cubicBezTo>
                  <a:cubicBezTo>
                    <a:pt x="2772" y="574"/>
                    <a:pt x="2772" y="574"/>
                    <a:pt x="2772" y="574"/>
                  </a:cubicBezTo>
                  <a:cubicBezTo>
                    <a:pt x="2533" y="654"/>
                    <a:pt x="2533" y="654"/>
                    <a:pt x="2533" y="654"/>
                  </a:cubicBezTo>
                  <a:close/>
                  <a:moveTo>
                    <a:pt x="2533" y="654"/>
                  </a:moveTo>
                  <a:cubicBezTo>
                    <a:pt x="2533" y="654"/>
                    <a:pt x="2533" y="654"/>
                    <a:pt x="2533" y="654"/>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3" name="AutoShape 13"/>
          <p:cNvSpPr/>
          <p:nvPr/>
        </p:nvSpPr>
        <p:spPr>
          <a:xfrm rot="-5400000">
            <a:off x="10070592" y="3499876"/>
            <a:ext cx="585216" cy="3657600"/>
          </a:xfrm>
          <a:prstGeom prst="round2Same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rot="-5400000" flipV="1">
            <a:off x="1536192" y="3499876"/>
            <a:ext cx="585216" cy="3657600"/>
          </a:xfrm>
          <a:prstGeom prst="round2Same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551200" y="495117"/>
            <a:ext cx="757489" cy="757489"/>
            <a:chOff x="551200" y="495117"/>
            <a:chExt cx="757489" cy="757489"/>
          </a:xfrm>
        </p:grpSpPr>
        <p:sp>
          <p:nvSpPr>
            <p:cNvPr id="3" name="AutoShape 3"/>
            <p:cNvSpPr/>
            <p:nvPr/>
          </p:nvSpPr>
          <p:spPr>
            <a:xfrm>
              <a:off x="551200" y="495117"/>
              <a:ext cx="757489" cy="757489"/>
            </a:xfrm>
            <a:prstGeom prst="roundRect">
              <a:avLst>
                <a:gd name="adj" fmla="val 8841"/>
              </a:avLst>
            </a:prstGeom>
            <a:gradFill>
              <a:gsLst>
                <a:gs pos="0">
                  <a:schemeClr val="accent1">
                    <a:alpha val="100000"/>
                    <a:lumMod val="85000"/>
                  </a:schemeClr>
                </a:gs>
                <a:gs pos="100000">
                  <a:schemeClr val="accent1">
                    <a:alpha val="100000"/>
                  </a:schemeClr>
                </a:gs>
              </a:gsLst>
              <a:lin ang="2700000"/>
            </a:gradFill>
            <a:effectLst>
              <a:outerShdw blurRad="203200" dist="101600" dir="2700000">
                <a:srgbClr val="000000">
                  <a:alpha val="30000"/>
                </a:srgbClr>
              </a:outerShdw>
            </a:effectLst>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4" name="Group 4"/>
          <p:cNvGrpSpPr/>
          <p:nvPr/>
        </p:nvGrpSpPr>
        <p:grpSpPr>
          <a:xfrm>
            <a:off x="572171" y="516087"/>
            <a:ext cx="715670" cy="715670"/>
            <a:chOff x="572171" y="516087"/>
            <a:chExt cx="715670" cy="715670"/>
          </a:xfrm>
        </p:grpSpPr>
        <p:sp>
          <p:nvSpPr>
            <p:cNvPr id="5" name="Freeform 5"/>
            <p:cNvSpPr/>
            <p:nvPr/>
          </p:nvSpPr>
          <p:spPr>
            <a:xfrm>
              <a:off x="572171" y="516087"/>
              <a:ext cx="715670" cy="715670"/>
            </a:xfrm>
            <a:custGeom>
              <a:rect l="l" t="t" r="r" b="b"/>
              <a:pathLst>
                <a:path w="1625021" h="1625022">
                  <a:moveTo>
                    <a:pt x="247132" y="108611"/>
                  </a:moveTo>
                  <a:cubicBezTo>
                    <a:pt x="173259" y="108611"/>
                    <a:pt x="113373" y="168497"/>
                    <a:pt x="113373" y="242370"/>
                  </a:cubicBezTo>
                  <a:lnTo>
                    <a:pt x="113373" y="1373126"/>
                  </a:lnTo>
                  <a:cubicBezTo>
                    <a:pt x="113373" y="1446999"/>
                    <a:pt x="173259" y="1506885"/>
                    <a:pt x="247132" y="1506885"/>
                  </a:cubicBezTo>
                  <a:lnTo>
                    <a:pt x="1377888" y="1506885"/>
                  </a:lnTo>
                  <a:cubicBezTo>
                    <a:pt x="1451761" y="1506885"/>
                    <a:pt x="1511647" y="1446999"/>
                    <a:pt x="1511647" y="1373126"/>
                  </a:cubicBezTo>
                  <a:lnTo>
                    <a:pt x="1511647" y="242370"/>
                  </a:lnTo>
                  <a:cubicBezTo>
                    <a:pt x="1511647" y="168497"/>
                    <a:pt x="1451761" y="108611"/>
                    <a:pt x="1377888" y="108611"/>
                  </a:cubicBezTo>
                  <a:close/>
                  <a:moveTo>
                    <a:pt x="143668" y="0"/>
                  </a:moveTo>
                  <a:lnTo>
                    <a:pt x="1481353" y="0"/>
                  </a:lnTo>
                  <a:cubicBezTo>
                    <a:pt x="1560699" y="0"/>
                    <a:pt x="1625021" y="64322"/>
                    <a:pt x="1625021" y="143668"/>
                  </a:cubicBezTo>
                  <a:lnTo>
                    <a:pt x="1625021" y="1481354"/>
                  </a:lnTo>
                  <a:cubicBezTo>
                    <a:pt x="1625021" y="1560700"/>
                    <a:pt x="1560699" y="1625022"/>
                    <a:pt x="1481353" y="1625022"/>
                  </a:cubicBezTo>
                  <a:lnTo>
                    <a:pt x="143668" y="1625022"/>
                  </a:lnTo>
                  <a:cubicBezTo>
                    <a:pt x="64322" y="1625022"/>
                    <a:pt x="0" y="1560700"/>
                    <a:pt x="0" y="1481354"/>
                  </a:cubicBezTo>
                  <a:lnTo>
                    <a:pt x="0" y="143668"/>
                  </a:lnTo>
                  <a:cubicBezTo>
                    <a:pt x="0" y="64322"/>
                    <a:pt x="64322" y="0"/>
                    <a:pt x="143668" y="0"/>
                  </a:cubicBezTo>
                  <a:close/>
                </a:path>
              </a:pathLst>
            </a:custGeom>
            <a:solidFill>
              <a:schemeClr val="accent1">
                <a:lumMod val="9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572171" y="516087"/>
              <a:ext cx="715670" cy="715670"/>
            </a:xfrm>
            <a:prstGeom prst="roundRect">
              <a:avLst>
                <a:gd name="adj" fmla="val 8841"/>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622036" y="565953"/>
              <a:ext cx="615696" cy="615696"/>
            </a:xfrm>
            <a:prstGeom prst="roundRect">
              <a:avLst>
                <a:gd name="adj" fmla="val 9566"/>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8" name="AutoShape 8"/>
          <p:cNvSpPr/>
          <p:nvPr/>
        </p:nvSpPr>
        <p:spPr>
          <a:xfrm>
            <a:off x="1490568" y="1247584"/>
            <a:ext cx="1681506" cy="766756"/>
          </a:xfrm>
          <a:prstGeom prst="rect">
            <a:avLst/>
          </a:prstGeom>
        </p:spPr>
        <p:txBody>
          <a:bodyPr vert="horz" wrap="square" lIns="0" tIns="0" rIns="0" bIns="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ct val="0"/>
              </a:spcBef>
              <a:defRPr/>
            </a:pPr>
            <a:r>
              <a:rPr lang="en-US" sz="4425" b="1">
                <a:solidFill>
                  <a:srgbClr val="FFFFFF">
                    <a:alpha val="100000"/>
                  </a:srgbClr>
                </a:solidFill>
                <a:latin typeface="黑体"/>
                <a:ea typeface="黑体"/>
                <a:cs typeface="黑体"/>
              </a:rPr>
              <a:t>目录</a:t>
            </a:r>
            <a:endParaRPr lang="en-US" sz="1100"/>
          </a:p>
        </p:txBody>
      </p:sp>
      <p:cxnSp>
        <p:nvCxnSpPr>
          <p:cNvPr id="9" name="Connector 9"/>
          <p:cNvCxnSpPr/>
          <p:nvPr/>
        </p:nvCxnSpPr>
        <p:spPr>
          <a:xfrm>
            <a:off x="4573574" y="1614170"/>
            <a:ext cx="5237390" cy="0"/>
          </a:xfrm>
          <a:prstGeom prst="line">
            <a:avLst/>
          </a:prstGeom>
          <a:ln w="9525">
            <a:solidFill>
              <a:srgbClr val="FFFFFF">
                <a:alpha val="100000"/>
              </a:srgbClr>
            </a:solidFill>
            <a:prstDash val="solid"/>
          </a:ln>
        </p:spPr>
      </p:cxnSp>
      <p:sp>
        <p:nvSpPr>
          <p:cNvPr id="10" name="TextBox 10"/>
          <p:cNvSpPr txBox="1"/>
          <p:nvPr/>
        </p:nvSpPr>
        <p:spPr>
          <a:xfrm>
            <a:off x="4596480" y="1789458"/>
            <a:ext cx="6562725" cy="4819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销售逼单技巧概述</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逼单前的准备工作</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逼单的实战技巧</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逼单后的跟进工作</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案例分享与实战演练</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571585" y="1029917"/>
            <a:ext cx="8683321" cy="114947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8475" b="1">
                <a:solidFill>
                  <a:schemeClr val="accent1">
                    <a:alpha val="100000"/>
                  </a:schemeClr>
                </a:solidFill>
                <a:latin typeface="Microsoft Yahei"/>
                <a:ea typeface="Microsoft Yahei"/>
                <a:cs typeface="Microsoft Yahei"/>
              </a:rPr>
              <a:t>01</a:t>
            </a:r>
          </a:p>
        </p:txBody>
      </p:sp>
      <p:sp>
        <p:nvSpPr>
          <p:cNvPr id="3" name="TextBox 3"/>
          <p:cNvSpPr txBox="1"/>
          <p:nvPr/>
        </p:nvSpPr>
        <p:spPr>
          <a:xfrm>
            <a:off x="1097052" y="2763839"/>
            <a:ext cx="8024317" cy="18726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75" b="1">
                <a:solidFill>
                  <a:srgbClr val="FFFFFF">
                    <a:alpha val="100000"/>
                  </a:srgbClr>
                </a:solidFill>
                <a:latin typeface="Microsoft Yahei"/>
                <a:ea typeface="Microsoft Yahei"/>
                <a:cs typeface="Microsoft Yahei"/>
              </a:rPr>
              <a:t>销售逼单技巧概述</a:t>
            </a:r>
          </a:p>
        </p:txBody>
      </p:sp>
      <p:sp>
        <p:nvSpPr>
          <p:cNvPr id="4" name="Freeform 4"/>
          <p:cNvSpPr/>
          <p:nvPr/>
        </p:nvSpPr>
        <p:spPr>
          <a:xfrm>
            <a:off x="3033917"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097052" y="5602490"/>
            <a:ext cx="3105564" cy="41033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400">
                <a:solidFill>
                  <a:schemeClr val="accent1">
                    <a:alpha val="100000"/>
                  </a:schemeClr>
                </a:solidFill>
                <a:latin typeface="Microsoft Yahei"/>
                <a:ea typeface="Microsoft Yahei"/>
                <a:cs typeface="Microsoft Yahei"/>
              </a:rPr>
              <a:t>Chapter</a:t>
            </a:r>
          </a:p>
        </p:txBody>
      </p:sp>
      <p:cxnSp>
        <p:nvCxnSpPr>
          <p:cNvPr id="6" name="Connector 6"/>
          <p:cNvCxnSpPr/>
          <p:nvPr/>
        </p:nvCxnSpPr>
        <p:spPr>
          <a:xfrm>
            <a:off x="3377035" y="5849950"/>
            <a:ext cx="8820012"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2862358"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2690798"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9" name="Group 9"/>
          <p:cNvGrpSpPr/>
          <p:nvPr/>
        </p:nvGrpSpPr>
        <p:grpSpPr>
          <a:xfrm>
            <a:off x="1097052" y="1098977"/>
            <a:ext cx="1335306" cy="1335306"/>
            <a:chOff x="1097052" y="1098977"/>
            <a:chExt cx="1335306" cy="1335306"/>
          </a:xfrm>
        </p:grpSpPr>
        <p:sp>
          <p:nvSpPr>
            <p:cNvPr id="10" name="AutoShape 10"/>
            <p:cNvSpPr/>
            <p:nvPr/>
          </p:nvSpPr>
          <p:spPr>
            <a:xfrm>
              <a:off x="1097052" y="1098977"/>
              <a:ext cx="1335306" cy="1335306"/>
            </a:xfrm>
            <a:prstGeom prst="roundRect">
              <a:avLst>
                <a:gd name="adj" fmla="val 8841"/>
              </a:avLst>
            </a:prstGeom>
            <a:gradFill>
              <a:gsLst>
                <a:gs pos="0">
                  <a:schemeClr val="accent1">
                    <a:alpha val="100000"/>
                    <a:lumMod val="85000"/>
                  </a:schemeClr>
                </a:gs>
                <a:gs pos="100000">
                  <a:schemeClr val="accent1">
                    <a:alpha val="100000"/>
                  </a:schemeClr>
                </a:gs>
              </a:gsLst>
              <a:lin ang="2700000"/>
            </a:gradFill>
            <a:effectLst>
              <a:outerShdw blurRad="203200" dist="101600" dir="2700000">
                <a:srgbClr val="000000">
                  <a:alpha val="30000"/>
                </a:srgbClr>
              </a:outerShdw>
            </a:effectLst>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1" name="Group 11"/>
          <p:cNvGrpSpPr/>
          <p:nvPr/>
        </p:nvGrpSpPr>
        <p:grpSpPr>
          <a:xfrm>
            <a:off x="1133886" y="1135811"/>
            <a:ext cx="1261638" cy="1261638"/>
            <a:chOff x="1133886" y="1135811"/>
            <a:chExt cx="1261638" cy="1261638"/>
          </a:xfrm>
        </p:grpSpPr>
        <p:sp>
          <p:nvSpPr>
            <p:cNvPr id="12" name="Freeform 12"/>
            <p:cNvSpPr/>
            <p:nvPr/>
          </p:nvSpPr>
          <p:spPr>
            <a:xfrm>
              <a:off x="1133886" y="1135811"/>
              <a:ext cx="1261638" cy="1261638"/>
            </a:xfrm>
            <a:custGeom>
              <a:rect l="l" t="t" r="r" b="b"/>
              <a:pathLst>
                <a:path w="1625021" h="1625022">
                  <a:moveTo>
                    <a:pt x="247132" y="108611"/>
                  </a:moveTo>
                  <a:cubicBezTo>
                    <a:pt x="173259" y="108611"/>
                    <a:pt x="113373" y="168497"/>
                    <a:pt x="113373" y="242370"/>
                  </a:cubicBezTo>
                  <a:lnTo>
                    <a:pt x="113373" y="1373126"/>
                  </a:lnTo>
                  <a:cubicBezTo>
                    <a:pt x="113373" y="1446999"/>
                    <a:pt x="173259" y="1506885"/>
                    <a:pt x="247132" y="1506885"/>
                  </a:cubicBezTo>
                  <a:lnTo>
                    <a:pt x="1377888" y="1506885"/>
                  </a:lnTo>
                  <a:cubicBezTo>
                    <a:pt x="1451761" y="1506885"/>
                    <a:pt x="1511647" y="1446999"/>
                    <a:pt x="1511647" y="1373126"/>
                  </a:cubicBezTo>
                  <a:lnTo>
                    <a:pt x="1511647" y="242370"/>
                  </a:lnTo>
                  <a:cubicBezTo>
                    <a:pt x="1511647" y="168497"/>
                    <a:pt x="1451761" y="108611"/>
                    <a:pt x="1377888" y="108611"/>
                  </a:cubicBezTo>
                  <a:close/>
                  <a:moveTo>
                    <a:pt x="143668" y="0"/>
                  </a:moveTo>
                  <a:lnTo>
                    <a:pt x="1481353" y="0"/>
                  </a:lnTo>
                  <a:cubicBezTo>
                    <a:pt x="1560699" y="0"/>
                    <a:pt x="1625021" y="64322"/>
                    <a:pt x="1625021" y="143668"/>
                  </a:cubicBezTo>
                  <a:lnTo>
                    <a:pt x="1625021" y="1481354"/>
                  </a:lnTo>
                  <a:cubicBezTo>
                    <a:pt x="1625021" y="1560700"/>
                    <a:pt x="1560699" y="1625022"/>
                    <a:pt x="1481353" y="1625022"/>
                  </a:cubicBezTo>
                  <a:lnTo>
                    <a:pt x="143668" y="1625022"/>
                  </a:lnTo>
                  <a:cubicBezTo>
                    <a:pt x="64322" y="1625022"/>
                    <a:pt x="0" y="1560700"/>
                    <a:pt x="0" y="1481354"/>
                  </a:cubicBezTo>
                  <a:lnTo>
                    <a:pt x="0" y="143668"/>
                  </a:lnTo>
                  <a:cubicBezTo>
                    <a:pt x="0" y="64322"/>
                    <a:pt x="64322" y="0"/>
                    <a:pt x="143668" y="0"/>
                  </a:cubicBezTo>
                  <a:close/>
                </a:path>
              </a:pathLst>
            </a:custGeom>
            <a:solidFill>
              <a:schemeClr val="accent1">
                <a:lumMod val="9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133886" y="1135811"/>
              <a:ext cx="1261638" cy="1261638"/>
            </a:xfrm>
            <a:prstGeom prst="roundRect">
              <a:avLst>
                <a:gd name="adj" fmla="val 8841"/>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221928" y="1223852"/>
              <a:ext cx="1085633" cy="1085633"/>
            </a:xfrm>
            <a:prstGeom prst="roundRect">
              <a:avLst>
                <a:gd name="adj" fmla="val 9566"/>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5" name="Group 15"/>
          <p:cNvGrpSpPr/>
          <p:nvPr/>
        </p:nvGrpSpPr>
        <p:grpSpPr>
          <a:xfrm>
            <a:off x="1342916" y="1576096"/>
            <a:ext cx="843579" cy="577491"/>
            <a:chOff x="1342916" y="1576096"/>
            <a:chExt cx="843579" cy="577491"/>
          </a:xfrm>
        </p:grpSpPr>
        <p:sp>
          <p:nvSpPr>
            <p:cNvPr id="16" name="Freeform 16"/>
            <p:cNvSpPr/>
            <p:nvPr/>
          </p:nvSpPr>
          <p:spPr>
            <a:xfrm>
              <a:off x="1342916" y="1576096"/>
              <a:ext cx="843579" cy="577491"/>
            </a:xfrm>
            <a:custGeom>
              <a:rect l="l" t="t" r="r" b="b"/>
              <a:pathLst>
                <a:path w="3113" h="2131">
                  <a:moveTo>
                    <a:pt x="3057" y="497"/>
                  </a:moveTo>
                  <a:cubicBezTo>
                    <a:pt x="1582" y="5"/>
                    <a:pt x="1582" y="5"/>
                    <a:pt x="1582" y="5"/>
                  </a:cubicBezTo>
                  <a:cubicBezTo>
                    <a:pt x="1565" y="0"/>
                    <a:pt x="1547" y="0"/>
                    <a:pt x="1531" y="5"/>
                  </a:cubicBezTo>
                  <a:cubicBezTo>
                    <a:pt x="56" y="497"/>
                    <a:pt x="56" y="497"/>
                    <a:pt x="56" y="497"/>
                  </a:cubicBezTo>
                  <a:cubicBezTo>
                    <a:pt x="23" y="508"/>
                    <a:pt x="0" y="539"/>
                    <a:pt x="0" y="574"/>
                  </a:cubicBezTo>
                  <a:cubicBezTo>
                    <a:pt x="0" y="610"/>
                    <a:pt x="23" y="641"/>
                    <a:pt x="56" y="652"/>
                  </a:cubicBezTo>
                  <a:cubicBezTo>
                    <a:pt x="492" y="797"/>
                    <a:pt x="492" y="797"/>
                    <a:pt x="492" y="797"/>
                  </a:cubicBezTo>
                  <a:cubicBezTo>
                    <a:pt x="492" y="1230"/>
                    <a:pt x="492" y="1230"/>
                    <a:pt x="492" y="1230"/>
                  </a:cubicBezTo>
                  <a:cubicBezTo>
                    <a:pt x="492" y="1252"/>
                    <a:pt x="500" y="1272"/>
                    <a:pt x="515" y="1288"/>
                  </a:cubicBezTo>
                  <a:cubicBezTo>
                    <a:pt x="530" y="1302"/>
                    <a:pt x="875" y="1639"/>
                    <a:pt x="1556" y="1639"/>
                  </a:cubicBezTo>
                  <a:cubicBezTo>
                    <a:pt x="1804" y="1639"/>
                    <a:pt x="2036" y="1595"/>
                    <a:pt x="2244" y="1507"/>
                  </a:cubicBezTo>
                  <a:cubicBezTo>
                    <a:pt x="2285" y="1489"/>
                    <a:pt x="2305" y="1441"/>
                    <a:pt x="2287" y="1399"/>
                  </a:cubicBezTo>
                  <a:cubicBezTo>
                    <a:pt x="2270" y="1358"/>
                    <a:pt x="2222" y="1338"/>
                    <a:pt x="2180" y="1356"/>
                  </a:cubicBezTo>
                  <a:cubicBezTo>
                    <a:pt x="1992" y="1435"/>
                    <a:pt x="1782" y="1475"/>
                    <a:pt x="1557" y="1475"/>
                  </a:cubicBezTo>
                  <a:cubicBezTo>
                    <a:pt x="1238" y="1475"/>
                    <a:pt x="1004" y="1393"/>
                    <a:pt x="863" y="1324"/>
                  </a:cubicBezTo>
                  <a:cubicBezTo>
                    <a:pt x="759" y="1272"/>
                    <a:pt x="689" y="1221"/>
                    <a:pt x="656" y="1193"/>
                  </a:cubicBezTo>
                  <a:cubicBezTo>
                    <a:pt x="656" y="852"/>
                    <a:pt x="656" y="852"/>
                    <a:pt x="656" y="852"/>
                  </a:cubicBezTo>
                  <a:cubicBezTo>
                    <a:pt x="1531" y="1144"/>
                    <a:pt x="1531" y="1144"/>
                    <a:pt x="1531" y="1144"/>
                  </a:cubicBezTo>
                  <a:cubicBezTo>
                    <a:pt x="1539" y="1146"/>
                    <a:pt x="1548" y="1148"/>
                    <a:pt x="1557" y="1148"/>
                  </a:cubicBezTo>
                  <a:cubicBezTo>
                    <a:pt x="1565" y="1148"/>
                    <a:pt x="1574" y="1146"/>
                    <a:pt x="1583" y="1144"/>
                  </a:cubicBezTo>
                  <a:cubicBezTo>
                    <a:pt x="2458" y="852"/>
                    <a:pt x="2458" y="852"/>
                    <a:pt x="2458" y="852"/>
                  </a:cubicBezTo>
                  <a:cubicBezTo>
                    <a:pt x="2458" y="998"/>
                    <a:pt x="2458" y="998"/>
                    <a:pt x="2458" y="998"/>
                  </a:cubicBezTo>
                  <a:cubicBezTo>
                    <a:pt x="2362" y="1032"/>
                    <a:pt x="2294" y="1123"/>
                    <a:pt x="2294" y="1230"/>
                  </a:cubicBezTo>
                  <a:cubicBezTo>
                    <a:pt x="2294" y="1330"/>
                    <a:pt x="2354" y="1416"/>
                    <a:pt x="2440" y="1454"/>
                  </a:cubicBezTo>
                  <a:cubicBezTo>
                    <a:pt x="2296" y="2029"/>
                    <a:pt x="2296" y="2029"/>
                    <a:pt x="2296" y="2029"/>
                  </a:cubicBezTo>
                  <a:cubicBezTo>
                    <a:pt x="2290" y="2053"/>
                    <a:pt x="2296" y="2080"/>
                    <a:pt x="2311" y="2099"/>
                  </a:cubicBezTo>
                  <a:cubicBezTo>
                    <a:pt x="2327" y="2119"/>
                    <a:pt x="2351" y="2131"/>
                    <a:pt x="2376" y="2131"/>
                  </a:cubicBezTo>
                  <a:cubicBezTo>
                    <a:pt x="2704" y="2131"/>
                    <a:pt x="2704" y="2131"/>
                    <a:pt x="2704" y="2131"/>
                  </a:cubicBezTo>
                  <a:cubicBezTo>
                    <a:pt x="2729" y="2131"/>
                    <a:pt x="2753" y="2119"/>
                    <a:pt x="2768" y="2099"/>
                  </a:cubicBezTo>
                  <a:cubicBezTo>
                    <a:pt x="2784" y="2080"/>
                    <a:pt x="2789" y="2053"/>
                    <a:pt x="2783" y="2029"/>
                  </a:cubicBezTo>
                  <a:cubicBezTo>
                    <a:pt x="2639" y="1454"/>
                    <a:pt x="2639" y="1454"/>
                    <a:pt x="2639" y="1454"/>
                  </a:cubicBezTo>
                  <a:cubicBezTo>
                    <a:pt x="2725" y="1416"/>
                    <a:pt x="2785" y="1330"/>
                    <a:pt x="2785" y="1230"/>
                  </a:cubicBezTo>
                  <a:cubicBezTo>
                    <a:pt x="2785" y="1123"/>
                    <a:pt x="2717" y="1032"/>
                    <a:pt x="2622" y="998"/>
                  </a:cubicBezTo>
                  <a:cubicBezTo>
                    <a:pt x="2622" y="797"/>
                    <a:pt x="2622" y="797"/>
                    <a:pt x="2622" y="797"/>
                  </a:cubicBezTo>
                  <a:cubicBezTo>
                    <a:pt x="3057" y="652"/>
                    <a:pt x="3057" y="652"/>
                    <a:pt x="3057" y="652"/>
                  </a:cubicBezTo>
                  <a:cubicBezTo>
                    <a:pt x="3091" y="641"/>
                    <a:pt x="3113" y="610"/>
                    <a:pt x="3113" y="574"/>
                  </a:cubicBezTo>
                  <a:cubicBezTo>
                    <a:pt x="3113" y="539"/>
                    <a:pt x="3091" y="508"/>
                    <a:pt x="3057" y="497"/>
                  </a:cubicBezTo>
                  <a:close/>
                  <a:moveTo>
                    <a:pt x="2540" y="1148"/>
                  </a:moveTo>
                  <a:cubicBezTo>
                    <a:pt x="2585" y="1148"/>
                    <a:pt x="2621" y="1184"/>
                    <a:pt x="2621" y="1230"/>
                  </a:cubicBezTo>
                  <a:cubicBezTo>
                    <a:pt x="2621" y="1275"/>
                    <a:pt x="2585" y="1312"/>
                    <a:pt x="2540" y="1312"/>
                  </a:cubicBezTo>
                  <a:cubicBezTo>
                    <a:pt x="2494" y="1312"/>
                    <a:pt x="2458" y="1275"/>
                    <a:pt x="2458" y="1230"/>
                  </a:cubicBezTo>
                  <a:cubicBezTo>
                    <a:pt x="2458" y="1184"/>
                    <a:pt x="2494" y="1148"/>
                    <a:pt x="2540" y="1148"/>
                  </a:cubicBezTo>
                  <a:close/>
                  <a:moveTo>
                    <a:pt x="2481" y="1967"/>
                  </a:moveTo>
                  <a:cubicBezTo>
                    <a:pt x="2540" y="1731"/>
                    <a:pt x="2540" y="1731"/>
                    <a:pt x="2540" y="1731"/>
                  </a:cubicBezTo>
                  <a:cubicBezTo>
                    <a:pt x="2599" y="1967"/>
                    <a:pt x="2599" y="1967"/>
                    <a:pt x="2599" y="1967"/>
                  </a:cubicBezTo>
                  <a:cubicBezTo>
                    <a:pt x="2481" y="1967"/>
                    <a:pt x="2481" y="1967"/>
                    <a:pt x="2481" y="1967"/>
                  </a:cubicBezTo>
                  <a:close/>
                  <a:moveTo>
                    <a:pt x="2533" y="654"/>
                  </a:moveTo>
                  <a:cubicBezTo>
                    <a:pt x="1570" y="493"/>
                    <a:pt x="1570" y="493"/>
                    <a:pt x="1570" y="493"/>
                  </a:cubicBezTo>
                  <a:cubicBezTo>
                    <a:pt x="1525" y="486"/>
                    <a:pt x="1483" y="516"/>
                    <a:pt x="1476" y="561"/>
                  </a:cubicBezTo>
                  <a:cubicBezTo>
                    <a:pt x="1469" y="605"/>
                    <a:pt x="1499" y="648"/>
                    <a:pt x="1543" y="655"/>
                  </a:cubicBezTo>
                  <a:cubicBezTo>
                    <a:pt x="2201" y="765"/>
                    <a:pt x="2201" y="765"/>
                    <a:pt x="2201" y="765"/>
                  </a:cubicBezTo>
                  <a:cubicBezTo>
                    <a:pt x="1557" y="979"/>
                    <a:pt x="1557" y="979"/>
                    <a:pt x="1557" y="979"/>
                  </a:cubicBezTo>
                  <a:cubicBezTo>
                    <a:pt x="341" y="574"/>
                    <a:pt x="341" y="574"/>
                    <a:pt x="341" y="574"/>
                  </a:cubicBezTo>
                  <a:cubicBezTo>
                    <a:pt x="1557" y="169"/>
                    <a:pt x="1557" y="169"/>
                    <a:pt x="1557" y="169"/>
                  </a:cubicBezTo>
                  <a:cubicBezTo>
                    <a:pt x="2772" y="574"/>
                    <a:pt x="2772" y="574"/>
                    <a:pt x="2772" y="574"/>
                  </a:cubicBezTo>
                  <a:cubicBezTo>
                    <a:pt x="2533" y="654"/>
                    <a:pt x="2533" y="654"/>
                    <a:pt x="2533" y="654"/>
                  </a:cubicBezTo>
                  <a:close/>
                  <a:moveTo>
                    <a:pt x="2533" y="654"/>
                  </a:moveTo>
                  <a:cubicBezTo>
                    <a:pt x="2533" y="654"/>
                    <a:pt x="2533" y="654"/>
                    <a:pt x="2533" y="654"/>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3609290" y="1560576"/>
            <a:ext cx="6827520" cy="1950720"/>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spcBef>
                <a:spcPts val="375"/>
              </a:spcBef>
              <a:defRPr/>
            </a:pPr>
            <a:r>
              <a:rPr lang="en-US" sz="1500">
                <a:solidFill>
                  <a:schemeClr val="dk1">
                    <a:alpha val="100000"/>
                  </a:schemeClr>
                </a:solidFill>
                <a:latin typeface="Microsoft Yahei"/>
                <a:ea typeface="Microsoft Yahei"/>
                <a:cs typeface="Microsoft Yahei"/>
              </a:rPr>
              <a:t>销售逼单技巧是指销售人员通过一定的沟通技巧和策略，引导潜在客户做出购买决策，促进交易达成的一种销售技巧。</a:t>
            </a:r>
            <a:endParaRPr lang="en-US" sz="1100"/>
          </a:p>
        </p:txBody>
      </p:sp>
      <p:grpSp>
        <p:nvGrpSpPr>
          <p:cNvPr id="3" name="Group 3"/>
          <p:cNvGrpSpPr/>
          <p:nvPr/>
        </p:nvGrpSpPr>
        <p:grpSpPr>
          <a:xfrm>
            <a:off x="1595201" y="2001561"/>
            <a:ext cx="1224808" cy="1062655"/>
            <a:chOff x="1595201" y="2001561"/>
            <a:chExt cx="1224808" cy="1062655"/>
          </a:xfrm>
        </p:grpSpPr>
        <p:sp>
          <p:nvSpPr>
            <p:cNvPr id="4" name="AutoShape 4"/>
            <p:cNvSpPr/>
            <p:nvPr/>
          </p:nvSpPr>
          <p:spPr>
            <a:xfrm rot="1800000">
              <a:off x="1595201" y="2001561"/>
              <a:ext cx="1224808" cy="1062655"/>
            </a:xfrm>
            <a:prstGeom prst="hexagon">
              <a:avLst>
                <a:gd name="adj" fmla="val 28663"/>
                <a:gd name="vf" fmla="val 11547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5" name="Group 5"/>
          <p:cNvGrpSpPr/>
          <p:nvPr/>
        </p:nvGrpSpPr>
        <p:grpSpPr>
          <a:xfrm>
            <a:off x="1595201" y="4305483"/>
            <a:ext cx="1224808" cy="1062655"/>
            <a:chOff x="1595201" y="4305483"/>
            <a:chExt cx="1224808" cy="1062655"/>
          </a:xfrm>
        </p:grpSpPr>
        <p:sp>
          <p:nvSpPr>
            <p:cNvPr id="6" name="AutoShape 6"/>
            <p:cNvSpPr/>
            <p:nvPr/>
          </p:nvSpPr>
          <p:spPr>
            <a:xfrm rot="1800000">
              <a:off x="1595201" y="4305483"/>
              <a:ext cx="1224808" cy="1062655"/>
            </a:xfrm>
            <a:prstGeom prst="hexagon">
              <a:avLst>
                <a:gd name="adj" fmla="val 28663"/>
                <a:gd name="vf" fmla="val 11547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7" name="AutoShape 7"/>
          <p:cNvSpPr/>
          <p:nvPr/>
        </p:nvSpPr>
        <p:spPr>
          <a:xfrm>
            <a:off x="1657324" y="2214971"/>
            <a:ext cx="1059059" cy="661505"/>
          </a:xfrm>
          <a:prstGeom prst="rect">
            <a:avLst/>
          </a:prstGeom>
        </p:spPr>
        <p:txBody>
          <a:bodyPr vert="horz" wrap="square" lIns="95250" tIns="47625" rIns="95250" bIns="476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375"/>
              </a:spcBef>
              <a:defRPr/>
            </a:pPr>
            <a:r>
              <a:rPr lang="en-US" sz="3600">
                <a:solidFill>
                  <a:srgbClr val="FFFFFF">
                    <a:alpha val="100000"/>
                  </a:srgbClr>
                </a:solidFill>
                <a:latin typeface="Microsoft Yahei"/>
                <a:ea typeface="Microsoft Yahei"/>
                <a:cs typeface="Microsoft Yahei"/>
              </a:rPr>
              <a:t>01</a:t>
            </a:r>
            <a:endParaRPr lang="en-US" sz="1100"/>
          </a:p>
        </p:txBody>
      </p:sp>
      <p:sp>
        <p:nvSpPr>
          <p:cNvPr id="8" name="AutoShape 8"/>
          <p:cNvSpPr/>
          <p:nvPr/>
        </p:nvSpPr>
        <p:spPr>
          <a:xfrm>
            <a:off x="1678135" y="4506051"/>
            <a:ext cx="1059059" cy="661505"/>
          </a:xfrm>
          <a:prstGeom prst="rect">
            <a:avLst/>
          </a:prstGeom>
        </p:spPr>
        <p:txBody>
          <a:bodyPr vert="horz" wrap="square" lIns="95250" tIns="47625" rIns="95250" bIns="476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375"/>
              </a:spcBef>
              <a:defRPr/>
            </a:pPr>
            <a:r>
              <a:rPr lang="en-US" sz="3600">
                <a:solidFill>
                  <a:srgbClr val="FFFFFF">
                    <a:alpha val="100000"/>
                  </a:srgbClr>
                </a:solidFill>
                <a:latin typeface="Microsoft Yahei"/>
                <a:ea typeface="Microsoft Yahei"/>
                <a:cs typeface="Microsoft Yahei"/>
              </a:rPr>
              <a:t>02</a:t>
            </a:r>
            <a:endParaRPr lang="en-US" sz="1100"/>
          </a:p>
        </p:txBody>
      </p:sp>
      <p:sp>
        <p:nvSpPr>
          <p:cNvPr id="9" name="AutoShape 9"/>
          <p:cNvSpPr/>
          <p:nvPr/>
        </p:nvSpPr>
        <p:spPr>
          <a:xfrm>
            <a:off x="3609290" y="3861450"/>
            <a:ext cx="6827520" cy="1950720"/>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spcBef>
                <a:spcPts val="375"/>
              </a:spcBef>
              <a:defRPr/>
            </a:pPr>
            <a:r>
              <a:rPr lang="en-US" sz="1500">
                <a:solidFill>
                  <a:schemeClr val="dk1">
                    <a:alpha val="100000"/>
                  </a:schemeClr>
                </a:solidFill>
                <a:latin typeface="Microsoft Yahei"/>
                <a:ea typeface="Microsoft Yahei"/>
                <a:cs typeface="Microsoft Yahei"/>
              </a:rPr>
              <a:t>销售逼单技巧的核心在于“逼”，即通过适当的压力和引导，促使客户尽快做出购买决定。</a:t>
            </a:r>
            <a:endParaRPr lang="en-US" sz="1100"/>
          </a:p>
        </p:txBody>
      </p: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什么是销售逼单技巧</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7090" b="7090"/>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2638" b="2638"/>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18426" b="18426"/>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销售逼单技巧的重要性</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提高销售效率</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通过逼单技巧，销售人员可以快速识别客户的购买意向，有针对性地推动交易进程，从而提高销售效率。</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增加销售额</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在销售过程中，客户往往会有犹豫和拖延的情况，逼单技巧可以帮助销售人员打破僵局，促使客户做出购买决策，从而增加销售额。</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提升客户满意度</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通过逼单技巧，销售人员可以为客户提供更加专业和高效的购买体验，从而提高客户满意度。</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当客户对产品或服务有明确的需求和意向时，销售人员可以使用逼单技巧来加速交易的达成。</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客户意向明确</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16667" r="16667"/>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竞争激烈</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6917" r="6917"/>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时间紧迫</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16750" r="16750"/>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在竞争激烈的市场环境下，销售人员需要使用逼单技巧来抓住客户的购买心理，提高竞争优势。</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当销售活动时间紧迫时，销售人员需要使用逼单技巧来提高销售效率，尽快达成交易。</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销售逼单技巧的适用场景</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571585" y="1029917"/>
            <a:ext cx="8683321" cy="114947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8475" b="1">
                <a:solidFill>
                  <a:schemeClr val="accent1">
                    <a:alpha val="100000"/>
                  </a:schemeClr>
                </a:solidFill>
                <a:latin typeface="Microsoft Yahei"/>
                <a:ea typeface="Microsoft Yahei"/>
                <a:cs typeface="Microsoft Yahei"/>
              </a:rPr>
              <a:t>02</a:t>
            </a:r>
          </a:p>
        </p:txBody>
      </p:sp>
      <p:sp>
        <p:nvSpPr>
          <p:cNvPr id="3" name="TextBox 3"/>
          <p:cNvSpPr txBox="1"/>
          <p:nvPr/>
        </p:nvSpPr>
        <p:spPr>
          <a:xfrm>
            <a:off x="1097052" y="2763839"/>
            <a:ext cx="8024317" cy="18726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75" b="1">
                <a:solidFill>
                  <a:srgbClr val="FFFFFF">
                    <a:alpha val="100000"/>
                  </a:srgbClr>
                </a:solidFill>
                <a:latin typeface="Microsoft Yahei"/>
                <a:ea typeface="Microsoft Yahei"/>
                <a:cs typeface="Microsoft Yahei"/>
              </a:rPr>
              <a:t>逼单前的准备工作</a:t>
            </a:r>
          </a:p>
        </p:txBody>
      </p:sp>
      <p:sp>
        <p:nvSpPr>
          <p:cNvPr id="4" name="Freeform 4"/>
          <p:cNvSpPr/>
          <p:nvPr/>
        </p:nvSpPr>
        <p:spPr>
          <a:xfrm>
            <a:off x="3033917"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097052" y="5602490"/>
            <a:ext cx="3105564" cy="41033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400">
                <a:solidFill>
                  <a:schemeClr val="accent1">
                    <a:alpha val="100000"/>
                  </a:schemeClr>
                </a:solidFill>
                <a:latin typeface="Microsoft Yahei"/>
                <a:ea typeface="Microsoft Yahei"/>
                <a:cs typeface="Microsoft Yahei"/>
              </a:rPr>
              <a:t>Chapter</a:t>
            </a:r>
          </a:p>
        </p:txBody>
      </p:sp>
      <p:cxnSp>
        <p:nvCxnSpPr>
          <p:cNvPr id="6" name="Connector 6"/>
          <p:cNvCxnSpPr/>
          <p:nvPr/>
        </p:nvCxnSpPr>
        <p:spPr>
          <a:xfrm>
            <a:off x="3377035" y="5849950"/>
            <a:ext cx="8820012"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2862358"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2690798"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9" name="Group 9"/>
          <p:cNvGrpSpPr/>
          <p:nvPr/>
        </p:nvGrpSpPr>
        <p:grpSpPr>
          <a:xfrm>
            <a:off x="1097052" y="1098977"/>
            <a:ext cx="1335306" cy="1335306"/>
            <a:chOff x="1097052" y="1098977"/>
            <a:chExt cx="1335306" cy="1335306"/>
          </a:xfrm>
        </p:grpSpPr>
        <p:sp>
          <p:nvSpPr>
            <p:cNvPr id="10" name="AutoShape 10"/>
            <p:cNvSpPr/>
            <p:nvPr/>
          </p:nvSpPr>
          <p:spPr>
            <a:xfrm>
              <a:off x="1097052" y="1098977"/>
              <a:ext cx="1335306" cy="1335306"/>
            </a:xfrm>
            <a:prstGeom prst="roundRect">
              <a:avLst>
                <a:gd name="adj" fmla="val 8841"/>
              </a:avLst>
            </a:prstGeom>
            <a:gradFill>
              <a:gsLst>
                <a:gs pos="0">
                  <a:schemeClr val="accent1">
                    <a:alpha val="100000"/>
                    <a:lumMod val="85000"/>
                  </a:schemeClr>
                </a:gs>
                <a:gs pos="100000">
                  <a:schemeClr val="accent1">
                    <a:alpha val="100000"/>
                  </a:schemeClr>
                </a:gs>
              </a:gsLst>
              <a:lin ang="2700000"/>
            </a:gradFill>
            <a:effectLst>
              <a:outerShdw blurRad="203200" dist="101600" dir="2700000">
                <a:srgbClr val="000000">
                  <a:alpha val="30000"/>
                </a:srgbClr>
              </a:outerShdw>
            </a:effectLst>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1" name="Group 11"/>
          <p:cNvGrpSpPr/>
          <p:nvPr/>
        </p:nvGrpSpPr>
        <p:grpSpPr>
          <a:xfrm>
            <a:off x="1133886" y="1135811"/>
            <a:ext cx="1261638" cy="1261638"/>
            <a:chOff x="1133886" y="1135811"/>
            <a:chExt cx="1261638" cy="1261638"/>
          </a:xfrm>
        </p:grpSpPr>
        <p:sp>
          <p:nvSpPr>
            <p:cNvPr id="12" name="Freeform 12"/>
            <p:cNvSpPr/>
            <p:nvPr/>
          </p:nvSpPr>
          <p:spPr>
            <a:xfrm>
              <a:off x="1133886" y="1135811"/>
              <a:ext cx="1261638" cy="1261638"/>
            </a:xfrm>
            <a:custGeom>
              <a:rect l="l" t="t" r="r" b="b"/>
              <a:pathLst>
                <a:path w="1625021" h="1625022">
                  <a:moveTo>
                    <a:pt x="247132" y="108611"/>
                  </a:moveTo>
                  <a:cubicBezTo>
                    <a:pt x="173259" y="108611"/>
                    <a:pt x="113373" y="168497"/>
                    <a:pt x="113373" y="242370"/>
                  </a:cubicBezTo>
                  <a:lnTo>
                    <a:pt x="113373" y="1373126"/>
                  </a:lnTo>
                  <a:cubicBezTo>
                    <a:pt x="113373" y="1446999"/>
                    <a:pt x="173259" y="1506885"/>
                    <a:pt x="247132" y="1506885"/>
                  </a:cubicBezTo>
                  <a:lnTo>
                    <a:pt x="1377888" y="1506885"/>
                  </a:lnTo>
                  <a:cubicBezTo>
                    <a:pt x="1451761" y="1506885"/>
                    <a:pt x="1511647" y="1446999"/>
                    <a:pt x="1511647" y="1373126"/>
                  </a:cubicBezTo>
                  <a:lnTo>
                    <a:pt x="1511647" y="242370"/>
                  </a:lnTo>
                  <a:cubicBezTo>
                    <a:pt x="1511647" y="168497"/>
                    <a:pt x="1451761" y="108611"/>
                    <a:pt x="1377888" y="108611"/>
                  </a:cubicBezTo>
                  <a:close/>
                  <a:moveTo>
                    <a:pt x="143668" y="0"/>
                  </a:moveTo>
                  <a:lnTo>
                    <a:pt x="1481353" y="0"/>
                  </a:lnTo>
                  <a:cubicBezTo>
                    <a:pt x="1560699" y="0"/>
                    <a:pt x="1625021" y="64322"/>
                    <a:pt x="1625021" y="143668"/>
                  </a:cubicBezTo>
                  <a:lnTo>
                    <a:pt x="1625021" y="1481354"/>
                  </a:lnTo>
                  <a:cubicBezTo>
                    <a:pt x="1625021" y="1560700"/>
                    <a:pt x="1560699" y="1625022"/>
                    <a:pt x="1481353" y="1625022"/>
                  </a:cubicBezTo>
                  <a:lnTo>
                    <a:pt x="143668" y="1625022"/>
                  </a:lnTo>
                  <a:cubicBezTo>
                    <a:pt x="64322" y="1625022"/>
                    <a:pt x="0" y="1560700"/>
                    <a:pt x="0" y="1481354"/>
                  </a:cubicBezTo>
                  <a:lnTo>
                    <a:pt x="0" y="143668"/>
                  </a:lnTo>
                  <a:cubicBezTo>
                    <a:pt x="0" y="64322"/>
                    <a:pt x="64322" y="0"/>
                    <a:pt x="143668" y="0"/>
                  </a:cubicBezTo>
                  <a:close/>
                </a:path>
              </a:pathLst>
            </a:custGeom>
            <a:solidFill>
              <a:schemeClr val="accent1">
                <a:lumMod val="9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133886" y="1135811"/>
              <a:ext cx="1261638" cy="1261638"/>
            </a:xfrm>
            <a:prstGeom prst="roundRect">
              <a:avLst>
                <a:gd name="adj" fmla="val 8841"/>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221928" y="1223852"/>
              <a:ext cx="1085633" cy="1085633"/>
            </a:xfrm>
            <a:prstGeom prst="roundRect">
              <a:avLst>
                <a:gd name="adj" fmla="val 9566"/>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5" name="Group 15"/>
          <p:cNvGrpSpPr/>
          <p:nvPr/>
        </p:nvGrpSpPr>
        <p:grpSpPr>
          <a:xfrm>
            <a:off x="1342916" y="1576096"/>
            <a:ext cx="843579" cy="577491"/>
            <a:chOff x="1342916" y="1576096"/>
            <a:chExt cx="843579" cy="577491"/>
          </a:xfrm>
        </p:grpSpPr>
        <p:sp>
          <p:nvSpPr>
            <p:cNvPr id="16" name="Freeform 16"/>
            <p:cNvSpPr/>
            <p:nvPr/>
          </p:nvSpPr>
          <p:spPr>
            <a:xfrm>
              <a:off x="1342916" y="1576096"/>
              <a:ext cx="843579" cy="577491"/>
            </a:xfrm>
            <a:custGeom>
              <a:rect l="l" t="t" r="r" b="b"/>
              <a:pathLst>
                <a:path w="3113" h="2131">
                  <a:moveTo>
                    <a:pt x="3057" y="497"/>
                  </a:moveTo>
                  <a:cubicBezTo>
                    <a:pt x="1582" y="5"/>
                    <a:pt x="1582" y="5"/>
                    <a:pt x="1582" y="5"/>
                  </a:cubicBezTo>
                  <a:cubicBezTo>
                    <a:pt x="1565" y="0"/>
                    <a:pt x="1547" y="0"/>
                    <a:pt x="1531" y="5"/>
                  </a:cubicBezTo>
                  <a:cubicBezTo>
                    <a:pt x="56" y="497"/>
                    <a:pt x="56" y="497"/>
                    <a:pt x="56" y="497"/>
                  </a:cubicBezTo>
                  <a:cubicBezTo>
                    <a:pt x="23" y="508"/>
                    <a:pt x="0" y="539"/>
                    <a:pt x="0" y="574"/>
                  </a:cubicBezTo>
                  <a:cubicBezTo>
                    <a:pt x="0" y="610"/>
                    <a:pt x="23" y="641"/>
                    <a:pt x="56" y="652"/>
                  </a:cubicBezTo>
                  <a:cubicBezTo>
                    <a:pt x="492" y="797"/>
                    <a:pt x="492" y="797"/>
                    <a:pt x="492" y="797"/>
                  </a:cubicBezTo>
                  <a:cubicBezTo>
                    <a:pt x="492" y="1230"/>
                    <a:pt x="492" y="1230"/>
                    <a:pt x="492" y="1230"/>
                  </a:cubicBezTo>
                  <a:cubicBezTo>
                    <a:pt x="492" y="1252"/>
                    <a:pt x="500" y="1272"/>
                    <a:pt x="515" y="1288"/>
                  </a:cubicBezTo>
                  <a:cubicBezTo>
                    <a:pt x="530" y="1302"/>
                    <a:pt x="875" y="1639"/>
                    <a:pt x="1556" y="1639"/>
                  </a:cubicBezTo>
                  <a:cubicBezTo>
                    <a:pt x="1804" y="1639"/>
                    <a:pt x="2036" y="1595"/>
                    <a:pt x="2244" y="1507"/>
                  </a:cubicBezTo>
                  <a:cubicBezTo>
                    <a:pt x="2285" y="1489"/>
                    <a:pt x="2305" y="1441"/>
                    <a:pt x="2287" y="1399"/>
                  </a:cubicBezTo>
                  <a:cubicBezTo>
                    <a:pt x="2270" y="1358"/>
                    <a:pt x="2222" y="1338"/>
                    <a:pt x="2180" y="1356"/>
                  </a:cubicBezTo>
                  <a:cubicBezTo>
                    <a:pt x="1992" y="1435"/>
                    <a:pt x="1782" y="1475"/>
                    <a:pt x="1557" y="1475"/>
                  </a:cubicBezTo>
                  <a:cubicBezTo>
                    <a:pt x="1238" y="1475"/>
                    <a:pt x="1004" y="1393"/>
                    <a:pt x="863" y="1324"/>
                  </a:cubicBezTo>
                  <a:cubicBezTo>
                    <a:pt x="759" y="1272"/>
                    <a:pt x="689" y="1221"/>
                    <a:pt x="656" y="1193"/>
                  </a:cubicBezTo>
                  <a:cubicBezTo>
                    <a:pt x="656" y="852"/>
                    <a:pt x="656" y="852"/>
                    <a:pt x="656" y="852"/>
                  </a:cubicBezTo>
                  <a:cubicBezTo>
                    <a:pt x="1531" y="1144"/>
                    <a:pt x="1531" y="1144"/>
                    <a:pt x="1531" y="1144"/>
                  </a:cubicBezTo>
                  <a:cubicBezTo>
                    <a:pt x="1539" y="1146"/>
                    <a:pt x="1548" y="1148"/>
                    <a:pt x="1557" y="1148"/>
                  </a:cubicBezTo>
                  <a:cubicBezTo>
                    <a:pt x="1565" y="1148"/>
                    <a:pt x="1574" y="1146"/>
                    <a:pt x="1583" y="1144"/>
                  </a:cubicBezTo>
                  <a:cubicBezTo>
                    <a:pt x="2458" y="852"/>
                    <a:pt x="2458" y="852"/>
                    <a:pt x="2458" y="852"/>
                  </a:cubicBezTo>
                  <a:cubicBezTo>
                    <a:pt x="2458" y="998"/>
                    <a:pt x="2458" y="998"/>
                    <a:pt x="2458" y="998"/>
                  </a:cubicBezTo>
                  <a:cubicBezTo>
                    <a:pt x="2362" y="1032"/>
                    <a:pt x="2294" y="1123"/>
                    <a:pt x="2294" y="1230"/>
                  </a:cubicBezTo>
                  <a:cubicBezTo>
                    <a:pt x="2294" y="1330"/>
                    <a:pt x="2354" y="1416"/>
                    <a:pt x="2440" y="1454"/>
                  </a:cubicBezTo>
                  <a:cubicBezTo>
                    <a:pt x="2296" y="2029"/>
                    <a:pt x="2296" y="2029"/>
                    <a:pt x="2296" y="2029"/>
                  </a:cubicBezTo>
                  <a:cubicBezTo>
                    <a:pt x="2290" y="2053"/>
                    <a:pt x="2296" y="2080"/>
                    <a:pt x="2311" y="2099"/>
                  </a:cubicBezTo>
                  <a:cubicBezTo>
                    <a:pt x="2327" y="2119"/>
                    <a:pt x="2351" y="2131"/>
                    <a:pt x="2376" y="2131"/>
                  </a:cubicBezTo>
                  <a:cubicBezTo>
                    <a:pt x="2704" y="2131"/>
                    <a:pt x="2704" y="2131"/>
                    <a:pt x="2704" y="2131"/>
                  </a:cubicBezTo>
                  <a:cubicBezTo>
                    <a:pt x="2729" y="2131"/>
                    <a:pt x="2753" y="2119"/>
                    <a:pt x="2768" y="2099"/>
                  </a:cubicBezTo>
                  <a:cubicBezTo>
                    <a:pt x="2784" y="2080"/>
                    <a:pt x="2789" y="2053"/>
                    <a:pt x="2783" y="2029"/>
                  </a:cubicBezTo>
                  <a:cubicBezTo>
                    <a:pt x="2639" y="1454"/>
                    <a:pt x="2639" y="1454"/>
                    <a:pt x="2639" y="1454"/>
                  </a:cubicBezTo>
                  <a:cubicBezTo>
                    <a:pt x="2725" y="1416"/>
                    <a:pt x="2785" y="1330"/>
                    <a:pt x="2785" y="1230"/>
                  </a:cubicBezTo>
                  <a:cubicBezTo>
                    <a:pt x="2785" y="1123"/>
                    <a:pt x="2717" y="1032"/>
                    <a:pt x="2622" y="998"/>
                  </a:cubicBezTo>
                  <a:cubicBezTo>
                    <a:pt x="2622" y="797"/>
                    <a:pt x="2622" y="797"/>
                    <a:pt x="2622" y="797"/>
                  </a:cubicBezTo>
                  <a:cubicBezTo>
                    <a:pt x="3057" y="652"/>
                    <a:pt x="3057" y="652"/>
                    <a:pt x="3057" y="652"/>
                  </a:cubicBezTo>
                  <a:cubicBezTo>
                    <a:pt x="3091" y="641"/>
                    <a:pt x="3113" y="610"/>
                    <a:pt x="3113" y="574"/>
                  </a:cubicBezTo>
                  <a:cubicBezTo>
                    <a:pt x="3113" y="539"/>
                    <a:pt x="3091" y="508"/>
                    <a:pt x="3057" y="497"/>
                  </a:cubicBezTo>
                  <a:close/>
                  <a:moveTo>
                    <a:pt x="2540" y="1148"/>
                  </a:moveTo>
                  <a:cubicBezTo>
                    <a:pt x="2585" y="1148"/>
                    <a:pt x="2621" y="1184"/>
                    <a:pt x="2621" y="1230"/>
                  </a:cubicBezTo>
                  <a:cubicBezTo>
                    <a:pt x="2621" y="1275"/>
                    <a:pt x="2585" y="1312"/>
                    <a:pt x="2540" y="1312"/>
                  </a:cubicBezTo>
                  <a:cubicBezTo>
                    <a:pt x="2494" y="1312"/>
                    <a:pt x="2458" y="1275"/>
                    <a:pt x="2458" y="1230"/>
                  </a:cubicBezTo>
                  <a:cubicBezTo>
                    <a:pt x="2458" y="1184"/>
                    <a:pt x="2494" y="1148"/>
                    <a:pt x="2540" y="1148"/>
                  </a:cubicBezTo>
                  <a:close/>
                  <a:moveTo>
                    <a:pt x="2481" y="1967"/>
                  </a:moveTo>
                  <a:cubicBezTo>
                    <a:pt x="2540" y="1731"/>
                    <a:pt x="2540" y="1731"/>
                    <a:pt x="2540" y="1731"/>
                  </a:cubicBezTo>
                  <a:cubicBezTo>
                    <a:pt x="2599" y="1967"/>
                    <a:pt x="2599" y="1967"/>
                    <a:pt x="2599" y="1967"/>
                  </a:cubicBezTo>
                  <a:cubicBezTo>
                    <a:pt x="2481" y="1967"/>
                    <a:pt x="2481" y="1967"/>
                    <a:pt x="2481" y="1967"/>
                  </a:cubicBezTo>
                  <a:close/>
                  <a:moveTo>
                    <a:pt x="2533" y="654"/>
                  </a:moveTo>
                  <a:cubicBezTo>
                    <a:pt x="1570" y="493"/>
                    <a:pt x="1570" y="493"/>
                    <a:pt x="1570" y="493"/>
                  </a:cubicBezTo>
                  <a:cubicBezTo>
                    <a:pt x="1525" y="486"/>
                    <a:pt x="1483" y="516"/>
                    <a:pt x="1476" y="561"/>
                  </a:cubicBezTo>
                  <a:cubicBezTo>
                    <a:pt x="1469" y="605"/>
                    <a:pt x="1499" y="648"/>
                    <a:pt x="1543" y="655"/>
                  </a:cubicBezTo>
                  <a:cubicBezTo>
                    <a:pt x="2201" y="765"/>
                    <a:pt x="2201" y="765"/>
                    <a:pt x="2201" y="765"/>
                  </a:cubicBezTo>
                  <a:cubicBezTo>
                    <a:pt x="1557" y="979"/>
                    <a:pt x="1557" y="979"/>
                    <a:pt x="1557" y="979"/>
                  </a:cubicBezTo>
                  <a:cubicBezTo>
                    <a:pt x="341" y="574"/>
                    <a:pt x="341" y="574"/>
                    <a:pt x="341" y="574"/>
                  </a:cubicBezTo>
                  <a:cubicBezTo>
                    <a:pt x="1557" y="169"/>
                    <a:pt x="1557" y="169"/>
                    <a:pt x="1557" y="169"/>
                  </a:cubicBezTo>
                  <a:cubicBezTo>
                    <a:pt x="2772" y="574"/>
                    <a:pt x="2772" y="574"/>
                    <a:pt x="2772" y="574"/>
                  </a:cubicBezTo>
                  <a:cubicBezTo>
                    <a:pt x="2533" y="654"/>
                    <a:pt x="2533" y="654"/>
                    <a:pt x="2533" y="654"/>
                  </a:cubicBezTo>
                  <a:close/>
                  <a:moveTo>
                    <a:pt x="2533" y="654"/>
                  </a:moveTo>
                  <a:cubicBezTo>
                    <a:pt x="2533" y="654"/>
                    <a:pt x="2533" y="654"/>
                    <a:pt x="2533" y="654"/>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128883" y="1711764"/>
            <a:ext cx="4242156" cy="1454089"/>
          </a:xfrm>
          <a:prstGeom prst="roundRect">
            <a:avLst>
              <a:gd name="adj" fmla="val 2049"/>
            </a:avLst>
          </a:prstGeom>
          <a:solidFill>
            <a:schemeClr val="accent1">
              <a:alpha val="100000"/>
            </a:schemeClr>
          </a:solidFill>
          <a:ln w="25432">
            <a:solidFill>
              <a:srgbClr val="FFFFF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6996316" y="1711764"/>
            <a:ext cx="4092216" cy="1454089"/>
          </a:xfrm>
          <a:prstGeom prst="roundRect">
            <a:avLst>
              <a:gd name="adj" fmla="val 2049"/>
            </a:avLst>
          </a:prstGeom>
          <a:solidFill>
            <a:schemeClr val="accent2">
              <a:alpha val="100000"/>
            </a:schemeClr>
          </a:solidFill>
          <a:ln w="25432">
            <a:solidFill>
              <a:srgbClr val="FFFFF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 name="Connector 4"/>
          <p:cNvCxnSpPr/>
          <p:nvPr/>
        </p:nvCxnSpPr>
        <p:spPr>
          <a:xfrm flipH="1">
            <a:off x="6096000" y="3660226"/>
            <a:ext cx="0" cy="2439937"/>
          </a:xfrm>
          <a:prstGeom prst="line">
            <a:avLst/>
          </a:prstGeom>
          <a:ln w="9525">
            <a:solidFill>
              <a:srgbClr val="FFFFFF">
                <a:alpha val="100000"/>
              </a:srgbClr>
            </a:solidFill>
            <a:prstDash val="solid"/>
          </a:ln>
        </p:spPr>
      </p:cxnSp>
      <p:sp>
        <p:nvSpPr>
          <p:cNvPr id="5" name="AutoShape 5"/>
          <p:cNvSpPr/>
          <p:nvPr/>
        </p:nvSpPr>
        <p:spPr>
          <a:xfrm>
            <a:off x="1128883" y="3468001"/>
            <a:ext cx="4382762" cy="2756521"/>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rgbClr val="FFFFFF">
                    <a:alpha val="100000"/>
                  </a:srgbClr>
                </a:solidFill>
                <a:latin typeface="Microsoft Yahei"/>
                <a:ea typeface="Microsoft Yahei"/>
                <a:cs typeface="Microsoft Yahei"/>
              </a:rPr>
              <a:t>在逼单之前，销售人员需要充分了解客户的需求和期望，以便为客户提供最合适的产品或解决方案。</a:t>
            </a:r>
            <a:endParaRPr lang="en-US" sz="1100"/>
          </a:p>
        </p:txBody>
      </p:sp>
      <p:sp>
        <p:nvSpPr>
          <p:cNvPr id="6" name="AutoShape 6"/>
          <p:cNvSpPr/>
          <p:nvPr/>
        </p:nvSpPr>
        <p:spPr>
          <a:xfrm>
            <a:off x="6851043" y="3468001"/>
            <a:ext cx="4382762" cy="2756521"/>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rgbClr val="FFFFFF">
                    <a:alpha val="100000"/>
                  </a:srgbClr>
                </a:solidFill>
                <a:latin typeface="Microsoft Yahei"/>
                <a:ea typeface="Microsoft Yahei"/>
                <a:cs typeface="Microsoft Yahei"/>
              </a:rPr>
              <a:t>通过与客户的沟通，了解其具体需求、预算、时间要求等方面的信息，同时注意倾听客户的意见和反馈，确保准确把握客户需求。</a:t>
            </a:r>
            <a:endParaRPr lang="en-US" sz="1100"/>
          </a:p>
        </p:txBody>
      </p:sp>
      <p:sp>
        <p:nvSpPr>
          <p:cNvPr id="7" name="AutoShape 7"/>
          <p:cNvSpPr/>
          <p:nvPr/>
        </p:nvSpPr>
        <p:spPr>
          <a:xfrm>
            <a:off x="1128883" y="2489009"/>
            <a:ext cx="4242156" cy="439617"/>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375"/>
              </a:spcBef>
              <a:defRPr/>
            </a:pPr>
            <a:r>
              <a:rPr lang="en-US" sz="2025" b="1">
                <a:solidFill>
                  <a:srgbClr val="FFFFFF">
                    <a:alpha val="100000"/>
                  </a:srgbClr>
                </a:solidFill>
                <a:latin typeface="Microsoft Yahei"/>
                <a:ea typeface="Microsoft Yahei"/>
                <a:cs typeface="Microsoft Yahei"/>
              </a:rPr>
              <a:t>总结词</a:t>
            </a:r>
            <a:endParaRPr lang="en-US" sz="1100"/>
          </a:p>
        </p:txBody>
      </p:sp>
      <p:sp>
        <p:nvSpPr>
          <p:cNvPr id="8" name="AutoShape 8"/>
          <p:cNvSpPr/>
          <p:nvPr/>
        </p:nvSpPr>
        <p:spPr>
          <a:xfrm>
            <a:off x="6996316" y="2489009"/>
            <a:ext cx="4092216" cy="439617"/>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375"/>
              </a:spcBef>
              <a:defRPr/>
            </a:pPr>
            <a:r>
              <a:rPr lang="en-US" sz="2025" b="1">
                <a:solidFill>
                  <a:srgbClr val="FFFFFF">
                    <a:alpha val="100000"/>
                  </a:srgbClr>
                </a:solidFill>
                <a:latin typeface="Microsoft Yahei"/>
                <a:ea typeface="Microsoft Yahei"/>
                <a:cs typeface="Microsoft Yahei"/>
              </a:rPr>
              <a:t>详细描述</a:t>
            </a:r>
            <a:endParaRPr lang="en-US" sz="1100"/>
          </a:p>
        </p:txBody>
      </p:sp>
      <p:sp>
        <p:nvSpPr>
          <p:cNvPr id="9" name="Freeform 9"/>
          <p:cNvSpPr/>
          <p:nvPr/>
        </p:nvSpPr>
        <p:spPr>
          <a:xfrm>
            <a:off x="3032529" y="2003945"/>
            <a:ext cx="434864" cy="434864"/>
          </a:xfrm>
          <a:custGeom>
            <a:rect l="l" t="t" r="r" b="b"/>
            <a:pathLst>
              <a:path w="9753600" h="9753600">
                <a:moveTo>
                  <a:pt x="8367503" y="4412961"/>
                </a:moveTo>
                <a:cubicBezTo>
                  <a:pt x="8156175" y="3938286"/>
                  <a:pt x="7853813" y="3517798"/>
                  <a:pt x="7469088" y="3164500"/>
                </a:cubicBezTo>
                <a:lnTo>
                  <a:pt x="7153722" y="2875143"/>
                </a:lnTo>
                <a:cubicBezTo>
                  <a:pt x="7107121" y="2833961"/>
                  <a:pt x="7033428" y="2852385"/>
                  <a:pt x="7012836" y="2910906"/>
                </a:cubicBezTo>
                <a:lnTo>
                  <a:pt x="6871951" y="3315139"/>
                </a:lnTo>
                <a:cubicBezTo>
                  <a:pt x="6784169" y="3568732"/>
                  <a:pt x="6622692" y="3827745"/>
                  <a:pt x="6394025" y="4082422"/>
                </a:cubicBezTo>
                <a:cubicBezTo>
                  <a:pt x="6378853" y="4098678"/>
                  <a:pt x="6361513" y="4103013"/>
                  <a:pt x="6349592" y="4104097"/>
                </a:cubicBezTo>
                <a:cubicBezTo>
                  <a:pt x="6337671" y="4105181"/>
                  <a:pt x="6319247" y="4103013"/>
                  <a:pt x="6302991" y="4087841"/>
                </a:cubicBezTo>
                <a:cubicBezTo>
                  <a:pt x="6287819" y="4074836"/>
                  <a:pt x="6280233" y="4055329"/>
                  <a:pt x="6281317" y="4035822"/>
                </a:cubicBezTo>
                <a:cubicBezTo>
                  <a:pt x="6321415" y="3383415"/>
                  <a:pt x="6126343" y="2647563"/>
                  <a:pt x="5699351" y="1846682"/>
                </a:cubicBezTo>
                <a:cubicBezTo>
                  <a:pt x="5346059" y="1181271"/>
                  <a:pt x="4855121" y="662161"/>
                  <a:pt x="4241730" y="300194"/>
                </a:cubicBezTo>
                <a:lnTo>
                  <a:pt x="3794148" y="36847"/>
                </a:lnTo>
                <a:cubicBezTo>
                  <a:pt x="3735627" y="2167"/>
                  <a:pt x="3660849" y="47684"/>
                  <a:pt x="3664101" y="115959"/>
                </a:cubicBezTo>
                <a:lnTo>
                  <a:pt x="3687943" y="636151"/>
                </a:lnTo>
                <a:cubicBezTo>
                  <a:pt x="3704199" y="991615"/>
                  <a:pt x="3663017" y="1305898"/>
                  <a:pt x="3565481" y="1567078"/>
                </a:cubicBezTo>
                <a:cubicBezTo>
                  <a:pt x="3446270" y="1886778"/>
                  <a:pt x="3275041" y="2183722"/>
                  <a:pt x="3056126" y="2450320"/>
                </a:cubicBezTo>
                <a:cubicBezTo>
                  <a:pt x="2902236" y="2636723"/>
                  <a:pt x="2729922" y="2804701"/>
                  <a:pt x="2541353" y="2949922"/>
                </a:cubicBezTo>
                <a:cubicBezTo>
                  <a:pt x="2085102" y="3299967"/>
                  <a:pt x="1709046" y="3756220"/>
                  <a:pt x="1454369" y="4266658"/>
                </a:cubicBezTo>
                <a:cubicBezTo>
                  <a:pt x="1197521" y="4782512"/>
                  <a:pt x="1062057" y="5360146"/>
                  <a:pt x="1062057" y="5938857"/>
                </a:cubicBezTo>
                <a:cubicBezTo>
                  <a:pt x="1062057" y="6450379"/>
                  <a:pt x="1162843" y="6945649"/>
                  <a:pt x="1362250" y="7412736"/>
                </a:cubicBezTo>
                <a:cubicBezTo>
                  <a:pt x="1555154" y="7862486"/>
                  <a:pt x="1830423" y="8267802"/>
                  <a:pt x="2180469" y="8614601"/>
                </a:cubicBezTo>
                <a:cubicBezTo>
                  <a:pt x="2531598" y="8961395"/>
                  <a:pt x="2939082" y="9234496"/>
                  <a:pt x="3393163" y="9424149"/>
                </a:cubicBezTo>
                <a:cubicBezTo>
                  <a:pt x="3863511" y="9621393"/>
                  <a:pt x="4362031" y="9721120"/>
                  <a:pt x="4876800" y="9721120"/>
                </a:cubicBezTo>
                <a:cubicBezTo>
                  <a:pt x="5391569" y="9721120"/>
                  <a:pt x="5890089" y="9621416"/>
                  <a:pt x="6360433" y="9425261"/>
                </a:cubicBezTo>
                <a:cubicBezTo>
                  <a:pt x="6814517" y="9235608"/>
                  <a:pt x="7223085" y="8963591"/>
                  <a:pt x="7573127" y="8615712"/>
                </a:cubicBezTo>
                <a:cubicBezTo>
                  <a:pt x="7924257" y="8268917"/>
                  <a:pt x="8199526" y="7863601"/>
                  <a:pt x="8391346" y="7413848"/>
                </a:cubicBezTo>
                <a:cubicBezTo>
                  <a:pt x="8590753" y="6946759"/>
                  <a:pt x="8691540" y="6451489"/>
                  <a:pt x="8691540" y="5939968"/>
                </a:cubicBezTo>
                <a:cubicBezTo>
                  <a:pt x="8691540" y="5411106"/>
                  <a:pt x="8583166" y="4897419"/>
                  <a:pt x="8367503" y="4412987"/>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8832836" y="2019632"/>
            <a:ext cx="419176" cy="419176"/>
          </a:xfrm>
          <a:custGeom>
            <a:rect l="l" t="t" r="r" b="b"/>
            <a:pathLst>
              <a:path w="9753600" h="9753600">
                <a:moveTo>
                  <a:pt x="9713690" y="5376882"/>
                </a:moveTo>
                <a:lnTo>
                  <a:pt x="8390668" y="876176"/>
                </a:lnTo>
                <a:cubicBezTo>
                  <a:pt x="8308131" y="628565"/>
                  <a:pt x="8110284" y="462277"/>
                  <a:pt x="7845680" y="462277"/>
                </a:cubicBezTo>
                <a:cubicBezTo>
                  <a:pt x="7581075" y="462277"/>
                  <a:pt x="7366236" y="611572"/>
                  <a:pt x="7283699" y="859184"/>
                </a:cubicBezTo>
                <a:lnTo>
                  <a:pt x="6407348" y="3473672"/>
                </a:lnTo>
                <a:lnTo>
                  <a:pt x="3349866" y="3473672"/>
                </a:lnTo>
                <a:lnTo>
                  <a:pt x="2473509" y="860398"/>
                </a:lnTo>
                <a:cubicBezTo>
                  <a:pt x="2390972" y="612787"/>
                  <a:pt x="2176133" y="463491"/>
                  <a:pt x="1911528" y="463491"/>
                </a:cubicBezTo>
                <a:cubicBezTo>
                  <a:pt x="1646924" y="463491"/>
                  <a:pt x="1432085" y="628565"/>
                  <a:pt x="1366540" y="877391"/>
                </a:cubicBezTo>
                <a:lnTo>
                  <a:pt x="44737" y="5376882"/>
                </a:lnTo>
                <a:cubicBezTo>
                  <a:pt x="-5029" y="5541956"/>
                  <a:pt x="61730" y="5724023"/>
                  <a:pt x="194031" y="5823553"/>
                </a:cubicBezTo>
                <a:lnTo>
                  <a:pt x="4871949" y="9331382"/>
                </a:lnTo>
                <a:lnTo>
                  <a:pt x="9565641" y="5823553"/>
                </a:lnTo>
                <a:cubicBezTo>
                  <a:pt x="9696730" y="5725237"/>
                  <a:pt x="9763487" y="5543169"/>
                  <a:pt x="9713722" y="5376882"/>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了解客户需求</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13984" b="13984"/>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建立信任关系是逼单成功的关键之一，销售人员需要与客户建立互信，让客户感受到专业和可靠。</a:t>
            </a:r>
            <a:endParaRPr lang="en-US" sz="1100"/>
          </a:p>
        </p:txBody>
      </p:sp>
      <p:sp>
        <p:nvSpPr>
          <p:cNvPr id="5" name="AutoShape 5"/>
          <p:cNvSpPr/>
          <p:nvPr/>
        </p:nvSpPr>
        <p:spPr>
          <a:xfrm>
            <a:off x="601724" y="4315960"/>
            <a:ext cx="3052052"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通过提供优质的服务、专业的建议和准确的解答，赢得客户的信任。同时，保持诚信和透明度，让客户感受到合作的可信度和可靠性。</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建立信任关系</a:t>
              </a:r>
            </a:p>
          </p:txBody>
        </p:sp>
      </p:grpSp>
      <p:sp>
        <p:nvSpPr>
          <p:cNvPr id="28" name="AutoShape 28"/>
          <p:cNvSpPr/>
          <p:nvPr/>
        </p:nvSpPr>
        <p:spPr>
          <a:xfrm>
            <a:off x="601724" y="3976765"/>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详细描述</a:t>
            </a:r>
            <a:endParaRPr lang="en-US" sz="1100"/>
          </a:p>
        </p:txBody>
      </p:sp>
      <p:sp>
        <p:nvSpPr>
          <p:cNvPr id="29" name="AutoShape 29"/>
          <p:cNvSpPr/>
          <p:nvPr/>
        </p:nvSpPr>
        <p:spPr>
          <a:xfrm>
            <a:off x="563624" y="1405309"/>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总结词</a:t>
            </a:r>
            <a:endParaRPr lang="en-US" sz="1100"/>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23819" r="23819"/>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23819" r="23819"/>
          <a:stretch>
            <a:fillRect/>
          </a:stretch>
        </p:blipFill>
        <p:spPr>
          <a:xfrm>
            <a:off x="5906739" y="1869245"/>
            <a:ext cx="2050689" cy="3916435"/>
          </a:xfrm>
          <a:prstGeom prst="rect">
            <a:avLst/>
          </a:prstGeom>
        </p:spPr>
      </p:pic>
      <p:pic>
        <p:nvPicPr>
          <p:cNvPr id="4" name="Picture 4"/>
          <p:cNvPicPr>
            <a:picLocks noChangeAspect="1"/>
          </p:cNvPicPr>
          <p:nvPr/>
        </p:nvPicPr>
        <p:blipFill>
          <a:blip r:embed="rId4"/>
          <a:srcRect l="31499" r="31499"/>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在逼单之前，销售人员需要明确客户的购买意向和决策能力，以便有针对性地推进销售进程。</a:t>
            </a:r>
            <a:endParaRPr lang="en-US" sz="1100"/>
          </a:p>
        </p:txBody>
      </p:sp>
      <p:sp>
        <p:nvSpPr>
          <p:cNvPr id="8" name="AutoShape 8"/>
          <p:cNvSpPr/>
          <p:nvPr/>
        </p:nvSpPr>
        <p:spPr>
          <a:xfrm>
            <a:off x="8901714" y="1901965"/>
            <a:ext cx="2084387" cy="46037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总结词</a:t>
            </a:r>
            <a:endParaRPr lang="en-US" sz="1100"/>
          </a:p>
        </p:txBody>
      </p:sp>
      <p:sp>
        <p:nvSpPr>
          <p:cNvPr id="9" name="AutoShape 9"/>
          <p:cNvSpPr/>
          <p:nvPr/>
        </p:nvSpPr>
        <p:spPr>
          <a:xfrm>
            <a:off x="8406414" y="45259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通过提问、观察和试探，了解客户的购买意向和决策流程，判断客户的购买意愿和决策能力，以便制定合适的销售策略。</a:t>
            </a:r>
            <a:endParaRPr lang="en-US" sz="1100"/>
          </a:p>
        </p:txBody>
      </p:sp>
      <p:sp>
        <p:nvSpPr>
          <p:cNvPr id="10" name="AutoShape 10"/>
          <p:cNvSpPr/>
          <p:nvPr/>
        </p:nvSpPr>
        <p:spPr>
          <a:xfrm>
            <a:off x="8901714" y="4005263"/>
            <a:ext cx="2084387" cy="460375"/>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详细描述</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确定客户意向</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总结词</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准备必要的销售道具可以帮助销售人员更好地展示产品或服务的特点和优势，提高逼单的成功率。</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详细描述</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根据销售需要，准备相关的产品资料、演示工具、证明材料等销售道具。同时确保道具的质量和准确性，以便更好地展示产品或服务的优势和价值。</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681" r="2681"/>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准备销售道具</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571585" y="1029917"/>
            <a:ext cx="8683321" cy="114947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8475" b="1">
                <a:solidFill>
                  <a:schemeClr val="accent1">
                    <a:alpha val="100000"/>
                  </a:schemeClr>
                </a:solidFill>
                <a:latin typeface="Microsoft Yahei"/>
                <a:ea typeface="Microsoft Yahei"/>
                <a:cs typeface="Microsoft Yahei"/>
              </a:rPr>
              <a:t>03</a:t>
            </a:r>
          </a:p>
        </p:txBody>
      </p:sp>
      <p:sp>
        <p:nvSpPr>
          <p:cNvPr id="3" name="TextBox 3"/>
          <p:cNvSpPr txBox="1"/>
          <p:nvPr/>
        </p:nvSpPr>
        <p:spPr>
          <a:xfrm>
            <a:off x="1097052" y="2763839"/>
            <a:ext cx="8024317" cy="18726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75" b="1">
                <a:solidFill>
                  <a:srgbClr val="FFFFFF">
                    <a:alpha val="100000"/>
                  </a:srgbClr>
                </a:solidFill>
                <a:latin typeface="Microsoft Yahei"/>
                <a:ea typeface="Microsoft Yahei"/>
                <a:cs typeface="Microsoft Yahei"/>
              </a:rPr>
              <a:t>逼单的实战技巧</a:t>
            </a:r>
          </a:p>
        </p:txBody>
      </p:sp>
      <p:sp>
        <p:nvSpPr>
          <p:cNvPr id="4" name="Freeform 4"/>
          <p:cNvSpPr/>
          <p:nvPr/>
        </p:nvSpPr>
        <p:spPr>
          <a:xfrm>
            <a:off x="3033917"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097052" y="5602490"/>
            <a:ext cx="3105564" cy="41033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400">
                <a:solidFill>
                  <a:schemeClr val="accent1">
                    <a:alpha val="100000"/>
                  </a:schemeClr>
                </a:solidFill>
                <a:latin typeface="Microsoft Yahei"/>
                <a:ea typeface="Microsoft Yahei"/>
                <a:cs typeface="Microsoft Yahei"/>
              </a:rPr>
              <a:t>Chapter</a:t>
            </a:r>
          </a:p>
        </p:txBody>
      </p:sp>
      <p:cxnSp>
        <p:nvCxnSpPr>
          <p:cNvPr id="6" name="Connector 6"/>
          <p:cNvCxnSpPr/>
          <p:nvPr/>
        </p:nvCxnSpPr>
        <p:spPr>
          <a:xfrm>
            <a:off x="3377035" y="5849950"/>
            <a:ext cx="8820012"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2862358"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2690798"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9" name="Group 9"/>
          <p:cNvGrpSpPr/>
          <p:nvPr/>
        </p:nvGrpSpPr>
        <p:grpSpPr>
          <a:xfrm>
            <a:off x="1097052" y="1098977"/>
            <a:ext cx="1335306" cy="1335306"/>
            <a:chOff x="1097052" y="1098977"/>
            <a:chExt cx="1335306" cy="1335306"/>
          </a:xfrm>
        </p:grpSpPr>
        <p:sp>
          <p:nvSpPr>
            <p:cNvPr id="10" name="AutoShape 10"/>
            <p:cNvSpPr/>
            <p:nvPr/>
          </p:nvSpPr>
          <p:spPr>
            <a:xfrm>
              <a:off x="1097052" y="1098977"/>
              <a:ext cx="1335306" cy="1335306"/>
            </a:xfrm>
            <a:prstGeom prst="roundRect">
              <a:avLst>
                <a:gd name="adj" fmla="val 8841"/>
              </a:avLst>
            </a:prstGeom>
            <a:gradFill>
              <a:gsLst>
                <a:gs pos="0">
                  <a:schemeClr val="accent1">
                    <a:alpha val="100000"/>
                    <a:lumMod val="85000"/>
                  </a:schemeClr>
                </a:gs>
                <a:gs pos="100000">
                  <a:schemeClr val="accent1">
                    <a:alpha val="100000"/>
                  </a:schemeClr>
                </a:gs>
              </a:gsLst>
              <a:lin ang="2700000"/>
            </a:gradFill>
            <a:effectLst>
              <a:outerShdw blurRad="203200" dist="101600" dir="2700000">
                <a:srgbClr val="000000">
                  <a:alpha val="30000"/>
                </a:srgbClr>
              </a:outerShdw>
            </a:effectLst>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1" name="Group 11"/>
          <p:cNvGrpSpPr/>
          <p:nvPr/>
        </p:nvGrpSpPr>
        <p:grpSpPr>
          <a:xfrm>
            <a:off x="1133886" y="1135811"/>
            <a:ext cx="1261638" cy="1261638"/>
            <a:chOff x="1133886" y="1135811"/>
            <a:chExt cx="1261638" cy="1261638"/>
          </a:xfrm>
        </p:grpSpPr>
        <p:sp>
          <p:nvSpPr>
            <p:cNvPr id="12" name="Freeform 12"/>
            <p:cNvSpPr/>
            <p:nvPr/>
          </p:nvSpPr>
          <p:spPr>
            <a:xfrm>
              <a:off x="1133886" y="1135811"/>
              <a:ext cx="1261638" cy="1261638"/>
            </a:xfrm>
            <a:custGeom>
              <a:rect l="l" t="t" r="r" b="b"/>
              <a:pathLst>
                <a:path w="1625021" h="1625022">
                  <a:moveTo>
                    <a:pt x="247132" y="108611"/>
                  </a:moveTo>
                  <a:cubicBezTo>
                    <a:pt x="173259" y="108611"/>
                    <a:pt x="113373" y="168497"/>
                    <a:pt x="113373" y="242370"/>
                  </a:cubicBezTo>
                  <a:lnTo>
                    <a:pt x="113373" y="1373126"/>
                  </a:lnTo>
                  <a:cubicBezTo>
                    <a:pt x="113373" y="1446999"/>
                    <a:pt x="173259" y="1506885"/>
                    <a:pt x="247132" y="1506885"/>
                  </a:cubicBezTo>
                  <a:lnTo>
                    <a:pt x="1377888" y="1506885"/>
                  </a:lnTo>
                  <a:cubicBezTo>
                    <a:pt x="1451761" y="1506885"/>
                    <a:pt x="1511647" y="1446999"/>
                    <a:pt x="1511647" y="1373126"/>
                  </a:cubicBezTo>
                  <a:lnTo>
                    <a:pt x="1511647" y="242370"/>
                  </a:lnTo>
                  <a:cubicBezTo>
                    <a:pt x="1511647" y="168497"/>
                    <a:pt x="1451761" y="108611"/>
                    <a:pt x="1377888" y="108611"/>
                  </a:cubicBezTo>
                  <a:close/>
                  <a:moveTo>
                    <a:pt x="143668" y="0"/>
                  </a:moveTo>
                  <a:lnTo>
                    <a:pt x="1481353" y="0"/>
                  </a:lnTo>
                  <a:cubicBezTo>
                    <a:pt x="1560699" y="0"/>
                    <a:pt x="1625021" y="64322"/>
                    <a:pt x="1625021" y="143668"/>
                  </a:cubicBezTo>
                  <a:lnTo>
                    <a:pt x="1625021" y="1481354"/>
                  </a:lnTo>
                  <a:cubicBezTo>
                    <a:pt x="1625021" y="1560700"/>
                    <a:pt x="1560699" y="1625022"/>
                    <a:pt x="1481353" y="1625022"/>
                  </a:cubicBezTo>
                  <a:lnTo>
                    <a:pt x="143668" y="1625022"/>
                  </a:lnTo>
                  <a:cubicBezTo>
                    <a:pt x="64322" y="1625022"/>
                    <a:pt x="0" y="1560700"/>
                    <a:pt x="0" y="1481354"/>
                  </a:cubicBezTo>
                  <a:lnTo>
                    <a:pt x="0" y="143668"/>
                  </a:lnTo>
                  <a:cubicBezTo>
                    <a:pt x="0" y="64322"/>
                    <a:pt x="64322" y="0"/>
                    <a:pt x="143668" y="0"/>
                  </a:cubicBezTo>
                  <a:close/>
                </a:path>
              </a:pathLst>
            </a:custGeom>
            <a:solidFill>
              <a:schemeClr val="accent1">
                <a:lumMod val="9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133886" y="1135811"/>
              <a:ext cx="1261638" cy="1261638"/>
            </a:xfrm>
            <a:prstGeom prst="roundRect">
              <a:avLst>
                <a:gd name="adj" fmla="val 8841"/>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221928" y="1223852"/>
              <a:ext cx="1085633" cy="1085633"/>
            </a:xfrm>
            <a:prstGeom prst="roundRect">
              <a:avLst>
                <a:gd name="adj" fmla="val 9566"/>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5" name="Group 15"/>
          <p:cNvGrpSpPr/>
          <p:nvPr/>
        </p:nvGrpSpPr>
        <p:grpSpPr>
          <a:xfrm>
            <a:off x="1342916" y="1576096"/>
            <a:ext cx="843579" cy="577491"/>
            <a:chOff x="1342916" y="1576096"/>
            <a:chExt cx="843579" cy="577491"/>
          </a:xfrm>
        </p:grpSpPr>
        <p:sp>
          <p:nvSpPr>
            <p:cNvPr id="16" name="Freeform 16"/>
            <p:cNvSpPr/>
            <p:nvPr/>
          </p:nvSpPr>
          <p:spPr>
            <a:xfrm>
              <a:off x="1342916" y="1576096"/>
              <a:ext cx="843579" cy="577491"/>
            </a:xfrm>
            <a:custGeom>
              <a:rect l="l" t="t" r="r" b="b"/>
              <a:pathLst>
                <a:path w="3113" h="2131">
                  <a:moveTo>
                    <a:pt x="3057" y="497"/>
                  </a:moveTo>
                  <a:cubicBezTo>
                    <a:pt x="1582" y="5"/>
                    <a:pt x="1582" y="5"/>
                    <a:pt x="1582" y="5"/>
                  </a:cubicBezTo>
                  <a:cubicBezTo>
                    <a:pt x="1565" y="0"/>
                    <a:pt x="1547" y="0"/>
                    <a:pt x="1531" y="5"/>
                  </a:cubicBezTo>
                  <a:cubicBezTo>
                    <a:pt x="56" y="497"/>
                    <a:pt x="56" y="497"/>
                    <a:pt x="56" y="497"/>
                  </a:cubicBezTo>
                  <a:cubicBezTo>
                    <a:pt x="23" y="508"/>
                    <a:pt x="0" y="539"/>
                    <a:pt x="0" y="574"/>
                  </a:cubicBezTo>
                  <a:cubicBezTo>
                    <a:pt x="0" y="610"/>
                    <a:pt x="23" y="641"/>
                    <a:pt x="56" y="652"/>
                  </a:cubicBezTo>
                  <a:cubicBezTo>
                    <a:pt x="492" y="797"/>
                    <a:pt x="492" y="797"/>
                    <a:pt x="492" y="797"/>
                  </a:cubicBezTo>
                  <a:cubicBezTo>
                    <a:pt x="492" y="1230"/>
                    <a:pt x="492" y="1230"/>
                    <a:pt x="492" y="1230"/>
                  </a:cubicBezTo>
                  <a:cubicBezTo>
                    <a:pt x="492" y="1252"/>
                    <a:pt x="500" y="1272"/>
                    <a:pt x="515" y="1288"/>
                  </a:cubicBezTo>
                  <a:cubicBezTo>
                    <a:pt x="530" y="1302"/>
                    <a:pt x="875" y="1639"/>
                    <a:pt x="1556" y="1639"/>
                  </a:cubicBezTo>
                  <a:cubicBezTo>
                    <a:pt x="1804" y="1639"/>
                    <a:pt x="2036" y="1595"/>
                    <a:pt x="2244" y="1507"/>
                  </a:cubicBezTo>
                  <a:cubicBezTo>
                    <a:pt x="2285" y="1489"/>
                    <a:pt x="2305" y="1441"/>
                    <a:pt x="2287" y="1399"/>
                  </a:cubicBezTo>
                  <a:cubicBezTo>
                    <a:pt x="2270" y="1358"/>
                    <a:pt x="2222" y="1338"/>
                    <a:pt x="2180" y="1356"/>
                  </a:cubicBezTo>
                  <a:cubicBezTo>
                    <a:pt x="1992" y="1435"/>
                    <a:pt x="1782" y="1475"/>
                    <a:pt x="1557" y="1475"/>
                  </a:cubicBezTo>
                  <a:cubicBezTo>
                    <a:pt x="1238" y="1475"/>
                    <a:pt x="1004" y="1393"/>
                    <a:pt x="863" y="1324"/>
                  </a:cubicBezTo>
                  <a:cubicBezTo>
                    <a:pt x="759" y="1272"/>
                    <a:pt x="689" y="1221"/>
                    <a:pt x="656" y="1193"/>
                  </a:cubicBezTo>
                  <a:cubicBezTo>
                    <a:pt x="656" y="852"/>
                    <a:pt x="656" y="852"/>
                    <a:pt x="656" y="852"/>
                  </a:cubicBezTo>
                  <a:cubicBezTo>
                    <a:pt x="1531" y="1144"/>
                    <a:pt x="1531" y="1144"/>
                    <a:pt x="1531" y="1144"/>
                  </a:cubicBezTo>
                  <a:cubicBezTo>
                    <a:pt x="1539" y="1146"/>
                    <a:pt x="1548" y="1148"/>
                    <a:pt x="1557" y="1148"/>
                  </a:cubicBezTo>
                  <a:cubicBezTo>
                    <a:pt x="1565" y="1148"/>
                    <a:pt x="1574" y="1146"/>
                    <a:pt x="1583" y="1144"/>
                  </a:cubicBezTo>
                  <a:cubicBezTo>
                    <a:pt x="2458" y="852"/>
                    <a:pt x="2458" y="852"/>
                    <a:pt x="2458" y="852"/>
                  </a:cubicBezTo>
                  <a:cubicBezTo>
                    <a:pt x="2458" y="998"/>
                    <a:pt x="2458" y="998"/>
                    <a:pt x="2458" y="998"/>
                  </a:cubicBezTo>
                  <a:cubicBezTo>
                    <a:pt x="2362" y="1032"/>
                    <a:pt x="2294" y="1123"/>
                    <a:pt x="2294" y="1230"/>
                  </a:cubicBezTo>
                  <a:cubicBezTo>
                    <a:pt x="2294" y="1330"/>
                    <a:pt x="2354" y="1416"/>
                    <a:pt x="2440" y="1454"/>
                  </a:cubicBezTo>
                  <a:cubicBezTo>
                    <a:pt x="2296" y="2029"/>
                    <a:pt x="2296" y="2029"/>
                    <a:pt x="2296" y="2029"/>
                  </a:cubicBezTo>
                  <a:cubicBezTo>
                    <a:pt x="2290" y="2053"/>
                    <a:pt x="2296" y="2080"/>
                    <a:pt x="2311" y="2099"/>
                  </a:cubicBezTo>
                  <a:cubicBezTo>
                    <a:pt x="2327" y="2119"/>
                    <a:pt x="2351" y="2131"/>
                    <a:pt x="2376" y="2131"/>
                  </a:cubicBezTo>
                  <a:cubicBezTo>
                    <a:pt x="2704" y="2131"/>
                    <a:pt x="2704" y="2131"/>
                    <a:pt x="2704" y="2131"/>
                  </a:cubicBezTo>
                  <a:cubicBezTo>
                    <a:pt x="2729" y="2131"/>
                    <a:pt x="2753" y="2119"/>
                    <a:pt x="2768" y="2099"/>
                  </a:cubicBezTo>
                  <a:cubicBezTo>
                    <a:pt x="2784" y="2080"/>
                    <a:pt x="2789" y="2053"/>
                    <a:pt x="2783" y="2029"/>
                  </a:cubicBezTo>
                  <a:cubicBezTo>
                    <a:pt x="2639" y="1454"/>
                    <a:pt x="2639" y="1454"/>
                    <a:pt x="2639" y="1454"/>
                  </a:cubicBezTo>
                  <a:cubicBezTo>
                    <a:pt x="2725" y="1416"/>
                    <a:pt x="2785" y="1330"/>
                    <a:pt x="2785" y="1230"/>
                  </a:cubicBezTo>
                  <a:cubicBezTo>
                    <a:pt x="2785" y="1123"/>
                    <a:pt x="2717" y="1032"/>
                    <a:pt x="2622" y="998"/>
                  </a:cubicBezTo>
                  <a:cubicBezTo>
                    <a:pt x="2622" y="797"/>
                    <a:pt x="2622" y="797"/>
                    <a:pt x="2622" y="797"/>
                  </a:cubicBezTo>
                  <a:cubicBezTo>
                    <a:pt x="3057" y="652"/>
                    <a:pt x="3057" y="652"/>
                    <a:pt x="3057" y="652"/>
                  </a:cubicBezTo>
                  <a:cubicBezTo>
                    <a:pt x="3091" y="641"/>
                    <a:pt x="3113" y="610"/>
                    <a:pt x="3113" y="574"/>
                  </a:cubicBezTo>
                  <a:cubicBezTo>
                    <a:pt x="3113" y="539"/>
                    <a:pt x="3091" y="508"/>
                    <a:pt x="3057" y="497"/>
                  </a:cubicBezTo>
                  <a:close/>
                  <a:moveTo>
                    <a:pt x="2540" y="1148"/>
                  </a:moveTo>
                  <a:cubicBezTo>
                    <a:pt x="2585" y="1148"/>
                    <a:pt x="2621" y="1184"/>
                    <a:pt x="2621" y="1230"/>
                  </a:cubicBezTo>
                  <a:cubicBezTo>
                    <a:pt x="2621" y="1275"/>
                    <a:pt x="2585" y="1312"/>
                    <a:pt x="2540" y="1312"/>
                  </a:cubicBezTo>
                  <a:cubicBezTo>
                    <a:pt x="2494" y="1312"/>
                    <a:pt x="2458" y="1275"/>
                    <a:pt x="2458" y="1230"/>
                  </a:cubicBezTo>
                  <a:cubicBezTo>
                    <a:pt x="2458" y="1184"/>
                    <a:pt x="2494" y="1148"/>
                    <a:pt x="2540" y="1148"/>
                  </a:cubicBezTo>
                  <a:close/>
                  <a:moveTo>
                    <a:pt x="2481" y="1967"/>
                  </a:moveTo>
                  <a:cubicBezTo>
                    <a:pt x="2540" y="1731"/>
                    <a:pt x="2540" y="1731"/>
                    <a:pt x="2540" y="1731"/>
                  </a:cubicBezTo>
                  <a:cubicBezTo>
                    <a:pt x="2599" y="1967"/>
                    <a:pt x="2599" y="1967"/>
                    <a:pt x="2599" y="1967"/>
                  </a:cubicBezTo>
                  <a:cubicBezTo>
                    <a:pt x="2481" y="1967"/>
                    <a:pt x="2481" y="1967"/>
                    <a:pt x="2481" y="1967"/>
                  </a:cubicBezTo>
                  <a:close/>
                  <a:moveTo>
                    <a:pt x="2533" y="654"/>
                  </a:moveTo>
                  <a:cubicBezTo>
                    <a:pt x="1570" y="493"/>
                    <a:pt x="1570" y="493"/>
                    <a:pt x="1570" y="493"/>
                  </a:cubicBezTo>
                  <a:cubicBezTo>
                    <a:pt x="1525" y="486"/>
                    <a:pt x="1483" y="516"/>
                    <a:pt x="1476" y="561"/>
                  </a:cubicBezTo>
                  <a:cubicBezTo>
                    <a:pt x="1469" y="605"/>
                    <a:pt x="1499" y="648"/>
                    <a:pt x="1543" y="655"/>
                  </a:cubicBezTo>
                  <a:cubicBezTo>
                    <a:pt x="2201" y="765"/>
                    <a:pt x="2201" y="765"/>
                    <a:pt x="2201" y="765"/>
                  </a:cubicBezTo>
                  <a:cubicBezTo>
                    <a:pt x="1557" y="979"/>
                    <a:pt x="1557" y="979"/>
                    <a:pt x="1557" y="979"/>
                  </a:cubicBezTo>
                  <a:cubicBezTo>
                    <a:pt x="341" y="574"/>
                    <a:pt x="341" y="574"/>
                    <a:pt x="341" y="574"/>
                  </a:cubicBezTo>
                  <a:cubicBezTo>
                    <a:pt x="1557" y="169"/>
                    <a:pt x="1557" y="169"/>
                    <a:pt x="1557" y="169"/>
                  </a:cubicBezTo>
                  <a:cubicBezTo>
                    <a:pt x="2772" y="574"/>
                    <a:pt x="2772" y="574"/>
                    <a:pt x="2772" y="574"/>
                  </a:cubicBezTo>
                  <a:cubicBezTo>
                    <a:pt x="2533" y="654"/>
                    <a:pt x="2533" y="654"/>
                    <a:pt x="2533" y="654"/>
                  </a:cubicBezTo>
                  <a:close/>
                  <a:moveTo>
                    <a:pt x="2533" y="654"/>
                  </a:moveTo>
                  <a:cubicBezTo>
                    <a:pt x="2533" y="654"/>
                    <a:pt x="2533" y="654"/>
                    <a:pt x="2533" y="654"/>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20813" r="20813"/>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总结词</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利用时间限制促使客户做出购买决策</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详细描述</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告知客户某项优惠或特价只在特定时间段内有效，过期不候，从而激发客户的紧迫感，促使其尽快下单。</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限时优惠</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https://d.book118.com/915313210231011044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02A26"/>
      </a:lt1>
      <a:dk2>
        <a:srgbClr val="D9FFFA"/>
      </a:dk2>
      <a:lt2>
        <a:srgbClr val="000000"/>
      </a:lt2>
      <a:accent1>
        <a:srgbClr val="00BEA8"/>
      </a:accent1>
      <a:accent2>
        <a:srgbClr val="00A5B2"/>
      </a:accent2>
      <a:accent3>
        <a:srgbClr val="00657D"/>
      </a:accent3>
      <a:accent4>
        <a:srgbClr val="05DD68"/>
      </a:accent4>
      <a:accent5>
        <a:srgbClr val="5DE88C"/>
      </a:accent5>
      <a:accent6>
        <a:srgbClr val="6BAFFF"/>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65</Paragraphs>
  <Slides>14</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14</vt:i4>
      </vt:variant>
    </vt:vector>
  </HeadingPairs>
  <TitlesOfParts>
    <vt:vector baseType="lpstr" size="19">
      <vt:lpstr>Arial</vt:lpstr>
      <vt:lpstr>Calibri</vt:lpstr>
      <vt:lpstr>Microsoft Yahei</vt:lpstr>
      <vt:lpstr>黑体</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2024-09-07T03:56:26.293</cp:lastPrinted>
  <dcterms:created xsi:type="dcterms:W3CDTF">2024-09-06T19:56:26Z</dcterms:created>
  <dcterms:modified xsi:type="dcterms:W3CDTF">2024-09-06T19:56:28Z</dcterms:modified>
</cp:coreProperties>
</file>