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9ED2E2F-15FE-4FB3-8C6B-4E1209AFF1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AEA9C8-B96C-4878-9CE1-31557CD25B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6E6E38-CEA8-425E-8A7A-CE0EC13D25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783814-49DD-402F-9627-8A5B50F5A6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E8832A-88E4-409B-9AC7-06E0B27F35E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F75EB1-C4C5-4355-8702-419141E7A0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8D7B11-64B4-4D06-9017-3E455A2F4E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5C1D2C-5A60-445C-BBCB-688FABB99B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94D10D-2291-47BD-A63C-FE71C94FAB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AF99BC-151F-48E5-8313-733846200F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238FD0-A1DD-43DF-BFAB-A5002A2DE0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531433014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2024-01-24</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离婚协议书的债权分割和还款安排</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离婚协议书概述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债权分割原则与方法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还款安排及责任划分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争议解决机制</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离婚协议书概述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离婚协议书是夫妻双方在自愿离婚的过程中，就财产分割、子女抚养、债权债务等问题达成的书面协议。</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离婚协议书具有民事合同的性质，是双方真实意思的表示，对双方具有法律约束力。</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定义与性质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法律效力及约束力</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若一方违反协议内容，另一方可依法向法院提起诉讼，要求对方履行协议。</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离婚协议书在民政部门登记备案后，具有法律效力，双方必须遵守协议内容。</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债权分割与还款安排是离婚协议书中的重要内容，关系到双方的财产权益和债务责任。</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明确债权分割与还款安排可以避免离婚后因财产纠纷再次产生争议，保障双方的合法权益。</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合理的债权分割与还款安排有助于双方离婚后各自的经济稳定和发展。</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涉及债权分割与还款安排的重要性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债权分割原则与方法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平等原则</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协商原则</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公平原则</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夫妻双方应平等分割共同债权，确保各自权益得到保障。</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在平等基础上，夫妻双方应充分协商，就债权分割达成一致意见。</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在协商过程中，应充分考虑夫妻双方的经济状况、贡献程度等因素，确保分割结果公平合理。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债权分割原则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实物分割</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变价分割</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作价补偿</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债权分割方法</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将共同债权所指向的财产出售，并将所得价款进行分割。适用于财产不易实物分割或双方均愿意出售的情况。</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一方获得共同债权的全部或大部分份额，同时向另一方支付相应价值的补偿。适用于一方对共同债权的贡献较大或财产存在增值潜力的情况。</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将共同债权所指向的财产进行实物分割，如房产、车辆等，确保双方各自获得相应份额。</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债务清偿</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债权转让</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债权放弃</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争议解决</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特殊情况下的处理</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一方可放弃自己的份额，另一方则获得全部份额。放弃方应签署相关文件并配合办理相关手续。</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一方可将自己的份额转让给另一方或第三方，转让价格由双方协商确定。转让后，受让方成为新的债权人，享有相应权益并承担相应义务。</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如共同债权存在债务，应先清偿债务后再进行分割。清偿债务的费用由双方共同承担或按照约定比例承担。</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如双方无法就债权分割达成一致意见，可通过诉讼或仲裁等方式解决争议。在争议解决期间，双方应维持现状并不得擅自处分共同债权。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还款安排及责任划分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601169"/>
            <a:ext cx="492347" cy="492347"/>
            <a:chOff x="1474591" y="3601169"/>
            <a:chExt cx="492347" cy="492347"/>
          </a:xfrm>
        </p:grpSpPr>
        <p:sp>
          <p:nvSpPr>
            <p:cNvPr id="6" name="AutoShape 6"/>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75003"/>
            <a:ext cx="2139982" cy="2139982"/>
            <a:chOff x="2372036" y="2275003"/>
            <a:chExt cx="2139982" cy="2139982"/>
          </a:xfrm>
        </p:grpSpPr>
        <p:sp>
          <p:nvSpPr>
            <p:cNvPr id="8" name="Freeform 8"/>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123014"/>
            <a:ext cx="330613" cy="588550"/>
            <a:chOff x="3274244" y="3123014"/>
            <a:chExt cx="330613" cy="588550"/>
          </a:xfrm>
        </p:grpSpPr>
        <p:sp>
          <p:nvSpPr>
            <p:cNvPr id="10" name="Freeform 10"/>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3021001"/>
            <a:ext cx="145256" cy="300799"/>
            <a:chOff x="3370066" y="3021001"/>
            <a:chExt cx="145256" cy="300799"/>
          </a:xfrm>
        </p:grpSpPr>
        <p:sp>
          <p:nvSpPr>
            <p:cNvPr id="12" name="Freeform 12"/>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92028"/>
            <a:ext cx="492347" cy="492347"/>
            <a:chOff x="3195854" y="2092028"/>
            <a:chExt cx="492347" cy="492347"/>
          </a:xfrm>
        </p:grpSpPr>
        <p:sp>
          <p:nvSpPr>
            <p:cNvPr id="63" name="AutoShape 63"/>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414098"/>
            <a:ext cx="2139982" cy="2139982"/>
            <a:chOff x="3543612" y="3414098"/>
            <a:chExt cx="2139982" cy="2139982"/>
          </a:xfrm>
        </p:grpSpPr>
        <p:sp>
          <p:nvSpPr>
            <p:cNvPr id="65" name="Freeform 65"/>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611741"/>
            <a:ext cx="492347" cy="492347"/>
            <a:chOff x="4948930" y="3611741"/>
            <a:chExt cx="492347" cy="492347"/>
          </a:xfrm>
        </p:grpSpPr>
        <p:sp>
          <p:nvSpPr>
            <p:cNvPr id="68" name="AutoShape 68"/>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72826"/>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155516"/>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81858"/>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72" name="Group 72"/>
          <p:cNvGrpSpPr/>
          <p:nvPr/>
        </p:nvGrpSpPr>
        <p:grpSpPr>
          <a:xfrm>
            <a:off x="6649402" y="2138986"/>
            <a:ext cx="587026" cy="585597"/>
            <a:chOff x="6649402" y="2138986"/>
            <a:chExt cx="587026" cy="585597"/>
          </a:xfrm>
        </p:grpSpPr>
        <p:sp>
          <p:nvSpPr>
            <p:cNvPr id="73" name="AutoShape 73"/>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5" name="Group 75"/>
          <p:cNvGrpSpPr/>
          <p:nvPr/>
        </p:nvGrpSpPr>
        <p:grpSpPr>
          <a:xfrm>
            <a:off x="6649402" y="3402766"/>
            <a:ext cx="587026" cy="585597"/>
            <a:chOff x="6649402" y="3402766"/>
            <a:chExt cx="587026" cy="585597"/>
          </a:xfrm>
        </p:grpSpPr>
        <p:sp>
          <p:nvSpPr>
            <p:cNvPr id="76" name="AutoShape 76"/>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7" name="Group 77"/>
          <p:cNvGrpSpPr/>
          <p:nvPr/>
        </p:nvGrpSpPr>
        <p:grpSpPr>
          <a:xfrm>
            <a:off x="6833234" y="3535589"/>
            <a:ext cx="224504" cy="467677"/>
            <a:chOff x="6833234" y="3535589"/>
            <a:chExt cx="224504" cy="467677"/>
          </a:xfrm>
        </p:grpSpPr>
        <p:sp>
          <p:nvSpPr>
            <p:cNvPr id="78" name="Freeform 78"/>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AutoShape 124"/>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9" name="Group 129"/>
          <p:cNvGrpSpPr/>
          <p:nvPr/>
        </p:nvGrpSpPr>
        <p:grpSpPr>
          <a:xfrm>
            <a:off x="6649402" y="4666547"/>
            <a:ext cx="587026" cy="585502"/>
            <a:chOff x="6649402" y="4666547"/>
            <a:chExt cx="587026" cy="585502"/>
          </a:xfrm>
        </p:grpSpPr>
        <p:sp>
          <p:nvSpPr>
            <p:cNvPr id="130" name="AutoShape 130"/>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2" name="TextBox 132"/>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双方应共同协商并制定详细的还款计划，明确每笔债权的还款金额、还款期限和还款方式。</a:t>
            </a:r>
          </a:p>
        </p:txBody>
      </p:sp>
      <p:sp>
        <p:nvSpPr>
          <p:cNvPr id="133" name="TextBox 133"/>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还款计划应充分考虑双方的财务状况和支付能力，确保计划的合理性和可行性。</a:t>
            </a:r>
          </a:p>
        </p:txBody>
      </p:sp>
      <p:sp>
        <p:nvSpPr>
          <p:cNvPr id="134" name="TextBox 134"/>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若存在多笔债权，应按照优先级或协商结果进行排序，确保每笔债权得到妥善处理。</a:t>
            </a:r>
          </a:p>
        </p:txBody>
      </p:sp>
      <p:grpSp>
        <p:nvGrpSpPr>
          <p:cNvPr id="135" name="Group 135"/>
          <p:cNvGrpSpPr/>
          <p:nvPr/>
        </p:nvGrpSpPr>
        <p:grpSpPr>
          <a:xfrm>
            <a:off x="454963" y="93878"/>
            <a:ext cx="10641129" cy="914400"/>
            <a:chOff x="454963" y="93878"/>
            <a:chExt cx="10641129" cy="914400"/>
          </a:xfrm>
        </p:grpSpPr>
        <p:sp>
          <p:nvSpPr>
            <p:cNvPr id="136" name="AutoShape 13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AutoShape 15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AutoShape 15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TextBox 15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还款计划制定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5631466" y="4068128"/>
            <a:ext cx="957358" cy="688848"/>
            <a:chOff x="5631466" y="4068128"/>
            <a:chExt cx="957358" cy="688848"/>
          </a:xfrm>
        </p:grpSpPr>
        <p:sp>
          <p:nvSpPr>
            <p:cNvPr id="12" name="AutoShape 12"/>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631466" y="4819555"/>
            <a:ext cx="957358" cy="688848"/>
            <a:chOff x="5631466" y="4819555"/>
            <a:chExt cx="957358" cy="688848"/>
          </a:xfrm>
        </p:grpSpPr>
        <p:sp>
          <p:nvSpPr>
            <p:cNvPr id="15" name="AutoShape 15"/>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5567458"/>
            <a:ext cx="957358" cy="480727"/>
            <a:chOff x="5631466" y="5567458"/>
            <a:chExt cx="957358" cy="480727"/>
          </a:xfrm>
        </p:grpSpPr>
        <p:sp>
          <p:nvSpPr>
            <p:cNvPr id="18" name="Freeform 18"/>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5631466" y="3308604"/>
            <a:ext cx="957358" cy="689419"/>
            <a:chOff x="5631466" y="3308604"/>
            <a:chExt cx="957358" cy="689419"/>
          </a:xfrm>
        </p:grpSpPr>
        <p:sp>
          <p:nvSpPr>
            <p:cNvPr id="22" name="AutoShape 22"/>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186047" y="1678781"/>
            <a:ext cx="1617059" cy="1618488"/>
            <a:chOff x="4186047" y="1678781"/>
            <a:chExt cx="1617059" cy="1618488"/>
          </a:xfrm>
        </p:grpSpPr>
        <p:sp>
          <p:nvSpPr>
            <p:cNvPr id="25" name="Freeform 25"/>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5278469" y="1678781"/>
            <a:ext cx="1617059" cy="1618488"/>
            <a:chOff x="5278469" y="1678781"/>
            <a:chExt cx="1617059" cy="1618488"/>
          </a:xfrm>
        </p:grpSpPr>
        <p:sp>
          <p:nvSpPr>
            <p:cNvPr id="28" name="Freeform 28"/>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6501829" y="3141178"/>
            <a:ext cx="1550007" cy="856845"/>
            <a:chOff x="6501829" y="3141178"/>
            <a:chExt cx="1550007" cy="856845"/>
          </a:xfrm>
        </p:grpSpPr>
        <p:cxnSp>
          <p:nvCxnSpPr>
            <p:cNvPr id="31" name="Connector 31"/>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2" name="Connector 32"/>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3" name="Group 33"/>
          <p:cNvGrpSpPr/>
          <p:nvPr/>
        </p:nvGrpSpPr>
        <p:grpSpPr>
          <a:xfrm>
            <a:off x="7860526" y="2433468"/>
            <a:ext cx="1038363" cy="440204"/>
            <a:chOff x="7860526" y="2433468"/>
            <a:chExt cx="1038363" cy="440204"/>
          </a:xfrm>
        </p:grpSpPr>
        <p:cxnSp>
          <p:nvCxnSpPr>
            <p:cNvPr id="34" name="Connector 34"/>
            <p:cNvCxnSpPr/>
            <p:nvPr/>
          </p:nvCxnSpPr>
          <p:spPr>
            <a:xfrm>
              <a:off x="7860526" y="2433468"/>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8305083" y="2866340"/>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6" name="TextBox 36"/>
          <p:cNvSpPr txBox="1"/>
          <p:nvPr/>
        </p:nvSpPr>
        <p:spPr>
          <a:xfrm>
            <a:off x="1062867" y="3065722"/>
            <a:ext cx="2447925" cy="193415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根据债权性质和双方协商结果，可选择一次性还清、分期还款或其他方式进行还款。</a:t>
            </a:r>
          </a:p>
        </p:txBody>
      </p:sp>
      <p:sp>
        <p:nvSpPr>
          <p:cNvPr id="37" name="TextBox 37"/>
          <p:cNvSpPr txBox="1"/>
          <p:nvPr/>
        </p:nvSpPr>
        <p:spPr>
          <a:xfrm>
            <a:off x="9053162" y="1245013"/>
            <a:ext cx="2447925" cy="22876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若选择分期还款，应明确每期还款金额、还款日期和还款方式，并确保按期履行。</a:t>
            </a:r>
          </a:p>
        </p:txBody>
      </p:sp>
      <p:sp>
        <p:nvSpPr>
          <p:cNvPr id="38" name="TextBox 38"/>
          <p:cNvSpPr txBox="1"/>
          <p:nvPr/>
        </p:nvSpPr>
        <p:spPr>
          <a:xfrm>
            <a:off x="8066398" y="3843528"/>
            <a:ext cx="24479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双方可选择通过银行转账、支付宝、微信等电子支付方式完成还款，确保资金安全便捷。</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还款方式选择</a:t>
              </a:r>
            </a:p>
          </p:txBody>
        </p:sp>
      </p:grpSp>
      <p:grpSp>
        <p:nvGrpSpPr>
          <p:cNvPr id="61" name="Group 61"/>
          <p:cNvGrpSpPr/>
          <p:nvPr/>
        </p:nvGrpSpPr>
        <p:grpSpPr>
          <a:xfrm>
            <a:off x="3672114" y="2961703"/>
            <a:ext cx="1188615" cy="782652"/>
            <a:chOff x="3672114" y="2961703"/>
            <a:chExt cx="1188615" cy="782652"/>
          </a:xfrm>
        </p:grpSpPr>
        <p:cxnSp>
          <p:nvCxnSpPr>
            <p:cNvPr id="62" name="Connector 6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3" name="Connector 6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https://d.book118.com/915314330141011101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2024-09-09T22:04:15.345</cp:lastPrinted>
  <dcterms:created xsi:type="dcterms:W3CDTF">2024-09-09T14:04:15Z</dcterms:created>
  <dcterms:modified xsi:type="dcterms:W3CDTF">2024-09-09T14:04:17Z</dcterms:modified>
</cp:coreProperties>
</file>