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9144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249F93-2D98-4171-9152-8C08E2FF0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F16ED4-44D9-4227-B6AA-3DE4D29BEF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B1B46B-67A3-4527-97A0-37A2E058C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939E0D-52C1-4AF8-BCF3-720987B32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0D77AD-4C7B-4E7C-B408-2B4F1B1AD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7B510B-FDBA-4C7A-B624-75A7F25215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F59835-D99C-4ED4-B9CF-C1FA75A82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6FFD5C-247F-4C27-AD9C-546CB6B2B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CBEA17-DB21-4804-A692-892D3FA95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44AA33-E9CA-478E-A020-B7982E3E6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9FA251-E315-4FF9-9D27-733873BDCB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41737" y="136677"/>
            <a:ext cx="2821304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0066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0066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0066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0066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2.jpe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rect l="l" t="t" r="r" b="b"/>
            <a:pathLst>
              <a:path w="9144000" h="6858000">
                <a:moveTo>
                  <a:pt x="9144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0795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41737" y="136677"/>
            <a:ext cx="2821304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0066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5825" y="1974850"/>
            <a:ext cx="7517130" cy="419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08048" y="6495299"/>
            <a:ext cx="317500" cy="278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1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1.png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Relationship Id="rId6" Type="http://schemas.openxmlformats.org/officeDocument/2006/relationships/image" Target="../media/image7.png" /><Relationship Id="rId7" Type="http://schemas.openxmlformats.org/officeDocument/2006/relationships/image" Target="../media/image8.png" /><Relationship Id="rId8" Type="http://schemas.openxmlformats.org/officeDocument/2006/relationships/image" Target="../media/image9.png" /><Relationship Id="rId9" Type="http://schemas.openxmlformats.org/officeDocument/2006/relationships/image" Target="../media/image10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12.png" /><Relationship Id="rId6" Type="http://schemas.openxmlformats.org/officeDocument/2006/relationships/image" Target="../media/image13.png" /><Relationship Id="rId7" Type="http://schemas.openxmlformats.org/officeDocument/2006/relationships/image" Target="../media/image14.png" /><Relationship Id="rId8" Type="http://schemas.openxmlformats.org/officeDocument/2006/relationships/image" Target="../media/image1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1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22.png" /><Relationship Id="rId11" Type="http://schemas.openxmlformats.org/officeDocument/2006/relationships/image" Target="../media/image23.png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17.png" /><Relationship Id="rId6" Type="http://schemas.openxmlformats.org/officeDocument/2006/relationships/image" Target="../media/image18.png" /><Relationship Id="rId7" Type="http://schemas.openxmlformats.org/officeDocument/2006/relationships/image" Target="../media/image19.png" /><Relationship Id="rId8" Type="http://schemas.openxmlformats.org/officeDocument/2006/relationships/image" Target="../media/image20.png" /><Relationship Id="rId9" Type="http://schemas.openxmlformats.org/officeDocument/2006/relationships/image" Target="../media/image2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2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2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2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2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28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600413422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740" y="1468526"/>
            <a:ext cx="7296150" cy="1430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18690" marR="5080" indent="-2206625">
              <a:lnSpc>
                <a:spcPts val="5660"/>
              </a:lnSpc>
            </a:pPr>
            <a:r>
              <a:rPr sz="4500" b="0">
                <a:solidFill>
                  <a:srgbClr val="000000"/>
                </a:solidFill>
                <a:latin typeface="宋体"/>
                <a:cs typeface="宋体"/>
              </a:rPr>
              <a:t>固体物理</a:t>
            </a:r>
            <a:r>
              <a:rPr sz="4500" b="0">
                <a:solidFill>
                  <a:srgbClr val="000000"/>
                </a:solidFill>
                <a:latin typeface="Arial"/>
                <a:cs typeface="Arial"/>
              </a:rPr>
              <a:t>--</a:t>
            </a:r>
            <a:r>
              <a:rPr sz="4500" b="0">
                <a:solidFill>
                  <a:srgbClr val="000000"/>
                </a:solidFill>
                <a:latin typeface="宋体"/>
                <a:cs typeface="宋体"/>
              </a:rPr>
              <a:t>晶体结构</a:t>
            </a:r>
            <a:r>
              <a:rPr sz="4500" b="0">
                <a:solidFill>
                  <a:srgbClr val="000000"/>
                </a:solidFill>
                <a:latin typeface="Arial"/>
                <a:cs typeface="Arial"/>
              </a:rPr>
              <a:t>--</a:t>
            </a:r>
            <a:r>
              <a:rPr sz="4500" b="0" spc="-10">
                <a:solidFill>
                  <a:srgbClr val="000000"/>
                </a:solidFill>
                <a:latin typeface="Arial"/>
                <a:cs typeface="Arial"/>
              </a:rPr>
              <a:t>1.2</a:t>
            </a:r>
            <a:r>
              <a:rPr sz="4500" b="0" spc="-25">
                <a:solidFill>
                  <a:srgbClr val="000000"/>
                </a:solidFill>
                <a:latin typeface="宋体"/>
                <a:cs typeface="宋体"/>
              </a:rPr>
              <a:t>晶格</a:t>
            </a:r>
            <a:r>
              <a:rPr sz="4500" b="0" spc="-10">
                <a:solidFill>
                  <a:srgbClr val="000000"/>
                </a:solidFill>
                <a:latin typeface="宋体"/>
                <a:cs typeface="宋体"/>
              </a:rPr>
              <a:t>的基本类型</a:t>
            </a:r>
            <a:endParaRPr sz="45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8458200" y="5867400"/>
            <a:ext cx="533400" cy="5334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37627" y="690874"/>
            <a:ext cx="7242175" cy="1209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3875">
              <a:lnSpc>
                <a:spcPct val="100000"/>
              </a:lnSpc>
              <a:spcBef>
                <a:spcPts val="100"/>
              </a:spcBef>
              <a:tabLst>
                <a:tab pos="5095240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tabLst>
                <a:tab pos="621665"/>
              </a:tabLst>
            </a:pPr>
            <a:r>
              <a:rPr sz="3200" b="1" spc="204">
                <a:solidFill>
                  <a:srgbClr val="CC0000"/>
                </a:solidFill>
                <a:latin typeface="Microsoft JhengHei"/>
                <a:cs typeface="Microsoft JhengHei"/>
              </a:rPr>
              <a:t>2.</a:t>
            </a:r>
            <a:r>
              <a:rPr sz="3200" b="1">
                <a:solidFill>
                  <a:srgbClr val="CC0000"/>
                </a:solidFill>
                <a:latin typeface="Microsoft JhengHei"/>
                <a:cs typeface="Microsoft JhengHei"/>
              </a:rPr>
              <a:t>	</a:t>
            </a:r>
            <a:r>
              <a:rPr sz="3200" b="1" spc="-5">
                <a:solidFill>
                  <a:srgbClr val="CC0000"/>
                </a:solidFill>
                <a:latin typeface="Microsoft JhengHei"/>
                <a:cs typeface="Microsoft JhengHei"/>
              </a:rPr>
              <a:t>晶体许可的旋转对称轴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5827" y="1904515"/>
            <a:ext cx="3818890" cy="1066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0">
              <a:lnSpc>
                <a:spcPct val="121900"/>
              </a:lnSpc>
              <a:spcBef>
                <a:spcPts val="100"/>
              </a:spcBef>
            </a:pP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设绕通过格点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2800" b="1" spc="-25">
                <a:solidFill>
                  <a:srgbClr val="FFFFFF"/>
                </a:solidFill>
                <a:latin typeface="Microsoft JhengHei"/>
                <a:cs typeface="Microsoft JhengHei"/>
              </a:rPr>
              <a:t>垂直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于纸面的轴旋转</a:t>
            </a:r>
            <a:r>
              <a:rPr sz="2800">
                <a:solidFill>
                  <a:srgbClr val="FFFFFF"/>
                </a:solidFill>
                <a:latin typeface="Symbol"/>
                <a:cs typeface="Symbol"/>
              </a:rPr>
              <a:t></a:t>
            </a:r>
            <a:r>
              <a:rPr sz="2800" b="1" spc="-20">
                <a:solidFill>
                  <a:srgbClr val="FFFFFF"/>
                </a:solidFill>
                <a:latin typeface="Microsoft JhengHei"/>
                <a:cs typeface="Microsoft JhengHei"/>
              </a:rPr>
              <a:t>角度为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5827" y="3049501"/>
            <a:ext cx="1447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5">
                <a:solidFill>
                  <a:srgbClr val="FFFFFF"/>
                </a:solidFill>
                <a:latin typeface="Microsoft JhengHei"/>
                <a:cs typeface="Microsoft JhengHei"/>
              </a:rPr>
              <a:t>对称操作</a:t>
            </a:r>
            <a:endParaRPr sz="2800">
              <a:latin typeface="Microsoft JhengHei"/>
              <a:cs typeface="Microsoft JhengHe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162549" y="2116137"/>
            <a:ext cx="3479800" cy="1033780"/>
            <a:chOff x="5162549" y="2116137"/>
            <a:chExt cx="3479800" cy="1033780"/>
          </a:xfrm>
        </p:grpSpPr>
        <p:pic>
          <p:nvPicPr>
            <p:cNvPr id="11" name="object 1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162549" y="2908299"/>
              <a:ext cx="241300" cy="2412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242049" y="2908299"/>
              <a:ext cx="241300" cy="2412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321549" y="2908299"/>
              <a:ext cx="241300" cy="2412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8401049" y="2908299"/>
              <a:ext cx="241300" cy="24129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284787" y="3025775"/>
              <a:ext cx="3240405" cy="0"/>
            </a:xfrm>
            <a:custGeom>
              <a:rect l="l" t="t" r="r" b="b"/>
              <a:pathLst>
                <a:path w="3240404">
                  <a:moveTo>
                    <a:pt x="0" y="0"/>
                  </a:moveTo>
                  <a:lnTo>
                    <a:pt x="3240087" y="0"/>
                  </a:lnTo>
                </a:path>
              </a:pathLst>
            </a:custGeom>
            <a:ln w="254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702299" y="2116137"/>
              <a:ext cx="241300" cy="24129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815012" y="2219325"/>
              <a:ext cx="520700" cy="781050"/>
            </a:xfrm>
            <a:custGeom>
              <a:rect l="l" t="t" r="r" b="b"/>
              <a:pathLst>
                <a:path w="520700" h="781050">
                  <a:moveTo>
                    <a:pt x="0" y="0"/>
                  </a:moveTo>
                  <a:lnTo>
                    <a:pt x="520700" y="781050"/>
                  </a:lnTo>
                </a:path>
              </a:pathLst>
            </a:custGeom>
            <a:ln w="254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861299" y="2116137"/>
              <a:ext cx="241300" cy="24129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470775" y="2273300"/>
              <a:ext cx="478155" cy="770255"/>
            </a:xfrm>
            <a:custGeom>
              <a:rect l="l" t="t" r="r" b="b"/>
              <a:pathLst>
                <a:path w="478154" h="770255">
                  <a:moveTo>
                    <a:pt x="477837" y="0"/>
                  </a:moveTo>
                  <a:lnTo>
                    <a:pt x="0" y="769937"/>
                  </a:lnTo>
                </a:path>
              </a:pathLst>
            </a:custGeom>
            <a:ln w="254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789612" y="2225675"/>
              <a:ext cx="2159000" cy="0"/>
            </a:xfrm>
            <a:custGeom>
              <a:rect l="l" t="t" r="r" b="b"/>
              <a:pathLst>
                <a:path w="2159000">
                  <a:moveTo>
                    <a:pt x="0" y="0"/>
                  </a:moveTo>
                  <a:lnTo>
                    <a:pt x="2159000" y="0"/>
                  </a:lnTo>
                </a:path>
              </a:pathLst>
            </a:custGeom>
            <a:ln w="25400">
              <a:solidFill>
                <a:srgbClr val="99CC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364287" y="2211387"/>
              <a:ext cx="1081405" cy="792480"/>
            </a:xfrm>
            <a:custGeom>
              <a:rect l="l" t="t" r="r" b="b"/>
              <a:pathLst>
                <a:path w="1081404" h="792480">
                  <a:moveTo>
                    <a:pt x="0" y="792162"/>
                  </a:moveTo>
                  <a:lnTo>
                    <a:pt x="0" y="0"/>
                  </a:lnTo>
                </a:path>
                <a:path w="1081404" h="792480">
                  <a:moveTo>
                    <a:pt x="1081087" y="792162"/>
                  </a:moveTo>
                  <a:lnTo>
                    <a:pt x="1081087" y="0"/>
                  </a:lnTo>
                </a:path>
              </a:pathLst>
            </a:custGeom>
            <a:ln w="25400">
              <a:solidFill>
                <a:srgbClr val="99CC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076950" y="2577680"/>
              <a:ext cx="1583690" cy="417195"/>
            </a:xfrm>
            <a:custGeom>
              <a:rect l="l" t="t" r="r" b="b"/>
              <a:pathLst>
                <a:path w="1583690" h="417194">
                  <a:moveTo>
                    <a:pt x="518439" y="413448"/>
                  </a:moveTo>
                  <a:lnTo>
                    <a:pt x="508876" y="348411"/>
                  </a:lnTo>
                  <a:lnTo>
                    <a:pt x="508406" y="345173"/>
                  </a:lnTo>
                  <a:lnTo>
                    <a:pt x="507606" y="339788"/>
                  </a:lnTo>
                  <a:lnTo>
                    <a:pt x="482879" y="283273"/>
                  </a:lnTo>
                  <a:lnTo>
                    <a:pt x="481749" y="280682"/>
                  </a:lnTo>
                  <a:lnTo>
                    <a:pt x="476694" y="269113"/>
                  </a:lnTo>
                  <a:lnTo>
                    <a:pt x="442328" y="223824"/>
                  </a:lnTo>
                  <a:lnTo>
                    <a:pt x="440855" y="221881"/>
                  </a:lnTo>
                  <a:lnTo>
                    <a:pt x="428396" y="205460"/>
                  </a:lnTo>
                  <a:lnTo>
                    <a:pt x="389788" y="172186"/>
                  </a:lnTo>
                  <a:lnTo>
                    <a:pt x="388315" y="170916"/>
                  </a:lnTo>
                  <a:lnTo>
                    <a:pt x="365175" y="150964"/>
                  </a:lnTo>
                  <a:lnTo>
                    <a:pt x="328028" y="128676"/>
                  </a:lnTo>
                  <a:lnTo>
                    <a:pt x="326466" y="127736"/>
                  </a:lnTo>
                  <a:lnTo>
                    <a:pt x="289242" y="105397"/>
                  </a:lnTo>
                  <a:lnTo>
                    <a:pt x="263550" y="95377"/>
                  </a:lnTo>
                  <a:lnTo>
                    <a:pt x="262089" y="94805"/>
                  </a:lnTo>
                  <a:lnTo>
                    <a:pt x="210019" y="74485"/>
                  </a:lnTo>
                  <a:lnTo>
                    <a:pt x="209308" y="74206"/>
                  </a:lnTo>
                  <a:lnTo>
                    <a:pt x="200545" y="70789"/>
                  </a:lnTo>
                  <a:lnTo>
                    <a:pt x="103378" y="49199"/>
                  </a:lnTo>
                  <a:lnTo>
                    <a:pt x="86982" y="48171"/>
                  </a:lnTo>
                  <a:lnTo>
                    <a:pt x="87909" y="47142"/>
                  </a:lnTo>
                  <a:lnTo>
                    <a:pt x="130708" y="0"/>
                  </a:lnTo>
                  <a:lnTo>
                    <a:pt x="0" y="55460"/>
                  </a:lnTo>
                  <a:lnTo>
                    <a:pt x="122783" y="126758"/>
                  </a:lnTo>
                  <a:lnTo>
                    <a:pt x="85394" y="73520"/>
                  </a:lnTo>
                  <a:lnTo>
                    <a:pt x="99809" y="74422"/>
                  </a:lnTo>
                  <a:lnTo>
                    <a:pt x="193141" y="95161"/>
                  </a:lnTo>
                  <a:lnTo>
                    <a:pt x="278015" y="128282"/>
                  </a:lnTo>
                  <a:lnTo>
                    <a:pt x="350240" y="171627"/>
                  </a:lnTo>
                  <a:lnTo>
                    <a:pt x="409790" y="222948"/>
                  </a:lnTo>
                  <a:lnTo>
                    <a:pt x="454634" y="282067"/>
                  </a:lnTo>
                  <a:lnTo>
                    <a:pt x="482981" y="346862"/>
                  </a:lnTo>
                  <a:lnTo>
                    <a:pt x="493306" y="417144"/>
                  </a:lnTo>
                  <a:lnTo>
                    <a:pt x="518439" y="413448"/>
                  </a:lnTo>
                  <a:close/>
                </a:path>
                <a:path w="1583690" h="417194">
                  <a:moveTo>
                    <a:pt x="1583258" y="127419"/>
                  </a:moveTo>
                  <a:lnTo>
                    <a:pt x="1448790" y="81813"/>
                  </a:lnTo>
                  <a:lnTo>
                    <a:pt x="1493608" y="124358"/>
                  </a:lnTo>
                  <a:lnTo>
                    <a:pt x="1495971" y="126606"/>
                  </a:lnTo>
                  <a:lnTo>
                    <a:pt x="1410373" y="138379"/>
                  </a:lnTo>
                  <a:lnTo>
                    <a:pt x="1357630" y="162280"/>
                  </a:lnTo>
                  <a:lnTo>
                    <a:pt x="1355394" y="163296"/>
                  </a:lnTo>
                  <a:lnTo>
                    <a:pt x="1271765" y="201180"/>
                  </a:lnTo>
                  <a:lnTo>
                    <a:pt x="1245730" y="222008"/>
                  </a:lnTo>
                  <a:lnTo>
                    <a:pt x="1243672" y="223659"/>
                  </a:lnTo>
                  <a:lnTo>
                    <a:pt x="1216583" y="245325"/>
                  </a:lnTo>
                  <a:lnTo>
                    <a:pt x="1202385" y="262509"/>
                  </a:lnTo>
                  <a:lnTo>
                    <a:pt x="1200873" y="264337"/>
                  </a:lnTo>
                  <a:lnTo>
                    <a:pt x="1174483" y="296291"/>
                  </a:lnTo>
                  <a:lnTo>
                    <a:pt x="1168882" y="308432"/>
                  </a:lnTo>
                  <a:lnTo>
                    <a:pt x="1167612" y="311200"/>
                  </a:lnTo>
                  <a:lnTo>
                    <a:pt x="1147635" y="354482"/>
                  </a:lnTo>
                  <a:lnTo>
                    <a:pt x="1146810" y="360006"/>
                  </a:lnTo>
                  <a:lnTo>
                    <a:pt x="1146302" y="363461"/>
                  </a:lnTo>
                  <a:lnTo>
                    <a:pt x="1138897" y="413435"/>
                  </a:lnTo>
                  <a:lnTo>
                    <a:pt x="1164018" y="417156"/>
                  </a:lnTo>
                  <a:lnTo>
                    <a:pt x="1172222" y="361810"/>
                  </a:lnTo>
                  <a:lnTo>
                    <a:pt x="1196174" y="309930"/>
                  </a:lnTo>
                  <a:lnTo>
                    <a:pt x="1234503" y="263525"/>
                  </a:lnTo>
                  <a:lnTo>
                    <a:pt x="1285151" y="222999"/>
                  </a:lnTo>
                  <a:lnTo>
                    <a:pt x="1417485" y="163042"/>
                  </a:lnTo>
                  <a:lnTo>
                    <a:pt x="1499438" y="151765"/>
                  </a:lnTo>
                  <a:lnTo>
                    <a:pt x="1466100" y="207632"/>
                  </a:lnTo>
                  <a:lnTo>
                    <a:pt x="1583258" y="127419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5156150" y="3161500"/>
            <a:ext cx="2399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1565"/>
                <a:tab pos="2165350"/>
              </a:tabLst>
            </a:pP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88623" y="3161500"/>
            <a:ext cx="245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28716" y="2013738"/>
            <a:ext cx="3028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>
                <a:solidFill>
                  <a:srgbClr val="FFFFFF"/>
                </a:solidFill>
                <a:latin typeface="Arial"/>
                <a:cs typeface="Arial"/>
              </a:rPr>
              <a:t>C′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82719" y="2011674"/>
            <a:ext cx="295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400" spc="-25">
                <a:solidFill>
                  <a:srgbClr val="FFFFFF"/>
                </a:solidFill>
                <a:latin typeface="Times New Roman"/>
                <a:cs typeface="Times New Roman"/>
              </a:rPr>
              <a:t>′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364287" y="2489200"/>
            <a:ext cx="1081405" cy="361950"/>
            <a:chOff x="6364287" y="2489200"/>
            <a:chExt cx="1081405" cy="361950"/>
          </a:xfrm>
        </p:grpSpPr>
        <p:pic>
          <p:nvPicPr>
            <p:cNvPr id="28" name="object 28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364287" y="2489200"/>
              <a:ext cx="395287" cy="36195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7050087" y="2489200"/>
              <a:ext cx="395287" cy="361950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3067050" y="3226772"/>
            <a:ext cx="11588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→</a:t>
            </a:r>
            <a:r>
              <a:rPr sz="2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>
                <a:solidFill>
                  <a:srgbClr val="FFFFFF"/>
                </a:solidFill>
                <a:latin typeface="Arial"/>
                <a:cs typeface="Arial"/>
              </a:rPr>
              <a:t>C′</a:t>
            </a:r>
            <a:endParaRPr sz="2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9927" y="3773818"/>
            <a:ext cx="7394575" cy="2435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0">
              <a:lnSpc>
                <a:spcPct val="122800"/>
              </a:lnSpc>
              <a:spcBef>
                <a:spcPts val="100"/>
              </a:spcBef>
              <a:tabLst>
                <a:tab pos="5196840"/>
              </a:tabLst>
            </a:pP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根据格点的等价性，绕通过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点垂直于纸</a:t>
            </a:r>
            <a:r>
              <a:rPr sz="2800" b="1" spc="-50">
                <a:solidFill>
                  <a:srgbClr val="FFFFFF"/>
                </a:solidFill>
                <a:latin typeface="Microsoft JhengHei"/>
                <a:cs typeface="Microsoft JhengHei"/>
              </a:rPr>
              <a:t>面</a:t>
            </a:r>
            <a:r>
              <a:rPr sz="4200" b="1" baseline="1984">
                <a:solidFill>
                  <a:srgbClr val="FFFFFF"/>
                </a:solidFill>
                <a:latin typeface="Microsoft JhengHei"/>
                <a:cs typeface="Microsoft JhengHei"/>
              </a:rPr>
              <a:t>的轴旋转</a:t>
            </a:r>
            <a:r>
              <a:rPr sz="4200" b="1" baseline="1984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4200" baseline="1984">
                <a:solidFill>
                  <a:srgbClr val="FFFFFF"/>
                </a:solidFill>
                <a:latin typeface="Symbol"/>
                <a:cs typeface="Symbol"/>
              </a:rPr>
              <a:t></a:t>
            </a:r>
            <a:r>
              <a:rPr sz="4200" b="1" baseline="1984">
                <a:solidFill>
                  <a:srgbClr val="FFFFFF"/>
                </a:solidFill>
                <a:latin typeface="Microsoft JhengHei"/>
                <a:cs typeface="Microsoft JhengHei"/>
              </a:rPr>
              <a:t>角度也为对称操</a:t>
            </a:r>
            <a:r>
              <a:rPr sz="4200" b="1" spc="-75" baseline="1984">
                <a:solidFill>
                  <a:srgbClr val="FFFFFF"/>
                </a:solidFill>
                <a:latin typeface="Microsoft JhengHei"/>
                <a:cs typeface="Microsoft JhengHei"/>
              </a:rPr>
              <a:t>作</a:t>
            </a:r>
            <a:r>
              <a:rPr sz="4200" b="1" baseline="1984">
                <a:solidFill>
                  <a:srgbClr val="FFFFFF"/>
                </a:solidFill>
                <a:latin typeface="Microsoft JhengHei"/>
                <a:cs typeface="Microsoft JhengHei"/>
              </a:rPr>
              <a:t>	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→</a:t>
            </a:r>
            <a:r>
              <a:rPr sz="2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>
                <a:solidFill>
                  <a:srgbClr val="FFFFFF"/>
                </a:solidFill>
                <a:latin typeface="Arial"/>
                <a:cs typeface="Arial"/>
              </a:rPr>
              <a:t>B′</a:t>
            </a:r>
            <a:endParaRPr sz="2800">
              <a:latin typeface="Arial"/>
              <a:cs typeface="Arial"/>
            </a:endParaRPr>
          </a:p>
          <a:p>
            <a:pPr marL="672465">
              <a:lnSpc>
                <a:spcPct val="100000"/>
              </a:lnSpc>
              <a:spcBef>
                <a:spcPts val="1689"/>
              </a:spcBef>
              <a:tabLst>
                <a:tab pos="3112770"/>
              </a:tabLst>
            </a:pP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BC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//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0">
                <a:solidFill>
                  <a:srgbClr val="FFFFFF"/>
                </a:solidFill>
                <a:latin typeface="Arial"/>
                <a:cs typeface="Arial"/>
              </a:rPr>
              <a:t>B′C′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	B′C′</a:t>
            </a:r>
            <a:r>
              <a:rPr sz="2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=</a:t>
            </a:r>
            <a:r>
              <a:rPr sz="2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i="1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i="1" spc="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BC,</a:t>
            </a:r>
            <a:r>
              <a:rPr sz="28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400">
                <a:solidFill>
                  <a:srgbClr val="FFFFFF"/>
                </a:solidFill>
                <a:latin typeface="MS Gothic"/>
                <a:cs typeface="MS Gothic"/>
              </a:rPr>
              <a:t>∈</a:t>
            </a:r>
            <a:r>
              <a:rPr sz="2400" spc="-535">
                <a:solidFill>
                  <a:srgbClr val="FFFFFF"/>
                </a:solidFill>
                <a:latin typeface="MS Gothic"/>
                <a:cs typeface="MS Gothic"/>
              </a:rPr>
              <a:t> 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2400">
              <a:latin typeface="Arial"/>
              <a:cs typeface="Arial"/>
            </a:endParaRPr>
          </a:p>
          <a:p>
            <a:pPr marR="361950" algn="ctr">
              <a:lnSpc>
                <a:spcPct val="100000"/>
              </a:lnSpc>
              <a:spcBef>
                <a:spcPts val="2315"/>
              </a:spcBef>
            </a:pP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B′C′</a:t>
            </a:r>
            <a:r>
              <a:rPr sz="28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=</a:t>
            </a:r>
            <a:r>
              <a:rPr sz="2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BC[1+2cos(</a:t>
            </a:r>
            <a:r>
              <a:rPr sz="2800" spc="-10">
                <a:solidFill>
                  <a:srgbClr val="FFFFFF"/>
                </a:solidFill>
                <a:latin typeface="Symbol"/>
                <a:cs typeface="Symbol"/>
              </a:rPr>
              <a:t>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800" spc="-25">
                <a:solidFill>
                  <a:srgbClr val="FFFFFF"/>
                </a:solidFill>
                <a:latin typeface="Symbol"/>
                <a:cs typeface="Symbol"/>
              </a:rPr>
              <a:t></a:t>
            </a:r>
            <a:r>
              <a:rPr sz="2800" spc="-25">
                <a:solidFill>
                  <a:srgbClr val="FFFFFF"/>
                </a:solidFill>
                <a:latin typeface="Arial"/>
                <a:cs typeface="Arial"/>
              </a:rPr>
              <a:t>)]</a:t>
            </a:r>
            <a:endParaRPr sz="28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987675" y="5229225"/>
            <a:ext cx="720725" cy="144780"/>
          </a:xfrm>
          <a:custGeom>
            <a:rect l="l" t="t" r="r" b="b"/>
            <a:pathLst>
              <a:path w="720725" h="144779">
                <a:moveTo>
                  <a:pt x="0" y="36115"/>
                </a:moveTo>
                <a:lnTo>
                  <a:pt x="542212" y="36115"/>
                </a:lnTo>
                <a:lnTo>
                  <a:pt x="542212" y="0"/>
                </a:lnTo>
                <a:lnTo>
                  <a:pt x="720725" y="72231"/>
                </a:lnTo>
                <a:lnTo>
                  <a:pt x="542212" y="144462"/>
                </a:lnTo>
                <a:lnTo>
                  <a:pt x="542212" y="108346"/>
                </a:lnTo>
                <a:lnTo>
                  <a:pt x="0" y="108346"/>
                </a:lnTo>
                <a:lnTo>
                  <a:pt x="0" y="36115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2</a:t>
            </a:fld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658802" y="690874"/>
            <a:ext cx="292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4065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8458200" y="5867400"/>
            <a:ext cx="533400" cy="5334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809402" y="1141247"/>
            <a:ext cx="380492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3570" marR="5080" indent="-611505">
              <a:lnSpc>
                <a:spcPct val="117900"/>
              </a:lnSpc>
              <a:spcBef>
                <a:spcPts val="100"/>
              </a:spcBef>
            </a:pPr>
            <a:r>
              <a:rPr sz="2800" i="1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i="1" spc="11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BC=</a:t>
            </a:r>
            <a:r>
              <a:rPr sz="2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BC[1+2cos(</a:t>
            </a:r>
            <a:r>
              <a:rPr sz="2800" spc="-10">
                <a:solidFill>
                  <a:srgbClr val="FFFFFF"/>
                </a:solidFill>
                <a:latin typeface="Symbol"/>
                <a:cs typeface="Symbol"/>
              </a:rPr>
              <a:t>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800" spc="-25">
                <a:solidFill>
                  <a:srgbClr val="FFFFFF"/>
                </a:solidFill>
                <a:latin typeface="Symbol"/>
                <a:cs typeface="Symbol"/>
              </a:rPr>
              <a:t></a:t>
            </a:r>
            <a:r>
              <a:rPr sz="2800" spc="-25">
                <a:solidFill>
                  <a:srgbClr val="FFFFFF"/>
                </a:solidFill>
                <a:latin typeface="Arial"/>
                <a:cs typeface="Arial"/>
              </a:rPr>
              <a:t>)] 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cos</a:t>
            </a:r>
            <a:r>
              <a:rPr sz="2800">
                <a:solidFill>
                  <a:srgbClr val="FFFFFF"/>
                </a:solidFill>
                <a:latin typeface="Symbol"/>
                <a:cs typeface="Symbol"/>
              </a:rPr>
              <a:t></a:t>
            </a:r>
            <a:r>
              <a:rPr sz="2800" spc="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=</a:t>
            </a:r>
            <a:r>
              <a:rPr sz="2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(1-</a:t>
            </a:r>
            <a:r>
              <a:rPr sz="2800" i="1" spc="-2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-20">
                <a:solidFill>
                  <a:srgbClr val="FFFFFF"/>
                </a:solidFill>
                <a:latin typeface="Arial"/>
                <a:cs typeface="Arial"/>
              </a:rPr>
              <a:t>)/2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5"/>
          <a:stretch>
            <a:fillRect/>
          </a:stretch>
        </p:blipFill>
        <p:spPr>
          <a:xfrm>
            <a:off x="4067175" y="2925762"/>
            <a:ext cx="625475" cy="7874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/>
          <a:stretch>
            <a:fillRect/>
          </a:stretch>
        </p:blipFill>
        <p:spPr>
          <a:xfrm>
            <a:off x="5003800" y="2925762"/>
            <a:ext cx="625475" cy="7874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/>
          <a:stretch>
            <a:fillRect/>
          </a:stretch>
        </p:blipFill>
        <p:spPr>
          <a:xfrm>
            <a:off x="6084887" y="2925762"/>
            <a:ext cx="625475" cy="787400"/>
          </a:xfrm>
          <a:prstGeom prst="rect">
            <a:avLst/>
          </a:prstGeom>
        </p:spPr>
      </p:pic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820862" y="2335212"/>
          <a:ext cx="6076950" cy="1367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380"/>
                <a:gridCol w="1008380"/>
                <a:gridCol w="216535"/>
                <a:gridCol w="626110"/>
                <a:gridCol w="167005"/>
                <a:gridCol w="144780"/>
                <a:gridCol w="626110"/>
                <a:gridCol w="238760"/>
                <a:gridCol w="218439"/>
                <a:gridCol w="626745"/>
                <a:gridCol w="166370"/>
                <a:gridCol w="146050"/>
                <a:gridCol w="627379"/>
                <a:gridCol w="240029"/>
              </a:tblGrid>
              <a:tr h="57594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800" i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2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gridSpan="3"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gridSpan="3"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gridSpan="3"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gridSpan="3"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</a:tr>
              <a:tr h="79184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2800">
                          <a:solidFill>
                            <a:srgbClr val="FFFFFF"/>
                          </a:solidFill>
                          <a:latin typeface="Symbol"/>
                          <a:cs typeface="Symbol"/>
                        </a:rPr>
                        <a:t></a:t>
                      </a:r>
                      <a:endParaRPr sz="2800">
                        <a:latin typeface="Symbol"/>
                        <a:cs typeface="Symbol"/>
                      </a:endParaRPr>
                    </a:p>
                  </a:txBody>
                  <a:tcPr marL="0" marR="0" marT="1771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sz="2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1727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5003800" y="1917700"/>
            <a:ext cx="1008380" cy="215900"/>
          </a:xfrm>
          <a:custGeom>
            <a:rect l="l" t="t" r="r" b="b"/>
            <a:pathLst>
              <a:path w="1008378" h="215900">
                <a:moveTo>
                  <a:pt x="0" y="53975"/>
                </a:moveTo>
                <a:lnTo>
                  <a:pt x="758380" y="53975"/>
                </a:lnTo>
                <a:lnTo>
                  <a:pt x="758380" y="0"/>
                </a:lnTo>
                <a:lnTo>
                  <a:pt x="1008062" y="107950"/>
                </a:lnTo>
                <a:lnTo>
                  <a:pt x="758380" y="215900"/>
                </a:lnTo>
                <a:lnTo>
                  <a:pt x="758380" y="161925"/>
                </a:lnTo>
                <a:lnTo>
                  <a:pt x="0" y="161925"/>
                </a:lnTo>
                <a:lnTo>
                  <a:pt x="0" y="53975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249677" y="1794028"/>
            <a:ext cx="11868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1≤</a:t>
            </a:r>
            <a:r>
              <a:rPr sz="2800" i="1" spc="-1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≤3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/>
          <a:stretch>
            <a:fillRect/>
          </a:stretch>
        </p:blipFill>
        <p:spPr>
          <a:xfrm>
            <a:off x="7019925" y="2925762"/>
            <a:ext cx="625475" cy="78740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121727" y="3785791"/>
            <a:ext cx="7185659" cy="2705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22300">
              <a:lnSpc>
                <a:spcPct val="120000"/>
              </a:lnSpc>
              <a:spcBef>
                <a:spcPts val="100"/>
              </a:spcBef>
            </a:pP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如绕轴旋转</a:t>
            </a:r>
            <a:r>
              <a:rPr sz="280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2800">
                <a:solidFill>
                  <a:srgbClr val="FFFFFF"/>
                </a:solidFill>
                <a:latin typeface="Symbol"/>
                <a:cs typeface="Symbol"/>
              </a:rPr>
              <a:t></a:t>
            </a:r>
            <a:r>
              <a:rPr sz="280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2800" i="1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b="1" spc="-5">
                <a:solidFill>
                  <a:srgbClr val="FFFFFF"/>
                </a:solidFill>
                <a:latin typeface="Microsoft JhengHei"/>
                <a:cs typeface="Microsoft JhengHei"/>
              </a:rPr>
              <a:t>角度及其整数倍为对称操作，则称该轴为 </a:t>
            </a:r>
            <a:r>
              <a:rPr sz="2800" i="1">
                <a:solidFill>
                  <a:srgbClr val="0066FF"/>
                </a:solidFill>
                <a:latin typeface="Times New Roman"/>
                <a:cs typeface="Times New Roman"/>
              </a:rPr>
              <a:t>n</a:t>
            </a:r>
            <a:r>
              <a:rPr sz="2800" i="1" spc="-3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2800" b="1">
                <a:solidFill>
                  <a:srgbClr val="0066FF"/>
                </a:solidFill>
                <a:latin typeface="Microsoft JhengHei"/>
                <a:cs typeface="Microsoft JhengHei"/>
              </a:rPr>
              <a:t>度轴</a:t>
            </a:r>
            <a:r>
              <a:rPr sz="2400" b="1">
                <a:solidFill>
                  <a:srgbClr val="CC0000"/>
                </a:solidFill>
                <a:latin typeface="Microsoft JhengHei"/>
                <a:cs typeface="Microsoft JhengHei"/>
              </a:rPr>
              <a:t>（</a:t>
            </a:r>
            <a:r>
              <a:rPr sz="2400" i="1">
                <a:solidFill>
                  <a:srgbClr val="CC0000"/>
                </a:solidFill>
                <a:latin typeface="Times New Roman"/>
                <a:cs typeface="Times New Roman"/>
              </a:rPr>
              <a:t>n </a:t>
            </a:r>
            <a:r>
              <a:rPr sz="2400" b="1">
                <a:solidFill>
                  <a:srgbClr val="CC0000"/>
                </a:solidFill>
                <a:latin typeface="Microsoft JhengHei"/>
                <a:cs typeface="Microsoft JhengHei"/>
              </a:rPr>
              <a:t>重轴）</a:t>
            </a:r>
            <a:r>
              <a:rPr sz="2400" b="1" spc="-15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sz="2800" i="1" spc="-1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10">
                <a:solidFill>
                  <a:srgbClr val="FFFFFF"/>
                </a:solidFill>
                <a:latin typeface="Times New Roman"/>
                <a:cs typeface="Times New Roman"/>
              </a:rPr>
              <a:t>=1</a:t>
            </a:r>
            <a:r>
              <a:rPr sz="2800" b="1" spc="-20">
                <a:solidFill>
                  <a:srgbClr val="FFFFFF"/>
                </a:solidFill>
                <a:latin typeface="Microsoft JhengHei"/>
                <a:cs typeface="Microsoft JhengHei"/>
              </a:rPr>
              <a:t>，称为不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变操作，旋转</a:t>
            </a:r>
            <a:r>
              <a:rPr sz="280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2800">
                <a:solidFill>
                  <a:srgbClr val="FFFFFF"/>
                </a:solidFill>
                <a:latin typeface="Symbol"/>
                <a:cs typeface="Symbol"/>
              </a:rPr>
              <a:t></a:t>
            </a:r>
            <a:r>
              <a:rPr sz="2800" b="1" spc="-10">
                <a:solidFill>
                  <a:srgbClr val="FFFFFF"/>
                </a:solidFill>
                <a:latin typeface="Microsoft JhengHei"/>
                <a:cs typeface="Microsoft JhengHei"/>
              </a:rPr>
              <a:t>角度相当于不动</a:t>
            </a:r>
            <a:endParaRPr sz="2800">
              <a:latin typeface="Microsoft JhengHei"/>
              <a:cs typeface="Microsoft JhengHei"/>
            </a:endParaRPr>
          </a:p>
          <a:p>
            <a:pPr marL="13970" marR="140335" indent="622300">
              <a:lnSpc>
                <a:spcPct val="120000"/>
              </a:lnSpc>
              <a:spcBef>
                <a:spcPts val="940"/>
              </a:spcBef>
            </a:pPr>
            <a:r>
              <a:rPr sz="2800" b="1">
                <a:solidFill>
                  <a:srgbClr val="FF3399"/>
                </a:solidFill>
                <a:latin typeface="Microsoft JhengHei"/>
                <a:cs typeface="Microsoft JhengHei"/>
              </a:rPr>
              <a:t>结论：晶体中不存在</a:t>
            </a:r>
            <a:r>
              <a:rPr sz="2800" b="1">
                <a:solidFill>
                  <a:srgbClr val="FF3399"/>
                </a:solidFill>
                <a:latin typeface="Times New Roman"/>
                <a:cs typeface="Times New Roman"/>
              </a:rPr>
              <a:t>5</a:t>
            </a:r>
            <a:r>
              <a:rPr sz="2800" b="1">
                <a:solidFill>
                  <a:srgbClr val="FF3399"/>
                </a:solidFill>
                <a:latin typeface="Microsoft JhengHei"/>
                <a:cs typeface="Microsoft JhengHei"/>
              </a:rPr>
              <a:t>度轴，也不存在</a:t>
            </a:r>
            <a:r>
              <a:rPr sz="2800" b="1">
                <a:solidFill>
                  <a:srgbClr val="FF3399"/>
                </a:solidFill>
                <a:latin typeface="Times New Roman"/>
                <a:cs typeface="Times New Roman"/>
              </a:rPr>
              <a:t>7</a:t>
            </a:r>
            <a:r>
              <a:rPr sz="2800" b="1" spc="-50">
                <a:solidFill>
                  <a:srgbClr val="FF3399"/>
                </a:solidFill>
                <a:latin typeface="Microsoft JhengHei"/>
                <a:cs typeface="Microsoft JhengHei"/>
              </a:rPr>
              <a:t>度</a:t>
            </a:r>
            <a:r>
              <a:rPr sz="2800" b="1">
                <a:solidFill>
                  <a:srgbClr val="FF3399"/>
                </a:solidFill>
                <a:latin typeface="Microsoft JhengHei"/>
                <a:cs typeface="Microsoft JhengHei"/>
              </a:rPr>
              <a:t>以及</a:t>
            </a:r>
            <a:r>
              <a:rPr sz="2800" b="1">
                <a:solidFill>
                  <a:srgbClr val="FF3399"/>
                </a:solidFill>
                <a:latin typeface="Times New Roman"/>
                <a:cs typeface="Times New Roman"/>
              </a:rPr>
              <a:t>7</a:t>
            </a:r>
            <a:r>
              <a:rPr sz="2800" b="1" spc="-10">
                <a:solidFill>
                  <a:srgbClr val="FF3399"/>
                </a:solidFill>
                <a:latin typeface="Microsoft JhengHei"/>
                <a:cs typeface="Microsoft JhengHei"/>
              </a:rPr>
              <a:t>度以上的对称轴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3</a:t>
            </a:fld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658802" y="690874"/>
            <a:ext cx="292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4065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8458200" y="5867400"/>
            <a:ext cx="533400" cy="5334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338624" y="1997885"/>
            <a:ext cx="1803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>
                <a:solidFill>
                  <a:srgbClr val="FFFFFF"/>
                </a:solidFill>
                <a:latin typeface="Microsoft JhengHei"/>
                <a:cs typeface="Microsoft JhengHei"/>
              </a:rPr>
              <a:t>的操作称为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/>
          <a:stretch>
            <a:fillRect/>
          </a:stretch>
        </p:blipFill>
        <p:spPr>
          <a:xfrm>
            <a:off x="4859337" y="1989137"/>
            <a:ext cx="1512887" cy="49371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05827" y="1246531"/>
            <a:ext cx="3858260" cy="245427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053465" indent="-609600">
              <a:lnSpc>
                <a:spcPct val="100000"/>
              </a:lnSpc>
              <a:spcBef>
                <a:spcPts val="1205"/>
              </a:spcBef>
              <a:buAutoNum type="arabicPeriod" startAt="3"/>
              <a:tabLst>
                <a:tab pos="1053465"/>
                <a:tab pos="1054100"/>
              </a:tabLst>
            </a:pPr>
            <a:r>
              <a:rPr sz="3200" b="1" spc="-25">
                <a:solidFill>
                  <a:srgbClr val="CC0000"/>
                </a:solidFill>
                <a:latin typeface="Microsoft JhengHei"/>
                <a:cs typeface="Microsoft JhengHei"/>
              </a:rPr>
              <a:t>反演</a:t>
            </a:r>
            <a:endParaRPr sz="3200">
              <a:latin typeface="Microsoft JhengHei"/>
              <a:cs typeface="Microsoft JhengHei"/>
            </a:endParaRPr>
          </a:p>
          <a:p>
            <a:pPr marL="12700" marR="5080" indent="711200">
              <a:lnSpc>
                <a:spcPct val="120000"/>
              </a:lnSpc>
              <a:spcBef>
                <a:spcPts val="300"/>
              </a:spcBef>
            </a:pP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对原点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b="1" spc="-10">
                <a:solidFill>
                  <a:srgbClr val="FFFFFF"/>
                </a:solidFill>
                <a:latin typeface="Microsoft JhengHei"/>
                <a:cs typeface="Microsoft JhengHei"/>
              </a:rPr>
              <a:t>的反演，使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中心反演，用符号 </a:t>
            </a:r>
            <a:r>
              <a:rPr sz="2800" i="1">
                <a:solidFill>
                  <a:srgbClr val="FFFFFF"/>
                </a:solidFill>
                <a:latin typeface="Times New Roman"/>
                <a:cs typeface="Times New Roman"/>
              </a:rPr>
              <a:t>i </a:t>
            </a:r>
            <a:r>
              <a:rPr sz="2800" b="1" spc="-25">
                <a:solidFill>
                  <a:srgbClr val="FFFFFF"/>
                </a:solidFill>
                <a:latin typeface="Microsoft JhengHei"/>
                <a:cs typeface="Microsoft JhengHei"/>
              </a:rPr>
              <a:t>表示</a:t>
            </a:r>
            <a:endParaRPr sz="2800">
              <a:latin typeface="Microsoft JhengHei"/>
              <a:cs typeface="Microsoft JhengHei"/>
            </a:endParaRPr>
          </a:p>
          <a:p>
            <a:pPr marL="1053465" indent="-609600">
              <a:lnSpc>
                <a:spcPct val="100000"/>
              </a:lnSpc>
              <a:spcBef>
                <a:spcPts val="1970"/>
              </a:spcBef>
              <a:buAutoNum type="arabicPeriod" startAt="4"/>
              <a:tabLst>
                <a:tab pos="1053465"/>
                <a:tab pos="1054100"/>
              </a:tabLst>
            </a:pPr>
            <a:r>
              <a:rPr sz="3200" b="1" spc="-15">
                <a:solidFill>
                  <a:srgbClr val="CC0000"/>
                </a:solidFill>
                <a:latin typeface="Microsoft JhengHei"/>
                <a:cs typeface="Microsoft JhengHei"/>
              </a:rPr>
              <a:t>旋转反演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4</a:t>
            </a:fld>
          </a:p>
        </p:txBody>
      </p:sp>
      <p:sp>
        <p:nvSpPr>
          <p:cNvPr id="11" name="object 11"/>
          <p:cNvSpPr txBox="1"/>
          <p:nvPr/>
        </p:nvSpPr>
        <p:spPr>
          <a:xfrm>
            <a:off x="834390" y="3758303"/>
            <a:ext cx="7315200" cy="2257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 marR="111125" indent="711200">
              <a:lnSpc>
                <a:spcPct val="126400"/>
              </a:lnSpc>
              <a:spcBef>
                <a:spcPts val="100"/>
              </a:spcBef>
            </a:pPr>
            <a:r>
              <a:rPr sz="2800" b="1" spc="-5">
                <a:solidFill>
                  <a:srgbClr val="FFFFFF"/>
                </a:solidFill>
                <a:latin typeface="Microsoft JhengHei"/>
                <a:cs typeface="Microsoft JhengHei"/>
              </a:rPr>
              <a:t>旋转与反演的结合的对称操作，称为 </a:t>
            </a:r>
            <a:r>
              <a:rPr sz="2800" i="1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i="1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spc="-50">
                <a:solidFill>
                  <a:srgbClr val="FFFFFF"/>
                </a:solidFill>
                <a:latin typeface="Microsoft JhengHei"/>
                <a:cs typeface="Microsoft JhengHei"/>
              </a:rPr>
              <a:t>度</a:t>
            </a:r>
            <a:r>
              <a:rPr sz="2800" b="1" spc="-10">
                <a:solidFill>
                  <a:srgbClr val="FFFFFF"/>
                </a:solidFill>
                <a:latin typeface="Microsoft JhengHei"/>
                <a:cs typeface="Microsoft JhengHei"/>
              </a:rPr>
              <a:t>旋转反演对称</a:t>
            </a:r>
            <a:endParaRPr sz="2800">
              <a:latin typeface="Microsoft JhengHei"/>
              <a:cs typeface="Microsoft JhengHei"/>
            </a:endParaRPr>
          </a:p>
          <a:p>
            <a:pPr marL="12700" marR="5080" indent="711200">
              <a:lnSpc>
                <a:spcPct val="126400"/>
              </a:lnSpc>
              <a:spcBef>
                <a:spcPts val="580"/>
              </a:spcBef>
            </a:pP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受周期性制约，同样</a:t>
            </a:r>
            <a:r>
              <a:rPr sz="2800" b="1">
                <a:solidFill>
                  <a:srgbClr val="FF3399"/>
                </a:solidFill>
                <a:latin typeface="Microsoft JhengHei"/>
                <a:cs typeface="Microsoft JhengHei"/>
              </a:rPr>
              <a:t>不存在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度、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7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度及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7</a:t>
            </a:r>
            <a:r>
              <a:rPr sz="2800" b="1" spc="-50">
                <a:solidFill>
                  <a:srgbClr val="FFFFFF"/>
                </a:solidFill>
                <a:latin typeface="Microsoft JhengHei"/>
                <a:cs typeface="Microsoft JhengHei"/>
              </a:rPr>
              <a:t>度</a:t>
            </a:r>
            <a:r>
              <a:rPr sz="2800" b="1" spc="-10">
                <a:solidFill>
                  <a:srgbClr val="FFFFFF"/>
                </a:solidFill>
                <a:latin typeface="Microsoft JhengHei"/>
                <a:cs typeface="Microsoft JhengHei"/>
              </a:rPr>
              <a:t>以上的旋转反演轴</a:t>
            </a:r>
            <a:endParaRPr sz="2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8458200" y="5867400"/>
            <a:ext cx="533400" cy="5334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37627" y="690874"/>
            <a:ext cx="7242175" cy="1209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3875">
              <a:lnSpc>
                <a:spcPct val="100000"/>
              </a:lnSpc>
              <a:spcBef>
                <a:spcPts val="100"/>
              </a:spcBef>
              <a:tabLst>
                <a:tab pos="5095240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tabLst>
                <a:tab pos="621665"/>
              </a:tabLst>
            </a:pPr>
            <a:r>
              <a:rPr sz="3200" b="1" spc="204">
                <a:solidFill>
                  <a:srgbClr val="CC0000"/>
                </a:solidFill>
                <a:latin typeface="Microsoft JhengHei"/>
                <a:cs typeface="Microsoft JhengHei"/>
              </a:rPr>
              <a:t>5.</a:t>
            </a:r>
            <a:r>
              <a:rPr sz="3200" b="1">
                <a:solidFill>
                  <a:srgbClr val="CC0000"/>
                </a:solidFill>
                <a:latin typeface="Microsoft JhengHei"/>
                <a:cs typeface="Microsoft JhengHei"/>
              </a:rPr>
              <a:t>	</a:t>
            </a:r>
            <a:r>
              <a:rPr sz="3200" b="1" spc="-10">
                <a:solidFill>
                  <a:srgbClr val="CC0000"/>
                </a:solidFill>
                <a:latin typeface="Microsoft JhengHei"/>
                <a:cs typeface="Microsoft JhengHei"/>
              </a:rPr>
              <a:t>立方体的对称操作</a:t>
            </a:r>
            <a:endParaRPr sz="3200">
              <a:latin typeface="Microsoft JhengHei"/>
              <a:cs typeface="Microsoft JhengHe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575425" y="1268412"/>
            <a:ext cx="1609725" cy="2305050"/>
            <a:chOff x="6575425" y="1268412"/>
            <a:chExt cx="1609725" cy="2305050"/>
          </a:xfrm>
        </p:grpSpPr>
        <p:sp>
          <p:nvSpPr>
            <p:cNvPr id="9" name="object 9"/>
            <p:cNvSpPr/>
            <p:nvPr/>
          </p:nvSpPr>
          <p:spPr>
            <a:xfrm>
              <a:off x="6732587" y="2060575"/>
              <a:ext cx="1081405" cy="1081405"/>
            </a:xfrm>
            <a:custGeom>
              <a:rect l="l" t="t" r="r" b="b"/>
              <a:pathLst>
                <a:path w="1081404" h="1081405">
                  <a:moveTo>
                    <a:pt x="0" y="0"/>
                  </a:moveTo>
                  <a:lnTo>
                    <a:pt x="1081087" y="0"/>
                  </a:lnTo>
                  <a:lnTo>
                    <a:pt x="1081087" y="1081087"/>
                  </a:lnTo>
                  <a:lnTo>
                    <a:pt x="0" y="1081087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588125" y="1628775"/>
              <a:ext cx="1584325" cy="1513205"/>
            </a:xfrm>
            <a:custGeom>
              <a:rect l="l" t="t" r="r" b="b"/>
              <a:pathLst>
                <a:path w="1584325" h="1513205">
                  <a:moveTo>
                    <a:pt x="0" y="0"/>
                  </a:moveTo>
                  <a:lnTo>
                    <a:pt x="1584325" y="1512887"/>
                  </a:lnTo>
                </a:path>
              </a:pathLst>
            </a:custGeom>
            <a:ln w="25400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877050" y="1412875"/>
              <a:ext cx="1079500" cy="2016125"/>
            </a:xfrm>
            <a:custGeom>
              <a:rect l="l" t="t" r="r" b="b"/>
              <a:pathLst>
                <a:path w="1079500" h="2016125">
                  <a:moveTo>
                    <a:pt x="0" y="0"/>
                  </a:moveTo>
                  <a:lnTo>
                    <a:pt x="1079500" y="2016125"/>
                  </a:lnTo>
                </a:path>
              </a:pathLst>
            </a:custGeom>
            <a:ln w="25400">
              <a:solidFill>
                <a:srgbClr val="00008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 flipH="1">
              <a:off x="7451725" y="1268412"/>
              <a:ext cx="0" cy="2305050"/>
            </a:xfrm>
            <a:custGeom>
              <a:rect l="l" t="t" r="r" b="b"/>
              <a:pathLst>
                <a:path h="2305050">
                  <a:moveTo>
                    <a:pt x="0" y="0"/>
                  </a:moveTo>
                  <a:lnTo>
                    <a:pt x="0" y="2305050"/>
                  </a:lnTo>
                </a:path>
              </a:pathLst>
            </a:custGeom>
            <a:ln w="25400">
              <a:solidFill>
                <a:srgbClr val="008000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5803265" y="3985229"/>
            <a:ext cx="2870200" cy="995044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800" b="1" spc="-10">
                <a:solidFill>
                  <a:srgbClr val="FFFFFF"/>
                </a:solidFill>
                <a:latin typeface="Microsoft JhengHei"/>
                <a:cs typeface="Microsoft JhengHei"/>
              </a:rPr>
              <a:t>总的对称操作数：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24+24=48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5</a:t>
            </a:fld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244600" y="2262187"/>
          <a:ext cx="3773804" cy="3547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9105"/>
                <a:gridCol w="2016760"/>
              </a:tblGrid>
              <a:tr h="52006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2800" b="1" spc="-15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对称操作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577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2800" b="1" spc="-1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对称操作数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1404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2800" b="1" spc="-25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不动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1047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5715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280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个</a:t>
                      </a: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800" b="1" spc="-25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度轴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596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1404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280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个</a:t>
                      </a: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800" b="1" spc="-25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度轴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812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1404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80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个</a:t>
                      </a: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2800" b="1" spc="-25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度轴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812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1404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2800" b="1" spc="-15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旋转反演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1047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 spc="-2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24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41737" y="136677"/>
            <a:ext cx="28213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8458200" y="5867400"/>
            <a:ext cx="533400" cy="5334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37627" y="497751"/>
            <a:ext cx="7242175" cy="1329690"/>
          </a:xfrm>
          <a:prstGeom prst="rect">
            <a:avLst/>
          </a:prstGeom>
        </p:spPr>
        <p:txBody>
          <a:bodyPr vert="horz" wrap="square" lIns="0" tIns="205740" rIns="0" bIns="0" rtlCol="0">
            <a:spAutoFit/>
          </a:bodyPr>
          <a:lstStyle/>
          <a:p>
            <a:pPr marL="4333875">
              <a:lnSpc>
                <a:spcPct val="100000"/>
              </a:lnSpc>
              <a:spcBef>
                <a:spcPts val="1620"/>
              </a:spcBef>
              <a:tabLst>
                <a:tab pos="5095240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2025"/>
              </a:spcBef>
              <a:tabLst>
                <a:tab pos="621665"/>
              </a:tabLst>
            </a:pPr>
            <a:r>
              <a:rPr sz="3200" b="1" spc="204">
                <a:solidFill>
                  <a:srgbClr val="CC0000"/>
                </a:solidFill>
                <a:latin typeface="Microsoft JhengHei"/>
                <a:cs typeface="Microsoft JhengHei"/>
              </a:rPr>
              <a:t>6.</a:t>
            </a:r>
            <a:r>
              <a:rPr sz="3200" b="1">
                <a:solidFill>
                  <a:srgbClr val="CC0000"/>
                </a:solidFill>
                <a:latin typeface="Microsoft JhengHei"/>
                <a:cs typeface="Microsoft JhengHei"/>
              </a:rPr>
              <a:t>	</a:t>
            </a:r>
            <a:r>
              <a:rPr sz="3200" b="1" spc="-10">
                <a:solidFill>
                  <a:srgbClr val="CC0000"/>
                </a:solidFill>
                <a:latin typeface="Microsoft JhengHei"/>
                <a:cs typeface="Microsoft JhengHei"/>
              </a:rPr>
              <a:t>正四面体的对称操作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90602" y="4920267"/>
            <a:ext cx="2870200" cy="995044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800" b="1" spc="-10">
                <a:solidFill>
                  <a:srgbClr val="FFFFFF"/>
                </a:solidFill>
                <a:latin typeface="Microsoft JhengHei"/>
                <a:cs typeface="Microsoft JhengHei"/>
              </a:rPr>
              <a:t>总的对称操作数：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12+12=24</a:t>
            </a:r>
            <a:endParaRPr sz="28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669925" y="2046287"/>
          <a:ext cx="4853305" cy="3889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6375"/>
                <a:gridCol w="2078354"/>
              </a:tblGrid>
              <a:tr h="52006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2800" b="1" spc="-15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对称操作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577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2800" b="1" spc="-1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对称操作数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1404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2800" b="1" spc="-25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不动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1047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5715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80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个</a:t>
                      </a: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800" b="1" spc="-25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度轴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596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1404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280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个</a:t>
                      </a: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800" b="1" spc="-25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度轴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812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1404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2800" b="1" spc="-10">
                          <a:solidFill>
                            <a:srgbClr val="FF3300"/>
                          </a:solidFill>
                          <a:latin typeface="Microsoft JhengHei"/>
                          <a:cs typeface="Microsoft JhengHei"/>
                        </a:rPr>
                        <a:t>总旋转操作数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1047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 spc="-10">
                          <a:solidFill>
                            <a:srgbClr val="FF3300"/>
                          </a:solidFill>
                          <a:latin typeface="Times New Roman"/>
                          <a:cs typeface="Times New Roman"/>
                        </a:rPr>
                        <a:t>1+3+8=12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955675">
                <a:tc>
                  <a:txBody>
                    <a:bodyPr vert="horz" wrap="square"/>
                    <a:lstStyle/>
                    <a:p>
                      <a:pPr marL="107314" marR="99695">
                        <a:lnSpc>
                          <a:spcPts val="3180"/>
                        </a:lnSpc>
                        <a:spcBef>
                          <a:spcPts val="745"/>
                        </a:spcBef>
                      </a:pPr>
                      <a:r>
                        <a:rPr sz="2800" b="1" spc="-1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立方体面对角线</a:t>
                      </a:r>
                      <a:r>
                        <a:rPr sz="280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旋转</a:t>
                      </a:r>
                      <a:r>
                        <a:rPr sz="2800" b="1" spc="-85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π</a:t>
                      </a:r>
                      <a:r>
                        <a:rPr sz="2800" b="1" spc="-8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2800" b="1" spc="-15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中心反演</a:t>
                      </a:r>
                      <a:endParaRPr sz="2800">
                        <a:latin typeface="Microsoft JhengHei"/>
                        <a:cs typeface="Microsoft JhengHei"/>
                      </a:endParaRPr>
                    </a:p>
                  </a:txBody>
                  <a:tcPr marL="0" marR="0" marT="9461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85"/>
                        </a:spcBef>
                      </a:pPr>
                      <a:r>
                        <a:rPr sz="2800" b="1" spc="-2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12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520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pSp>
        <p:nvGrpSpPr>
          <p:cNvPr id="10" name="object 10"/>
          <p:cNvGrpSpPr/>
          <p:nvPr/>
        </p:nvGrpSpPr>
        <p:grpSpPr>
          <a:xfrm>
            <a:off x="5905944" y="2001439"/>
            <a:ext cx="2806065" cy="2798445"/>
            <a:chOff x="5905944" y="2001439"/>
            <a:chExt cx="2806065" cy="2798445"/>
          </a:xfrm>
        </p:grpSpPr>
        <p:sp>
          <p:nvSpPr>
            <p:cNvPr id="11" name="object 11"/>
            <p:cNvSpPr/>
            <p:nvPr/>
          </p:nvSpPr>
          <p:spPr>
            <a:xfrm>
              <a:off x="5940424" y="2324099"/>
              <a:ext cx="2447925" cy="2447925"/>
            </a:xfrm>
            <a:custGeom>
              <a:rect l="l" t="t" r="r" b="b"/>
              <a:pathLst>
                <a:path w="2447925" h="2447925">
                  <a:moveTo>
                    <a:pt x="0" y="0"/>
                  </a:moveTo>
                  <a:lnTo>
                    <a:pt x="2447925" y="0"/>
                  </a:lnTo>
                  <a:lnTo>
                    <a:pt x="2447925" y="2447925"/>
                  </a:lnTo>
                  <a:lnTo>
                    <a:pt x="0" y="244792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941309" y="2014139"/>
              <a:ext cx="2758440" cy="2773045"/>
            </a:xfrm>
            <a:custGeom>
              <a:rect l="l" t="t" r="r" b="b"/>
              <a:pathLst>
                <a:path w="2758440" h="2773045">
                  <a:moveTo>
                    <a:pt x="2457222" y="2772876"/>
                  </a:moveTo>
                  <a:lnTo>
                    <a:pt x="0" y="315653"/>
                  </a:lnTo>
                  <a:lnTo>
                    <a:pt x="2757838" y="0"/>
                  </a:lnTo>
                  <a:lnTo>
                    <a:pt x="2457222" y="2772876"/>
                  </a:lnTo>
                  <a:close/>
                </a:path>
              </a:pathLst>
            </a:custGeom>
            <a:solidFill>
              <a:srgbClr val="FF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941309" y="2014139"/>
              <a:ext cx="2758440" cy="2773045"/>
            </a:xfrm>
            <a:custGeom>
              <a:rect l="l" t="t" r="r" b="b"/>
              <a:pathLst>
                <a:path w="2758440" h="2773045">
                  <a:moveTo>
                    <a:pt x="0" y="315653"/>
                  </a:moveTo>
                  <a:lnTo>
                    <a:pt x="2757838" y="0"/>
                  </a:lnTo>
                  <a:lnTo>
                    <a:pt x="2457222" y="2772876"/>
                  </a:lnTo>
                  <a:lnTo>
                    <a:pt x="0" y="315653"/>
                  </a:lnTo>
                  <a:close/>
                </a:path>
              </a:pathLst>
            </a:custGeom>
            <a:ln w="2539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918644" y="2019650"/>
              <a:ext cx="2733675" cy="2441575"/>
            </a:xfrm>
            <a:custGeom>
              <a:rect l="l" t="t" r="r" b="b"/>
              <a:pathLst>
                <a:path w="2733675" h="2441575">
                  <a:moveTo>
                    <a:pt x="337742" y="2441259"/>
                  </a:moveTo>
                  <a:lnTo>
                    <a:pt x="0" y="308839"/>
                  </a:lnTo>
                  <a:lnTo>
                    <a:pt x="2733300" y="0"/>
                  </a:lnTo>
                  <a:lnTo>
                    <a:pt x="337742" y="2441259"/>
                  </a:lnTo>
                  <a:close/>
                </a:path>
              </a:pathLst>
            </a:custGeom>
            <a:solidFill>
              <a:srgbClr val="99CC00">
                <a:alpha val="18823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918644" y="2019650"/>
              <a:ext cx="2733675" cy="2441575"/>
            </a:xfrm>
            <a:custGeom>
              <a:rect l="l" t="t" r="r" b="b"/>
              <a:pathLst>
                <a:path w="2733675" h="2441575">
                  <a:moveTo>
                    <a:pt x="0" y="308839"/>
                  </a:moveTo>
                  <a:lnTo>
                    <a:pt x="2733300" y="0"/>
                  </a:lnTo>
                  <a:lnTo>
                    <a:pt x="337742" y="2441259"/>
                  </a:lnTo>
                  <a:lnTo>
                    <a:pt x="0" y="308839"/>
                  </a:lnTo>
                  <a:close/>
                </a:path>
              </a:pathLst>
            </a:custGeom>
            <a:ln w="254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940424" y="2322512"/>
              <a:ext cx="2447925" cy="2447925"/>
            </a:xfrm>
            <a:custGeom>
              <a:rect l="l" t="t" r="r" b="b"/>
              <a:pathLst>
                <a:path w="2447925" h="2447925">
                  <a:moveTo>
                    <a:pt x="2447925" y="2447925"/>
                  </a:moveTo>
                  <a:lnTo>
                    <a:pt x="287337" y="2159000"/>
                  </a:lnTo>
                  <a:lnTo>
                    <a:pt x="0" y="0"/>
                  </a:lnTo>
                  <a:lnTo>
                    <a:pt x="2447925" y="2447925"/>
                  </a:lnTo>
                  <a:close/>
                </a:path>
              </a:pathLst>
            </a:custGeom>
            <a:solidFill>
              <a:srgbClr val="00CCF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940424" y="2322512"/>
              <a:ext cx="2447925" cy="2447925"/>
            </a:xfrm>
            <a:custGeom>
              <a:rect l="l" t="t" r="r" b="b"/>
              <a:pathLst>
                <a:path w="2447925" h="2447925">
                  <a:moveTo>
                    <a:pt x="287337" y="2159000"/>
                  </a:moveTo>
                  <a:lnTo>
                    <a:pt x="2447925" y="2447925"/>
                  </a:lnTo>
                  <a:lnTo>
                    <a:pt x="0" y="0"/>
                  </a:lnTo>
                  <a:lnTo>
                    <a:pt x="287337" y="2159000"/>
                  </a:lnTo>
                  <a:close/>
                </a:path>
              </a:pathLst>
            </a:custGeom>
            <a:ln w="254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6</a:t>
            </a:fld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8458200" y="5867400"/>
            <a:ext cx="533400" cy="5334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/>
          <a:stretch>
            <a:fillRect/>
          </a:stretch>
        </p:blipFill>
        <p:spPr>
          <a:xfrm>
            <a:off x="1258887" y="3068637"/>
            <a:ext cx="355600" cy="5334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/>
          <a:stretch>
            <a:fillRect/>
          </a:stretch>
        </p:blipFill>
        <p:spPr>
          <a:xfrm>
            <a:off x="1835150" y="3068637"/>
            <a:ext cx="355600" cy="5334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/>
          <a:stretch>
            <a:fillRect/>
          </a:stretch>
        </p:blipFill>
        <p:spPr>
          <a:xfrm>
            <a:off x="2339975" y="3076575"/>
            <a:ext cx="355600" cy="5683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/>
          <a:stretch>
            <a:fillRect/>
          </a:stretch>
        </p:blipFill>
        <p:spPr>
          <a:xfrm>
            <a:off x="2843212" y="3068637"/>
            <a:ext cx="355600" cy="5334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/>
          <a:stretch>
            <a:fillRect/>
          </a:stretch>
        </p:blipFill>
        <p:spPr>
          <a:xfrm>
            <a:off x="3419475" y="3051175"/>
            <a:ext cx="355600" cy="56832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05827" y="690874"/>
            <a:ext cx="7673975" cy="4928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5675">
              <a:lnSpc>
                <a:spcPct val="100000"/>
              </a:lnSpc>
              <a:spcBef>
                <a:spcPts val="100"/>
              </a:spcBef>
              <a:tabLst>
                <a:tab pos="5527040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Microsoft JhengHei"/>
              <a:cs typeface="Microsoft JhengHei"/>
            </a:endParaRPr>
          </a:p>
          <a:p>
            <a:pPr marL="443865">
              <a:lnSpc>
                <a:spcPct val="100000"/>
              </a:lnSpc>
              <a:tabLst>
                <a:tab pos="1053465"/>
              </a:tabLst>
            </a:pPr>
            <a:r>
              <a:rPr sz="3200" b="1" spc="204">
                <a:solidFill>
                  <a:srgbClr val="CC0000"/>
                </a:solidFill>
                <a:latin typeface="Microsoft JhengHei"/>
                <a:cs typeface="Microsoft JhengHei"/>
              </a:rPr>
              <a:t>7.</a:t>
            </a:r>
            <a:r>
              <a:rPr sz="3200" b="1">
                <a:solidFill>
                  <a:srgbClr val="CC0000"/>
                </a:solidFill>
                <a:latin typeface="Microsoft JhengHei"/>
                <a:cs typeface="Microsoft JhengHei"/>
              </a:rPr>
              <a:t>	</a:t>
            </a:r>
            <a:r>
              <a:rPr sz="3200" b="1" spc="-10">
                <a:solidFill>
                  <a:srgbClr val="CC0000"/>
                </a:solidFill>
                <a:latin typeface="Microsoft JhengHei"/>
                <a:cs typeface="Microsoft JhengHei"/>
              </a:rPr>
              <a:t>对称操作的标记</a:t>
            </a:r>
            <a:endParaRPr sz="3200">
              <a:latin typeface="Microsoft JhengHei"/>
              <a:cs typeface="Microsoft JhengHei"/>
            </a:endParaRPr>
          </a:p>
          <a:p>
            <a:pPr marL="190500" marR="186055" indent="533400">
              <a:lnSpc>
                <a:spcPct val="120000"/>
              </a:lnSpc>
              <a:spcBef>
                <a:spcPts val="875"/>
              </a:spcBef>
              <a:tabLst>
                <a:tab pos="7124065"/>
              </a:tabLst>
            </a:pP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度轴可用数字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r>
              <a:rPr sz="2800" b="1" spc="-50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表示；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度旋转反演轴，可</a:t>
            </a:r>
            <a:r>
              <a:rPr sz="2800" b="1" spc="-50">
                <a:solidFill>
                  <a:srgbClr val="FFFFFF"/>
                </a:solidFill>
                <a:latin typeface="Microsoft JhengHei"/>
                <a:cs typeface="Microsoft JhengHei"/>
              </a:rPr>
              <a:t>用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	</a:t>
            </a:r>
            <a:r>
              <a:rPr sz="2800" b="1" spc="-50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endParaRPr sz="28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545465"/>
                <a:tab pos="1078865"/>
                <a:tab pos="1701164"/>
              </a:tabLst>
            </a:pPr>
            <a:r>
              <a:rPr sz="2800" b="1" spc="-50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	</a:t>
            </a:r>
            <a:r>
              <a:rPr sz="2800" b="1" spc="-50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	</a:t>
            </a:r>
            <a:r>
              <a:rPr sz="2800" b="1" spc="-50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	表示；镜面反映用</a:t>
            </a:r>
            <a:r>
              <a:rPr sz="2800" i="1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表</a:t>
            </a:r>
            <a:r>
              <a:rPr sz="2800" b="1" spc="-50">
                <a:solidFill>
                  <a:srgbClr val="FFFFFF"/>
                </a:solidFill>
                <a:latin typeface="Microsoft JhengHei"/>
                <a:cs typeface="Microsoft JhengHei"/>
              </a:rPr>
              <a:t>示</a:t>
            </a:r>
            <a:endParaRPr sz="2800">
              <a:latin typeface="Microsoft JhengHei"/>
              <a:cs typeface="Microsoft JhengHei"/>
            </a:endParaRPr>
          </a:p>
          <a:p>
            <a:pPr marL="12700" marR="109220" indent="711200">
              <a:lnSpc>
                <a:spcPct val="120000"/>
              </a:lnSpc>
              <a:spcBef>
                <a:spcPts val="2080"/>
              </a:spcBef>
            </a:pPr>
            <a:r>
              <a:rPr sz="2800" b="1" spc="-15">
                <a:solidFill>
                  <a:srgbClr val="FFFFFF"/>
                </a:solidFill>
                <a:latin typeface="Microsoft JhengHei"/>
                <a:cs typeface="Microsoft JhengHei"/>
              </a:rPr>
              <a:t>注意： </a:t>
            </a:r>
            <a:r>
              <a:rPr sz="2800" i="1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i="1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度旋转代表所有的绕轴旋转</a:t>
            </a: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2800" spc="-1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2800" spc="-10">
                <a:solidFill>
                  <a:srgbClr val="FFFFFF"/>
                </a:solidFill>
                <a:latin typeface="Symbol"/>
                <a:cs typeface="Symbol"/>
              </a:rPr>
              <a:t></a:t>
            </a:r>
            <a:r>
              <a:rPr sz="2800" spc="-1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2800" i="1" spc="-1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10">
                <a:solidFill>
                  <a:srgbClr val="FFFFFF"/>
                </a:solidFill>
                <a:latin typeface="Times New Roman"/>
                <a:cs typeface="Times New Roman"/>
              </a:rPr>
              <a:t>)·</a:t>
            </a:r>
            <a:r>
              <a:rPr sz="2800" i="1" spc="-1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的操作，</a:t>
            </a:r>
            <a:r>
              <a:rPr sz="2800" i="1">
                <a:solidFill>
                  <a:srgbClr val="FFFFFF"/>
                </a:solidFill>
                <a:latin typeface="Times New Roman"/>
                <a:cs typeface="Times New Roman"/>
              </a:rPr>
              <a:t>s </a:t>
            </a:r>
            <a:r>
              <a:rPr sz="2800" b="1" spc="-10">
                <a:solidFill>
                  <a:srgbClr val="FFFFFF"/>
                </a:solidFill>
                <a:latin typeface="Microsoft JhengHei"/>
                <a:cs typeface="Microsoft JhengHei"/>
              </a:rPr>
              <a:t>为任意整数</a:t>
            </a:r>
            <a:endParaRPr sz="2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Microsoft JhengHei"/>
              <a:cs typeface="Microsoft JhengHei"/>
            </a:endParaRPr>
          </a:p>
          <a:p>
            <a:pPr marL="723265">
              <a:lnSpc>
                <a:spcPct val="100000"/>
              </a:lnSpc>
            </a:pPr>
            <a:r>
              <a:rPr sz="2800" b="1" spc="-20">
                <a:solidFill>
                  <a:srgbClr val="FFFFFF"/>
                </a:solidFill>
                <a:latin typeface="Microsoft JhengHei"/>
                <a:cs typeface="Microsoft JhengHei"/>
              </a:rPr>
              <a:t>显然：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10"/>
          <a:stretch>
            <a:fillRect/>
          </a:stretch>
        </p:blipFill>
        <p:spPr>
          <a:xfrm>
            <a:off x="4643437" y="5084762"/>
            <a:ext cx="1176337" cy="60642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/>
          <a:stretch>
            <a:fillRect/>
          </a:stretch>
        </p:blipFill>
        <p:spPr>
          <a:xfrm>
            <a:off x="2936875" y="5084762"/>
            <a:ext cx="987425" cy="606425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7</a:t>
            </a:fld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8458200" y="5867400"/>
            <a:ext cx="533400" cy="5334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21690" y="690874"/>
            <a:ext cx="7795259" cy="4738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49495">
              <a:lnSpc>
                <a:spcPct val="100000"/>
              </a:lnSpc>
              <a:spcBef>
                <a:spcPts val="100"/>
              </a:spcBef>
              <a:tabLst>
                <a:tab pos="5611495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Microsoft JhengHei"/>
              <a:cs typeface="Microsoft JhengHei"/>
            </a:endParaRPr>
          </a:p>
          <a:p>
            <a:pPr marL="528320">
              <a:lnSpc>
                <a:spcPct val="100000"/>
              </a:lnSpc>
              <a:tabLst>
                <a:tab pos="1137920"/>
              </a:tabLst>
            </a:pPr>
            <a:r>
              <a:rPr sz="3200" b="1" spc="204">
                <a:solidFill>
                  <a:srgbClr val="CC0000"/>
                </a:solidFill>
                <a:latin typeface="Microsoft JhengHei"/>
                <a:cs typeface="Microsoft JhengHei"/>
              </a:rPr>
              <a:t>8.</a:t>
            </a:r>
            <a:r>
              <a:rPr sz="3200" b="1">
                <a:solidFill>
                  <a:srgbClr val="CC0000"/>
                </a:solidFill>
                <a:latin typeface="Microsoft JhengHei"/>
                <a:cs typeface="Microsoft JhengHei"/>
              </a:rPr>
              <a:t>	</a:t>
            </a:r>
            <a:r>
              <a:rPr sz="3200" b="1" spc="-50">
                <a:solidFill>
                  <a:srgbClr val="CC0000"/>
                </a:solidFill>
                <a:latin typeface="Microsoft JhengHei"/>
                <a:cs typeface="Microsoft JhengHei"/>
              </a:rPr>
              <a:t>群</a:t>
            </a:r>
            <a:endParaRPr sz="3200">
              <a:latin typeface="Microsoft JhengHei"/>
              <a:cs typeface="Microsoft JhengHei"/>
            </a:endParaRPr>
          </a:p>
          <a:p>
            <a:pPr marL="25400" marR="17780" indent="711200">
              <a:lnSpc>
                <a:spcPct val="126400"/>
              </a:lnSpc>
              <a:spcBef>
                <a:spcPts val="1220"/>
              </a:spcBef>
            </a:pP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一组定义了群乘运算的元素的集合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800" b="1" spc="-15">
                <a:solidFill>
                  <a:srgbClr val="FFFFFF"/>
                </a:solidFill>
                <a:latin typeface="Microsoft JhengHei"/>
                <a:cs typeface="Microsoft JhengHei"/>
              </a:rPr>
              <a:t>，如果满</a:t>
            </a:r>
            <a:r>
              <a:rPr sz="2800" b="1" spc="-5">
                <a:solidFill>
                  <a:srgbClr val="FFFFFF"/>
                </a:solidFill>
                <a:latin typeface="Microsoft JhengHei"/>
                <a:cs typeface="Microsoft JhengHei"/>
              </a:rPr>
              <a:t>足以下条件，就称为群，群元的个数称为群的阶</a:t>
            </a:r>
            <a:endParaRPr sz="2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350">
              <a:latin typeface="Microsoft JhengHei"/>
              <a:cs typeface="Microsoft JhengHei"/>
            </a:endParaRPr>
          </a:p>
          <a:p>
            <a:pPr marL="769620" indent="-457834">
              <a:lnSpc>
                <a:spcPct val="100000"/>
              </a:lnSpc>
              <a:spcBef>
                <a:spcPts val="5"/>
              </a:spcBef>
              <a:buSzPct val="101785"/>
              <a:buFont typeface="Times New Roman"/>
              <a:buAutoNum type="arabicPeriod"/>
              <a:tabLst>
                <a:tab pos="769620"/>
                <a:tab pos="770255"/>
              </a:tabLst>
            </a:pP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单位元存在，设为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b="1" spc="-5">
                <a:solidFill>
                  <a:srgbClr val="FFFFFF"/>
                </a:solidFill>
                <a:latin typeface="Microsoft JhengHei"/>
                <a:cs typeface="Microsoft JhengHei"/>
              </a:rPr>
              <a:t>，有 </a:t>
            </a: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AE=EA=A</a:t>
            </a:r>
            <a:r>
              <a:rPr sz="2800" b="1" spc="-10">
                <a:solidFill>
                  <a:srgbClr val="FFFFFF"/>
                </a:solidFill>
                <a:latin typeface="Microsoft JhengHei"/>
                <a:cs typeface="Microsoft JhengHei"/>
              </a:rPr>
              <a:t>，</a:t>
            </a: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b="1" spc="-10">
                <a:solidFill>
                  <a:srgbClr val="FFFFFF"/>
                </a:solidFill>
                <a:latin typeface="MS Gothic"/>
                <a:cs typeface="MS Gothic"/>
              </a:rPr>
              <a:t>∈</a:t>
            </a: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endParaRPr sz="2800">
              <a:latin typeface="Times New Roman"/>
              <a:cs typeface="Times New Roman"/>
            </a:endParaRPr>
          </a:p>
          <a:p>
            <a:pPr marL="769620" indent="-457834">
              <a:lnSpc>
                <a:spcPct val="100000"/>
              </a:lnSpc>
              <a:spcBef>
                <a:spcPts val="610"/>
              </a:spcBef>
              <a:buSzPct val="101785"/>
              <a:buFont typeface="Times New Roman"/>
              <a:buAutoNum type="arabicPeriod"/>
              <a:tabLst>
                <a:tab pos="769620"/>
                <a:tab pos="770255"/>
                <a:tab pos="5958840"/>
              </a:tabLst>
            </a:pP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逆元存在，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BA=AB=E,</a:t>
            </a:r>
            <a:r>
              <a:rPr sz="2800" b="1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记</a:t>
            </a:r>
            <a:r>
              <a:rPr sz="2800" b="1" spc="-5">
                <a:solidFill>
                  <a:srgbClr val="FFFFFF"/>
                </a:solidFill>
                <a:latin typeface="Microsoft JhengHei"/>
                <a:cs typeface="Microsoft JhengHei"/>
              </a:rPr>
              <a:t> </a:t>
            </a: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B=A</a:t>
            </a:r>
            <a:r>
              <a:rPr sz="2775" b="1" spc="-15" baseline="25525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2775" b="1" spc="-37" baseline="25525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sz="2800" b="1" spc="-25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A,B</a:t>
            </a:r>
            <a:r>
              <a:rPr sz="2800" b="1" spc="-10">
                <a:solidFill>
                  <a:srgbClr val="FFFFFF"/>
                </a:solidFill>
                <a:latin typeface="MS Gothic"/>
                <a:cs typeface="MS Gothic"/>
              </a:rPr>
              <a:t>∈</a:t>
            </a: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endParaRPr sz="2800">
              <a:latin typeface="Times New Roman"/>
              <a:cs typeface="Times New Roman"/>
            </a:endParaRPr>
          </a:p>
          <a:p>
            <a:pPr marL="769620" indent="-457834">
              <a:lnSpc>
                <a:spcPct val="100000"/>
              </a:lnSpc>
              <a:spcBef>
                <a:spcPts val="610"/>
              </a:spcBef>
              <a:buSzPct val="101785"/>
              <a:buFont typeface="Times New Roman"/>
              <a:buAutoNum type="arabicPeriod"/>
              <a:tabLst>
                <a:tab pos="769620"/>
                <a:tab pos="770255"/>
                <a:tab pos="5079365"/>
              </a:tabLst>
            </a:pP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满足结合律 </a:t>
            </a: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(AB)C=A(BC),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A,B,C</a:t>
            </a:r>
            <a:r>
              <a:rPr sz="2800" b="1" spc="-10">
                <a:solidFill>
                  <a:srgbClr val="FFFFFF"/>
                </a:solidFill>
                <a:latin typeface="MS Gothic"/>
                <a:cs typeface="MS Gothic"/>
              </a:rPr>
              <a:t>∈</a:t>
            </a: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endParaRPr sz="2800">
              <a:latin typeface="Times New Roman"/>
              <a:cs typeface="Times New Roman"/>
            </a:endParaRPr>
          </a:p>
          <a:p>
            <a:pPr marL="769620" indent="-457834">
              <a:lnSpc>
                <a:spcPct val="100000"/>
              </a:lnSpc>
              <a:spcBef>
                <a:spcPts val="615"/>
              </a:spcBef>
              <a:buSzPct val="101785"/>
              <a:buFont typeface="Times New Roman"/>
              <a:buAutoNum type="arabicPeriod"/>
              <a:tabLst>
                <a:tab pos="769620"/>
                <a:tab pos="770255"/>
              </a:tabLst>
            </a:pP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具有封闭性</a:t>
            </a:r>
            <a:r>
              <a:rPr sz="2800" b="1" spc="-5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若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A,B</a:t>
            </a:r>
            <a:r>
              <a:rPr sz="2800" b="1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spc="-10">
                <a:solidFill>
                  <a:srgbClr val="FFFFFF"/>
                </a:solidFill>
                <a:latin typeface="MS Gothic"/>
                <a:cs typeface="MS Gothic"/>
              </a:rPr>
              <a:t>∈</a:t>
            </a:r>
            <a:r>
              <a:rPr sz="2800" b="1" spc="-1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800" b="1" spc="-5">
                <a:solidFill>
                  <a:srgbClr val="FFFFFF"/>
                </a:solidFill>
                <a:latin typeface="Microsoft JhengHei"/>
                <a:cs typeface="Microsoft JhengHei"/>
              </a:rPr>
              <a:t>，则 </a:t>
            </a:r>
            <a:r>
              <a:rPr sz="2800" b="1">
                <a:solidFill>
                  <a:srgbClr val="FFFFFF"/>
                </a:solidFill>
                <a:latin typeface="Times New Roman"/>
                <a:cs typeface="Times New Roman"/>
              </a:rPr>
              <a:t>AB=C </a:t>
            </a:r>
            <a:r>
              <a:rPr sz="2800" b="1" spc="-25">
                <a:solidFill>
                  <a:srgbClr val="FFFFFF"/>
                </a:solidFill>
                <a:latin typeface="MS Gothic"/>
                <a:cs typeface="MS Gothic"/>
              </a:rPr>
              <a:t>∈</a:t>
            </a:r>
            <a:r>
              <a:rPr sz="2800" b="1" spc="-25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8</a:t>
            </a:fld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658802" y="690874"/>
            <a:ext cx="292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4065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8458200" y="5867400"/>
            <a:ext cx="533400" cy="5334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34390" y="1387157"/>
            <a:ext cx="7137400" cy="4105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5620" algn="just">
              <a:lnSpc>
                <a:spcPct val="100000"/>
              </a:lnSpc>
              <a:spcBef>
                <a:spcPts val="100"/>
              </a:spcBef>
            </a:pPr>
            <a:r>
              <a:rPr sz="3200" b="1" spc="229">
                <a:solidFill>
                  <a:srgbClr val="CC0000"/>
                </a:solidFill>
                <a:latin typeface="Microsoft JhengHei"/>
                <a:cs typeface="Microsoft JhengHei"/>
              </a:rPr>
              <a:t>9.</a:t>
            </a:r>
            <a:r>
              <a:rPr sz="3200" b="1" spc="-15">
                <a:solidFill>
                  <a:srgbClr val="CC0000"/>
                </a:solidFill>
                <a:latin typeface="Microsoft JhengHei"/>
                <a:cs typeface="Microsoft JhengHei"/>
              </a:rPr>
              <a:t>  点群</a:t>
            </a:r>
            <a:endParaRPr sz="3200">
              <a:latin typeface="Microsoft JhengHei"/>
              <a:cs typeface="Microsoft JhengHei"/>
            </a:endParaRPr>
          </a:p>
          <a:p>
            <a:pPr marL="12700" marR="5080" indent="711200" algn="just">
              <a:lnSpc>
                <a:spcPct val="123200"/>
              </a:lnSpc>
              <a:spcBef>
                <a:spcPts val="1325"/>
              </a:spcBef>
            </a:pPr>
            <a:r>
              <a:rPr sz="2800" b="1" spc="-5">
                <a:solidFill>
                  <a:srgbClr val="FFFFFF"/>
                </a:solidFill>
                <a:latin typeface="Microsoft JhengHei"/>
                <a:cs typeface="Microsoft JhengHei"/>
              </a:rPr>
              <a:t>晶体的对称操作满足群的性质，因此常用对称性群来描述晶体的宏观对称性，对称操作</a:t>
            </a:r>
            <a:r>
              <a:rPr sz="2800" b="1" spc="-10">
                <a:solidFill>
                  <a:srgbClr val="FFFFFF"/>
                </a:solidFill>
                <a:latin typeface="Microsoft JhengHei"/>
                <a:cs typeface="Microsoft JhengHei"/>
              </a:rPr>
              <a:t>即为群的元素</a:t>
            </a:r>
            <a:endParaRPr sz="2800">
              <a:latin typeface="Microsoft JhengHei"/>
              <a:cs typeface="Microsoft JhengHei"/>
            </a:endParaRPr>
          </a:p>
          <a:p>
            <a:pPr marL="12700" marR="5080" indent="711200" algn="just">
              <a:lnSpc>
                <a:spcPct val="120000"/>
              </a:lnSpc>
              <a:spcBef>
                <a:spcPts val="2440"/>
              </a:spcBef>
            </a:pPr>
            <a:r>
              <a:rPr sz="2800" b="1" spc="-5">
                <a:solidFill>
                  <a:srgbClr val="FFFFFF"/>
                </a:solidFill>
                <a:latin typeface="Microsoft JhengHei"/>
                <a:cs typeface="Microsoft JhengHei"/>
              </a:rPr>
              <a:t>上述晶体的宏观对称操作都不改变一个特殊点的位置，即选定的原点，常称晶体宏观对</a:t>
            </a:r>
            <a:r>
              <a:rPr sz="2800" b="1">
                <a:solidFill>
                  <a:srgbClr val="FFFFFF"/>
                </a:solidFill>
                <a:latin typeface="Microsoft JhengHei"/>
                <a:cs typeface="Microsoft JhengHei"/>
              </a:rPr>
              <a:t>称性群为晶体点群。晶体点群共</a:t>
            </a:r>
            <a:r>
              <a:rPr sz="2800" b="1">
                <a:solidFill>
                  <a:srgbClr val="FF3300"/>
                </a:solidFill>
                <a:latin typeface="Times New Roman"/>
                <a:cs typeface="Times New Roman"/>
              </a:rPr>
              <a:t>32</a:t>
            </a:r>
            <a:r>
              <a:rPr sz="2800" b="1" spc="-25">
                <a:solidFill>
                  <a:srgbClr val="FFFFFF"/>
                </a:solidFill>
                <a:latin typeface="Microsoft JhengHei"/>
                <a:cs typeface="Microsoft JhengHei"/>
              </a:rPr>
              <a:t>种。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ts val="2065"/>
              </a:lnSpc>
            </a:pPr>
            <a:fld id="{81D60167-4931-47E6-BA6A-407CBD079E47}" type="slidenum">
              <a:rPr/>
              <a:t>9</a:t>
            </a:fld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658802" y="690874"/>
            <a:ext cx="292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4065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9144000" cy="6858000"/>
            <a:chExt cx="9144000" cy="6858000"/>
          </a:xfrm>
        </p:grpSpPr>
        <p:pic>
          <p:nvPicPr>
            <p:cNvPr id="8" name="object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458200" y="5867400"/>
              <a:ext cx="533400" cy="533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658802" y="690874"/>
            <a:ext cx="292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4065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9144000" cy="6858000"/>
            <a:chExt cx="9144000" cy="6858000"/>
          </a:xfrm>
        </p:grpSpPr>
        <p:pic>
          <p:nvPicPr>
            <p:cNvPr id="8" name="object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458200" y="5867400"/>
              <a:ext cx="533400" cy="533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658802" y="690874"/>
            <a:ext cx="292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4065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9144000" cy="6858000"/>
            <a:chExt cx="9144000" cy="6858000"/>
          </a:xfrm>
        </p:grpSpPr>
        <p:pic>
          <p:nvPicPr>
            <p:cNvPr id="8" name="object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458200" y="5867400"/>
              <a:ext cx="533400" cy="533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658802" y="690874"/>
            <a:ext cx="292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4065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9144000" cy="6858000"/>
            <a:chExt cx="9144000" cy="6858000"/>
          </a:xfrm>
        </p:grpSpPr>
        <p:pic>
          <p:nvPicPr>
            <p:cNvPr id="8" name="object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458200" y="5867400"/>
              <a:ext cx="533400" cy="533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658802" y="690874"/>
            <a:ext cx="292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4065"/>
              </a:tabLst>
            </a:pP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1</a:t>
            </a:r>
            <a:r>
              <a:rPr sz="2400" b="1" spc="170">
                <a:solidFill>
                  <a:srgbClr val="000066"/>
                </a:solidFill>
                <a:latin typeface="Microsoft JhengHei"/>
                <a:cs typeface="Microsoft JhengHei"/>
              </a:rPr>
              <a:t>.</a:t>
            </a:r>
            <a:r>
              <a:rPr sz="2400" b="1" spc="170">
                <a:solidFill>
                  <a:srgbClr val="000066"/>
                </a:solidFill>
                <a:latin typeface="Times New Roman"/>
                <a:cs typeface="Times New Roman"/>
              </a:rPr>
              <a:t>2</a:t>
            </a:r>
            <a:r>
              <a:rPr sz="2400" b="1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000066"/>
                </a:solidFill>
                <a:latin typeface="Microsoft JhengHei"/>
                <a:cs typeface="Microsoft JhengHei"/>
              </a:rPr>
              <a:t>晶格的基本类型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5570"/>
              </a:tabLst>
            </a:pPr>
            <a:r>
              <a:rPr/>
              <a:t>第</a:t>
            </a:r>
            <a:r>
              <a:rPr spc="75"/>
              <a:t> </a:t>
            </a:r>
            <a:r>
              <a:rPr>
                <a:latin typeface="Times New Roman"/>
                <a:cs typeface="Times New Roman"/>
              </a:rPr>
              <a:t>1 </a:t>
            </a:r>
            <a:r>
              <a:rPr spc="-50"/>
              <a:t>章</a:t>
            </a:r>
            <a:r>
              <a:rPr/>
              <a:t>	晶体结</a:t>
            </a:r>
            <a:r>
              <a:rPr spc="-50"/>
              <a:t>构</a:t>
            </a: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259" y="1125537"/>
            <a:ext cx="3816349" cy="714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210" y="549274"/>
            <a:ext cx="3824287" cy="714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21727" y="87477"/>
            <a:ext cx="1549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3300"/>
                </a:solidFill>
                <a:latin typeface="Microsoft JhengHei"/>
                <a:cs typeface="Microsoft JhengHei"/>
              </a:rPr>
              <a:t>固体</a:t>
            </a:r>
            <a:r>
              <a:rPr sz="2000" b="1">
                <a:solidFill>
                  <a:srgbClr val="33CC33"/>
                </a:solidFill>
                <a:latin typeface="Microsoft JhengHei"/>
                <a:cs typeface="Microsoft JhengHei"/>
              </a:rPr>
              <a:t>物理</a:t>
            </a:r>
            <a:r>
              <a:rPr sz="2000" b="1" spc="-25">
                <a:solidFill>
                  <a:srgbClr val="333399"/>
                </a:solidFill>
                <a:latin typeface="Microsoft JhengHei"/>
                <a:cs typeface="Microsoft JhengHei"/>
              </a:rPr>
              <a:t>导论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9144000" cy="6858000"/>
            <a:chExt cx="9144000" cy="6858000"/>
          </a:xfrm>
        </p:grpSpPr>
        <p:pic>
          <p:nvPicPr>
            <p:cNvPr id="8" name="object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458200" y="5867400"/>
              <a:ext cx="533400" cy="533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https://d.book118.com/916004134220010032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Microsoft JhengHei</vt:lpstr>
      <vt:lpstr>Times New Roman</vt:lpstr>
      <vt:lpstr>宋体</vt:lpstr>
      <vt:lpstr>Symbol</vt:lpstr>
      <vt:lpstr>MS Gothic</vt:lpstr>
      <vt:lpstr>Courier New</vt:lpstr>
      <vt:lpstr>Office Theme</vt:lpstr>
      <vt:lpstr>固体物理--晶体结构--1.2晶格的基本类型</vt:lpstr>
      <vt:lpstr>第 1 章	晶体结构</vt:lpstr>
      <vt:lpstr>第 1 章	晶体结构</vt:lpstr>
      <vt:lpstr>第 1 章	晶体结构</vt:lpstr>
      <vt:lpstr>第 1 章	晶体结构</vt:lpstr>
      <vt:lpstr>第 1 章	晶体结构</vt:lpstr>
      <vt:lpstr>第 1 章	晶体结构</vt:lpstr>
      <vt:lpstr>第 1 章	晶体结构</vt:lpstr>
      <vt:lpstr>第 1 章	晶体结构</vt:lpstr>
      <vt:lpstr>第 1 章	晶体结构</vt:lpstr>
      <vt:lpstr>第 1 章	晶体结构</vt:lpstr>
      <vt:lpstr>第 1 章	晶体结构</vt:lpstr>
      <vt:lpstr>第 1 章	晶体结构</vt:lpstr>
      <vt:lpstr>第 1 章	晶体结构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2024-09-01T04:03:46.726</cp:lastPrinted>
  <dcterms:created xsi:type="dcterms:W3CDTF">2024-08-31T20:03:46Z</dcterms:created>
  <dcterms:modified xsi:type="dcterms:W3CDTF">2024-08-31T20:03:48Z</dcterms:modified>
</cp:coreProperties>
</file>