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28C30AE-28C9-4711-BBC3-40CB5937406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1528B75-E1D0-4A4D-B4C5-DDF967D6E0F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17F4C82-B473-4FD3-87D4-6855C8C28CA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D08C7E0-9380-4F80-973C-7A2508D153B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3CA57A0-C0AA-415C-A5E1-7555393749A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A6984D3-93E4-41E5-97A9-B400B357129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DEE9B5F-7F9B-4C8D-9525-D36D7ED1171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96ECEFC-7117-47A4-A0AB-1D2ECF230EF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10FADF9-7053-484C-97BC-D0CCB9C6422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52DB3DF-8527-40C4-B892-9E4650DBC80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A6DDFCC-E31C-4E3A-9FFF-2F05DBDC128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16010233034010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1049867" y="5173998"/>
            <a:ext cx="3454400" cy="612806"/>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49867" y="4442659"/>
            <a:ext cx="3454400" cy="612806"/>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049867" y="1052928"/>
            <a:ext cx="10114374"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《高数典型例题部分》ppt课件</a:t>
            </a:r>
          </a:p>
        </p:txBody>
      </p:sp>
      <p:sp>
        <p:nvSpPr>
          <p:cNvPr id="7" name="AutoShape 7"/>
          <p:cNvSpPr/>
          <p:nvPr/>
        </p:nvSpPr>
        <p:spPr>
          <a:xfrm>
            <a:off x="1049867" y="4442659"/>
            <a:ext cx="203200" cy="6128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049867" y="5173998"/>
            <a:ext cx="203200" cy="6128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极限与连续</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导数与微分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一元函数积分学</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多元函数微积分学</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常微分方程</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01</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极限与连续</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理解极限的基本概念和性质是学习高等数学的基础。</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极限是高等数学中一个重要的概念，它描述了函数在某一点的变化趋势。极限的性质包括唯一性、有界性、局部有界性等，这些性质对于后续的学习非常重要。</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t="5501" b="5501"/>
          <a:stretch>
            <a:fillRect/>
          </a:stretch>
        </p:blipFill>
        <p:spPr>
          <a:xfrm>
            <a:off x="7803289" y="1299241"/>
            <a:ext cx="3679824" cy="4906432"/>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极限的概念与性质</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t="2832" b="2832"/>
          <a:stretch>
            <a:fillRect/>
          </a:stretch>
        </p:blipFill>
        <p:spPr>
          <a:xfrm>
            <a:off x="740688" y="1168478"/>
            <a:ext cx="3679824" cy="4906432"/>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掌握极限的运算是理解和应用极限的关键。</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极限的运算是将极限与其他数学运算（如加法、减法、乘法、除法等）结合在一起进行计算的方法。通过学习极限的运算，我们可以更好地理解和应用极限的性质，解决复杂的高等数学问题。</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极限的运算</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理解函数的连续性是研究函数的重要工具。</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函数的连续性是指函数在某一点或某一区间内没有间断点的性质。通过研究函数的连续性，我们可以更好地理解函数的形态和变化趋势，为后续的学习打下基础。同时，函数的连续性也是研究导数和积分的基础。</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函数的连续性</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02</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导数与微分</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导数的定义</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导数描述了函数在某一点处的切线斜率，是函数局部变化率的一种度量。</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导数的几何意义</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导数在几何上表示函数曲线在某一点处的切线斜率。</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导数的性质</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导数具有一些基本的性质，如可加性、可乘性和链式法则等。</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导数的概念与性质</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flipV="1">
            <a:off x="5226940" y="2711199"/>
            <a:ext cx="869059" cy="556467"/>
          </a:xfrm>
          <a:prstGeom prst="line">
            <a:avLst/>
          </a:prstGeom>
          <a:ln w="19050">
            <a:solidFill>
              <a:schemeClr val="accent2"/>
            </a:solidFill>
            <a:prstDash val="solid"/>
          </a:ln>
        </p:spPr>
        <p:style>
          <a:lnRef idx="0">
            <a:schemeClr val="accent2"/>
          </a:lnRef>
          <a:fillRef idx="1">
            <a:schemeClr val="accent2"/>
          </a:fillRef>
          <a:effectRef idx="0">
            <a:schemeClr val="accent2"/>
          </a:effectRef>
          <a:fontRef idx="minor">
            <a:schemeClr val="lt1"/>
          </a:fontRef>
        </p:style>
      </p:cxnSp>
      <p:cxnSp>
        <p:nvCxnSpPr>
          <p:cNvPr id="3" name="Connector 3"/>
          <p:cNvCxnSpPr/>
          <p:nvPr/>
        </p:nvCxnSpPr>
        <p:spPr>
          <a:xfrm flipH="1">
            <a:off x="6085799" y="2787060"/>
            <a:ext cx="787048" cy="457877"/>
          </a:xfrm>
          <a:prstGeom prst="line">
            <a:avLst/>
          </a:prstGeom>
          <a:ln w="19050">
            <a:solidFill>
              <a:schemeClr val="accent2"/>
            </a:solidFill>
            <a:prstDash val="solid"/>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6096000" y="3252176"/>
            <a:ext cx="0" cy="1146048"/>
          </a:xfrm>
          <a:prstGeom prst="line">
            <a:avLst/>
          </a:prstGeom>
          <a:ln w="1905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5" name="AutoShape 5"/>
          <p:cNvSpPr/>
          <p:nvPr/>
        </p:nvSpPr>
        <p:spPr>
          <a:xfrm>
            <a:off x="654974" y="1746676"/>
            <a:ext cx="4692565" cy="1777323"/>
          </a:xfrm>
          <a:prstGeom prst="snip1Rect">
            <a:avLst>
              <a:gd name="adj" fmla="val 25816"/>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897941"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对于一些常见的初等函数，如幂函数、指数函数、三角函数等，需要掌握它们的导数公式。</a:t>
            </a:r>
          </a:p>
        </p:txBody>
      </p:sp>
      <p:sp>
        <p:nvSpPr>
          <p:cNvPr id="7" name="TextBox 7"/>
          <p:cNvSpPr txBox="1"/>
          <p:nvPr/>
        </p:nvSpPr>
        <p:spPr>
          <a:xfrm>
            <a:off x="897941" y="1951443"/>
            <a:ext cx="3851172"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基本初等函数的导数</a:t>
            </a:r>
          </a:p>
        </p:txBody>
      </p:sp>
      <p:sp>
        <p:nvSpPr>
          <p:cNvPr id="8" name="AutoShape 8"/>
          <p:cNvSpPr/>
          <p:nvPr/>
        </p:nvSpPr>
        <p:spPr>
          <a:xfrm>
            <a:off x="5575257" y="2695566"/>
            <a:ext cx="1041485" cy="1064453"/>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692637" y="2815534"/>
            <a:ext cx="806727" cy="82451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10800000">
            <a:off x="5065769" y="1746676"/>
            <a:ext cx="281771" cy="281771"/>
          </a:xfrm>
          <a:prstGeom prst="r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62010" y="1746676"/>
            <a:ext cx="4692565" cy="1777323"/>
          </a:xfrm>
          <a:prstGeom prst="snip1Rect">
            <a:avLst>
              <a:gd name="adj" fmla="val 2581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10800000">
            <a:off x="11272804" y="1746676"/>
            <a:ext cx="281771" cy="281771"/>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304288" y="4201903"/>
            <a:ext cx="7583424" cy="1744811"/>
          </a:xfrm>
          <a:prstGeom prst="snip1Rect">
            <a:avLst>
              <a:gd name="adj" fmla="val 25374"/>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10800000">
            <a:off x="9605942" y="4201903"/>
            <a:ext cx="281771" cy="281771"/>
          </a:xfrm>
          <a:prstGeom prst="rtTriangl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7096195"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掌握基本的导数四则运算法则是进行复杂函数求导的关键。</a:t>
            </a:r>
          </a:p>
        </p:txBody>
      </p:sp>
      <p:sp>
        <p:nvSpPr>
          <p:cNvPr id="16" name="TextBox 16"/>
          <p:cNvSpPr txBox="1"/>
          <p:nvPr/>
        </p:nvSpPr>
        <p:spPr>
          <a:xfrm>
            <a:off x="7096195" y="1966682"/>
            <a:ext cx="3948708"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导数的四则运算</a:t>
            </a:r>
          </a:p>
        </p:txBody>
      </p:sp>
      <p:sp>
        <p:nvSpPr>
          <p:cNvPr id="17" name="TextBox 17"/>
          <p:cNvSpPr txBox="1"/>
          <p:nvPr/>
        </p:nvSpPr>
        <p:spPr>
          <a:xfrm>
            <a:off x="2571608" y="4965724"/>
            <a:ext cx="68766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复合函数的求导法则允许我们通过简单函数的导数来计算复杂函数的导数。</a:t>
            </a:r>
          </a:p>
        </p:txBody>
      </p:sp>
      <p:sp>
        <p:nvSpPr>
          <p:cNvPr id="18" name="TextBox 18"/>
          <p:cNvSpPr txBox="1"/>
          <p:nvPr/>
        </p:nvSpPr>
        <p:spPr>
          <a:xfrm>
            <a:off x="2571608" y="4415940"/>
            <a:ext cx="4371364"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复合函数的求导法则</a:t>
            </a:r>
          </a:p>
        </p:txBody>
      </p:sp>
      <p:sp>
        <p:nvSpPr>
          <p:cNvPr id="19" name="Freeform 19"/>
          <p:cNvSpPr/>
          <p:nvPr/>
        </p:nvSpPr>
        <p:spPr>
          <a:xfrm>
            <a:off x="5885368" y="3029673"/>
            <a:ext cx="396240" cy="42062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导数的运算</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778786" y="3346403"/>
            <a:ext cx="2702514" cy="2702514"/>
          </a:xfrm>
          <a:prstGeom prst="donut">
            <a:avLst>
              <a:gd name="adj" fmla="val 6114"/>
            </a:avLst>
          </a:prstGeom>
          <a:solidFill>
            <a:schemeClr val="accent1">
              <a:lumMod val="75000"/>
              <a:alpha val="2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511044" y="2788639"/>
            <a:ext cx="1219200" cy="121920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5740703" y="3074788"/>
            <a:ext cx="778679" cy="778679"/>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3869496" y="1257010"/>
            <a:ext cx="45243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微分的定义</a:t>
            </a:r>
          </a:p>
        </p:txBody>
      </p:sp>
      <p:sp>
        <p:nvSpPr>
          <p:cNvPr id="6" name="TextBox 6"/>
          <p:cNvSpPr txBox="1"/>
          <p:nvPr/>
        </p:nvSpPr>
        <p:spPr>
          <a:xfrm>
            <a:off x="4177126" y="1812889"/>
            <a:ext cx="3905250"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微分是函数在某一点处的局部线性近似，是函数变化率的一种度量。</a:t>
            </a:r>
          </a:p>
        </p:txBody>
      </p:sp>
      <p:sp>
        <p:nvSpPr>
          <p:cNvPr id="7" name="TextBox 7"/>
          <p:cNvSpPr txBox="1"/>
          <p:nvPr/>
        </p:nvSpPr>
        <p:spPr>
          <a:xfrm>
            <a:off x="8064328" y="4532679"/>
            <a:ext cx="45243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微分的运算性质</a:t>
            </a:r>
          </a:p>
        </p:txBody>
      </p:sp>
      <p:sp>
        <p:nvSpPr>
          <p:cNvPr id="8" name="TextBox 8"/>
          <p:cNvSpPr txBox="1"/>
          <p:nvPr/>
        </p:nvSpPr>
        <p:spPr>
          <a:xfrm>
            <a:off x="8064328" y="5088557"/>
            <a:ext cx="3905250"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微分具有一些基本的运算性质，如线性性质、常数倍性质和链式法则等。</a:t>
            </a:r>
          </a:p>
        </p:txBody>
      </p:sp>
      <p:sp>
        <p:nvSpPr>
          <p:cNvPr id="9" name="TextBox 9"/>
          <p:cNvSpPr txBox="1"/>
          <p:nvPr/>
        </p:nvSpPr>
        <p:spPr>
          <a:xfrm>
            <a:off x="-279124" y="4532679"/>
            <a:ext cx="45243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325" b="1">
                <a:solidFill>
                  <a:schemeClr val="accent1">
                    <a:alpha val="100000"/>
                  </a:schemeClr>
                </a:solidFill>
                <a:latin typeface="Microsoft Yahei"/>
                <a:ea typeface="Microsoft Yahei"/>
                <a:cs typeface="Microsoft Yahei"/>
              </a:rPr>
              <a:t>微分的几何意义</a:t>
            </a:r>
          </a:p>
        </p:txBody>
      </p:sp>
      <p:sp>
        <p:nvSpPr>
          <p:cNvPr id="10" name="TextBox 10"/>
          <p:cNvSpPr txBox="1"/>
          <p:nvPr/>
        </p:nvSpPr>
        <p:spPr>
          <a:xfrm>
            <a:off x="336137" y="5088557"/>
            <a:ext cx="3905250"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微分在几何上表示函数曲线在某一点处的切线纵坐标。</a:t>
            </a:r>
          </a:p>
        </p:txBody>
      </p:sp>
      <p:sp>
        <p:nvSpPr>
          <p:cNvPr id="11" name="AutoShape 11"/>
          <p:cNvSpPr/>
          <p:nvPr/>
        </p:nvSpPr>
        <p:spPr>
          <a:xfrm>
            <a:off x="4521503" y="4625262"/>
            <a:ext cx="1219200" cy="121920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599104" y="4625262"/>
            <a:ext cx="1219200" cy="1219200"/>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2700000">
            <a:off x="4825398" y="4929157"/>
            <a:ext cx="611410" cy="611410"/>
          </a:xfrm>
          <a:custGeom>
            <a:rect l="l" t="t" r="r" b="b"/>
            <a:pathLst>
              <a:path w="304800" h="304800">
                <a:moveTo>
                  <a:pt x="222609" y="281264"/>
                </a:moveTo>
                <a:cubicBezTo>
                  <a:pt x="222609" y="281264"/>
                  <a:pt x="225800" y="262099"/>
                  <a:pt x="206121" y="238696"/>
                </a:cubicBezTo>
                <a:cubicBezTo>
                  <a:pt x="225276" y="184966"/>
                  <a:pt x="227933" y="136036"/>
                  <a:pt x="227933" y="136036"/>
                </a:cubicBezTo>
                <a:cubicBezTo>
                  <a:pt x="227933" y="136036"/>
                  <a:pt x="267300" y="145085"/>
                  <a:pt x="267300" y="183909"/>
                </a:cubicBezTo>
                <a:cubicBezTo>
                  <a:pt x="267291" y="250403"/>
                  <a:pt x="222609" y="281264"/>
                  <a:pt x="222609" y="281264"/>
                </a:cubicBezTo>
                <a:close/>
                <a:moveTo>
                  <a:pt x="114100" y="257918"/>
                </a:moveTo>
                <a:cubicBezTo>
                  <a:pt x="114100" y="257918"/>
                  <a:pt x="87735" y="173307"/>
                  <a:pt x="87735" y="138208"/>
                </a:cubicBezTo>
                <a:cubicBezTo>
                  <a:pt x="87735" y="122415"/>
                  <a:pt x="89516" y="108366"/>
                  <a:pt x="92288" y="95612"/>
                </a:cubicBezTo>
                <a:lnTo>
                  <a:pt x="212398" y="95612"/>
                </a:lnTo>
                <a:cubicBezTo>
                  <a:pt x="215189" y="108375"/>
                  <a:pt x="216980" y="122434"/>
                  <a:pt x="216980" y="138217"/>
                </a:cubicBezTo>
                <a:cubicBezTo>
                  <a:pt x="216980" y="172784"/>
                  <a:pt x="190691" y="257918"/>
                  <a:pt x="190691" y="257918"/>
                </a:cubicBezTo>
                <a:lnTo>
                  <a:pt x="114100" y="257918"/>
                </a:lnTo>
                <a:close/>
                <a:moveTo>
                  <a:pt x="152305" y="114957"/>
                </a:moveTo>
                <a:cubicBezTo>
                  <a:pt x="138798" y="114957"/>
                  <a:pt x="127845" y="125911"/>
                  <a:pt x="127845" y="139427"/>
                </a:cubicBezTo>
                <a:cubicBezTo>
                  <a:pt x="127845" y="152933"/>
                  <a:pt x="138798" y="163897"/>
                  <a:pt x="152305" y="163897"/>
                </a:cubicBezTo>
                <a:cubicBezTo>
                  <a:pt x="165811" y="163897"/>
                  <a:pt x="176774" y="152943"/>
                  <a:pt x="176774" y="139427"/>
                </a:cubicBezTo>
                <a:cubicBezTo>
                  <a:pt x="176784" y="125911"/>
                  <a:pt x="165821" y="114957"/>
                  <a:pt x="152305" y="114957"/>
                </a:cubicBezTo>
                <a:close/>
                <a:moveTo>
                  <a:pt x="147047" y="5677"/>
                </a:moveTo>
                <a:lnTo>
                  <a:pt x="147047" y="-27642"/>
                </a:lnTo>
                <a:lnTo>
                  <a:pt x="156572" y="-27642"/>
                </a:lnTo>
                <a:lnTo>
                  <a:pt x="156572" y="4829"/>
                </a:lnTo>
                <a:cubicBezTo>
                  <a:pt x="167459" y="12754"/>
                  <a:pt x="196920" y="37957"/>
                  <a:pt x="210245" y="86506"/>
                </a:cubicBezTo>
                <a:lnTo>
                  <a:pt x="94421" y="86506"/>
                </a:lnTo>
                <a:cubicBezTo>
                  <a:pt x="107299" y="39291"/>
                  <a:pt x="135341" y="14364"/>
                  <a:pt x="147047" y="5677"/>
                </a:cubicBezTo>
                <a:close/>
                <a:moveTo>
                  <a:pt x="82191" y="281264"/>
                </a:moveTo>
                <a:cubicBezTo>
                  <a:pt x="82191" y="281264"/>
                  <a:pt x="37509" y="250403"/>
                  <a:pt x="37509" y="183909"/>
                </a:cubicBezTo>
                <a:cubicBezTo>
                  <a:pt x="37509" y="145085"/>
                  <a:pt x="76876" y="136036"/>
                  <a:pt x="76876" y="136036"/>
                </a:cubicBezTo>
                <a:cubicBezTo>
                  <a:pt x="76876" y="136036"/>
                  <a:pt x="79534" y="184966"/>
                  <a:pt x="98679" y="238697"/>
                </a:cubicBezTo>
                <a:cubicBezTo>
                  <a:pt x="78991" y="262109"/>
                  <a:pt x="82191" y="281264"/>
                  <a:pt x="82191" y="281264"/>
                </a:cubicBezTo>
                <a:close/>
                <a:moveTo>
                  <a:pt x="168507" y="286179"/>
                </a:moveTo>
                <a:lnTo>
                  <a:pt x="160525" y="278197"/>
                </a:lnTo>
                <a:lnTo>
                  <a:pt x="152019" y="304800"/>
                </a:lnTo>
                <a:lnTo>
                  <a:pt x="141903" y="278197"/>
                </a:lnTo>
                <a:lnTo>
                  <a:pt x="134988" y="292017"/>
                </a:lnTo>
                <a:lnTo>
                  <a:pt x="124873" y="267014"/>
                </a:lnTo>
                <a:lnTo>
                  <a:pt x="179661" y="267014"/>
                </a:lnTo>
                <a:lnTo>
                  <a:pt x="168507" y="28617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6933514" y="4923096"/>
            <a:ext cx="550379" cy="550379"/>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微分概念与运算</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03</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一元函数积分学</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https://d.book118.com/916010233034010041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2A26"/>
      </a:lt1>
      <a:dk2>
        <a:srgbClr val="D9FFFA"/>
      </a:dk2>
      <a:lt2>
        <a:srgbClr val="000000"/>
      </a:lt2>
      <a:accent1>
        <a:srgbClr val="00BEA8"/>
      </a:accent1>
      <a:accent2>
        <a:srgbClr val="00A5B2"/>
      </a:accent2>
      <a:accent3>
        <a:srgbClr val="00657D"/>
      </a:accent3>
      <a:accent4>
        <a:srgbClr val="05DD68"/>
      </a:accent4>
      <a:accent5>
        <a:srgbClr val="5DE88C"/>
      </a:accent5>
      <a:accent6>
        <a:srgbClr val="6BAFF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51</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2024-09-07T23:43:40.075</cp:lastPrinted>
  <dcterms:created xsi:type="dcterms:W3CDTF">2024-09-07T15:43:40Z</dcterms:created>
  <dcterms:modified xsi:type="dcterms:W3CDTF">2024-09-07T15:43:41Z</dcterms:modified>
</cp:coreProperties>
</file>