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213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46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9098D-A877-4CA9-BE43-863D5727B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95F3E-7F76-46C0-8013-51F15EE33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671FE9-0E58-48A2-9CC1-2334D687F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F9F76C-3D64-4E38-9F96-0EDAB2AEE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C8284B-31E6-435C-B2CC-B37F915CC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AD4E25-C2F5-4A3F-9A4A-2078E4F58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27E672-16C8-4A2C-8253-06403A71C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B0B889-82E3-449A-B6F8-E4D27FABD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42F14D-D541-45EC-8242-92DE2789C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785AF-CF54-4FCD-B05A-49465DB91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1689EA-C10F-484D-A80D-3056CA548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2127" r:id="rId2"/>
    <p:sldLayoutId id="2147502128" r:id="rId3"/>
    <p:sldLayoutId id="2147502129" r:id="rId4"/>
    <p:sldLayoutId id="2147502130" r:id="rId5"/>
    <p:sldLayoutId id="2147502131" r:id="rId6"/>
    <p:sldLayoutId id="2147502132" r:id="rId7"/>
    <p:sldLayoutId id="2147502133" r:id="rId8"/>
    <p:sldLayoutId id="2147502134" r:id="rId9"/>
    <p:sldLayoutId id="2147502135" r:id="rId10"/>
    <p:sldLayoutId id="214750213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16" Type="http://schemas.openxmlformats.org/officeDocument/2006/relationships/tags" Target="../tags/tag176.xml" /><Relationship Id="rId17" Type="http://schemas.openxmlformats.org/officeDocument/2006/relationships/tags" Target="../tags/tag177.xml" /><Relationship Id="rId18" Type="http://schemas.openxmlformats.org/officeDocument/2006/relationships/tags" Target="../tags/tag178.xml" /><Relationship Id="rId19" Type="http://schemas.openxmlformats.org/officeDocument/2006/relationships/tags" Target="../tags/tag179.xml" /><Relationship Id="rId2" Type="http://schemas.openxmlformats.org/officeDocument/2006/relationships/tags" Target="../tags/tag162.xml" /><Relationship Id="rId20" Type="http://schemas.openxmlformats.org/officeDocument/2006/relationships/tags" Target="../tags/tag180.xml" /><Relationship Id="rId21" Type="http://schemas.openxmlformats.org/officeDocument/2006/relationships/tags" Target="../tags/tag181.xml" /><Relationship Id="rId22" Type="http://schemas.openxmlformats.org/officeDocument/2006/relationships/tags" Target="../tags/tag182.xml" /><Relationship Id="rId23" Type="http://schemas.openxmlformats.org/officeDocument/2006/relationships/tags" Target="../tags/tag183.xml" /><Relationship Id="rId24" Type="http://schemas.openxmlformats.org/officeDocument/2006/relationships/tags" Target="../tags/tag184.xml" /><Relationship Id="rId25" Type="http://schemas.openxmlformats.org/officeDocument/2006/relationships/tags" Target="../tags/tag185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18" Type="http://schemas.openxmlformats.org/officeDocument/2006/relationships/tags" Target="../tags/tag233.xml" /><Relationship Id="rId19" Type="http://schemas.openxmlformats.org/officeDocument/2006/relationships/tags" Target="../tags/tag234.xml" /><Relationship Id="rId2" Type="http://schemas.openxmlformats.org/officeDocument/2006/relationships/tags" Target="../tags/tag217.xml" /><Relationship Id="rId20" Type="http://schemas.openxmlformats.org/officeDocument/2006/relationships/tags" Target="../tags/tag235.xml" /><Relationship Id="rId21" Type="http://schemas.openxmlformats.org/officeDocument/2006/relationships/tags" Target="../tags/tag236.xml" /><Relationship Id="rId22" Type="http://schemas.openxmlformats.org/officeDocument/2006/relationships/tags" Target="../tags/tag237.xml" /><Relationship Id="rId23" Type="http://schemas.openxmlformats.org/officeDocument/2006/relationships/tags" Target="../tags/tag238.xml" /><Relationship Id="rId24" Type="http://schemas.openxmlformats.org/officeDocument/2006/relationships/tags" Target="../tags/tag239.xml" /><Relationship Id="rId25" Type="http://schemas.openxmlformats.org/officeDocument/2006/relationships/tags" Target="../tags/tag240.xml" /><Relationship Id="rId26" Type="http://schemas.openxmlformats.org/officeDocument/2006/relationships/tags" Target="../tags/tag241.xml" /><Relationship Id="rId27" Type="http://schemas.openxmlformats.org/officeDocument/2006/relationships/tags" Target="../tags/tag242.xml" /><Relationship Id="rId28" Type="http://schemas.openxmlformats.org/officeDocument/2006/relationships/tags" Target="../tags/tag243.xml" /><Relationship Id="rId29" Type="http://schemas.openxmlformats.org/officeDocument/2006/relationships/tags" Target="../tags/tag244.xml" /><Relationship Id="rId3" Type="http://schemas.openxmlformats.org/officeDocument/2006/relationships/tags" Target="../tags/tag218.xml" /><Relationship Id="rId30" Type="http://schemas.openxmlformats.org/officeDocument/2006/relationships/tags" Target="../tags/tag245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014122110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青霉素类药物研究进展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小无名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6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21"/>
          <p:cNvSpPr/>
          <p:nvPr>
            <p:custDataLst>
              <p:tags r:id="rId5"/>
            </p:custDataLst>
          </p:nvPr>
        </p:nvSpPr>
        <p:spPr>
          <a:xfrm>
            <a:off x="4431665" y="65976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77105" y="1535430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7914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3"/>
          <p:cNvSpPr/>
          <p:nvPr>
            <p:custDataLst>
              <p:tags r:id="rId8"/>
            </p:custDataLst>
          </p:nvPr>
        </p:nvSpPr>
        <p:spPr>
          <a:xfrm>
            <a:off x="4431665" y="257492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77105" y="344995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9430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青霉素类药物概述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10"/>
          <p:cNvSpPr/>
          <p:nvPr>
            <p:custDataLst>
              <p:tags r:id="rId11"/>
            </p:custDataLst>
          </p:nvPr>
        </p:nvSpPr>
        <p:spPr>
          <a:xfrm>
            <a:off x="4431665" y="449008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77105" y="536511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60946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青霉素类药物的研究进展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40"/>
          <p:cNvSpPr/>
          <p:nvPr>
            <p:custDataLst>
              <p:tags r:id="rId14"/>
            </p:custDataLst>
          </p:nvPr>
        </p:nvSpPr>
        <p:spPr>
          <a:xfrm>
            <a:off x="8164830" y="161734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509635" y="2493010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92795" y="1736725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青霉素类药物的临床应用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45"/>
          <p:cNvSpPr/>
          <p:nvPr>
            <p:custDataLst>
              <p:tags r:id="rId17"/>
            </p:custDataLst>
          </p:nvPr>
        </p:nvSpPr>
        <p:spPr>
          <a:xfrm>
            <a:off x="8164830" y="353250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509635" y="440753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92795" y="3651885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青霉素类药物的未来展望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0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08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青霉素类药物概述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3750"/>
          </a:bodyPr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青霉素类药物的发现和发展历程</a:t>
            </a:r>
            <a:endParaRPr lang="zh-CN" altLang="en-US"/>
          </a:p>
        </p:txBody>
      </p:sp>
      <p:sp>
        <p:nvSpPr>
          <p:cNvPr id="1049212" name="对角圆角矩形 52"/>
          <p:cNvSpPr/>
          <p:nvPr>
            <p:custDataLst>
              <p:tags r:id="rId2"/>
            </p:custDataLst>
          </p:nvPr>
        </p:nvSpPr>
        <p:spPr>
          <a:xfrm>
            <a:off x="608330" y="1472438"/>
            <a:ext cx="5253310" cy="1279488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对角圆角矩形 53"/>
          <p:cNvSpPr/>
          <p:nvPr>
            <p:custDataLst>
              <p:tags r:id="rId3"/>
            </p:custDataLst>
          </p:nvPr>
        </p:nvSpPr>
        <p:spPr>
          <a:xfrm>
            <a:off x="608330" y="1339748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直角三角形 54"/>
          <p:cNvSpPr/>
          <p:nvPr>
            <p:custDataLst>
              <p:tags r:id="rId4"/>
            </p:custDataLst>
          </p:nvPr>
        </p:nvSpPr>
        <p:spPr>
          <a:xfrm>
            <a:off x="1134467" y="1340409"/>
            <a:ext cx="79218" cy="13202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文本框 56"/>
          <p:cNvSpPr txBox="1"/>
          <p:nvPr>
            <p:custDataLst>
              <p:tags r:id="rId5"/>
            </p:custDataLst>
          </p:nvPr>
        </p:nvSpPr>
        <p:spPr>
          <a:xfrm>
            <a:off x="1168794" y="1525910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发现者：亚历山大·弗莱明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对角圆角矩形 9"/>
          <p:cNvSpPr/>
          <p:nvPr>
            <p:custDataLst>
              <p:tags r:id="rId6"/>
            </p:custDataLst>
          </p:nvPr>
        </p:nvSpPr>
        <p:spPr>
          <a:xfrm>
            <a:off x="6323876" y="1472438"/>
            <a:ext cx="5253310" cy="1279488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对角圆角矩形 10"/>
          <p:cNvSpPr/>
          <p:nvPr>
            <p:custDataLst>
              <p:tags r:id="rId7"/>
            </p:custDataLst>
          </p:nvPr>
        </p:nvSpPr>
        <p:spPr>
          <a:xfrm>
            <a:off x="6323876" y="1339748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直角三角形 11"/>
          <p:cNvSpPr/>
          <p:nvPr>
            <p:custDataLst>
              <p:tags r:id="rId8"/>
            </p:custDataLst>
          </p:nvPr>
        </p:nvSpPr>
        <p:spPr>
          <a:xfrm>
            <a:off x="6849353" y="1340409"/>
            <a:ext cx="79218" cy="13202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文本框 12"/>
          <p:cNvSpPr txBox="1"/>
          <p:nvPr>
            <p:custDataLst>
              <p:tags r:id="rId9"/>
            </p:custDataLst>
          </p:nvPr>
        </p:nvSpPr>
        <p:spPr>
          <a:xfrm>
            <a:off x="6883680" y="1532511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发现过程：在研究葡萄球菌时，偶然发现青霉素具有杀菌作用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对角圆角矩形 5"/>
          <p:cNvSpPr/>
          <p:nvPr>
            <p:custDataLst>
              <p:tags r:id="rId10"/>
            </p:custDataLst>
          </p:nvPr>
        </p:nvSpPr>
        <p:spPr>
          <a:xfrm>
            <a:off x="608330" y="3211263"/>
            <a:ext cx="5253310" cy="1279488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对角圆角矩形 6"/>
          <p:cNvSpPr/>
          <p:nvPr>
            <p:custDataLst>
              <p:tags r:id="rId11"/>
            </p:custDataLst>
          </p:nvPr>
        </p:nvSpPr>
        <p:spPr>
          <a:xfrm>
            <a:off x="608330" y="3078574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直角三角形 7"/>
          <p:cNvSpPr/>
          <p:nvPr>
            <p:custDataLst>
              <p:tags r:id="rId12"/>
            </p:custDataLst>
          </p:nvPr>
        </p:nvSpPr>
        <p:spPr>
          <a:xfrm>
            <a:off x="1134467" y="3079234"/>
            <a:ext cx="79218" cy="13202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文本框 8"/>
          <p:cNvSpPr txBox="1"/>
          <p:nvPr>
            <p:custDataLst>
              <p:tags r:id="rId13"/>
            </p:custDataLst>
          </p:nvPr>
        </p:nvSpPr>
        <p:spPr>
          <a:xfrm>
            <a:off x="1168794" y="3271336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发现时间：1928年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对角圆角矩形 14"/>
          <p:cNvSpPr/>
          <p:nvPr>
            <p:custDataLst>
              <p:tags r:id="rId14"/>
            </p:custDataLst>
          </p:nvPr>
        </p:nvSpPr>
        <p:spPr>
          <a:xfrm>
            <a:off x="6323876" y="3211263"/>
            <a:ext cx="5253310" cy="1279488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对角圆角矩形 18"/>
          <p:cNvSpPr/>
          <p:nvPr>
            <p:custDataLst>
              <p:tags r:id="rId15"/>
            </p:custDataLst>
          </p:nvPr>
        </p:nvSpPr>
        <p:spPr>
          <a:xfrm>
            <a:off x="6323876" y="3078574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直角三角形 19"/>
          <p:cNvSpPr/>
          <p:nvPr>
            <p:custDataLst>
              <p:tags r:id="rId16"/>
            </p:custDataLst>
          </p:nvPr>
        </p:nvSpPr>
        <p:spPr>
          <a:xfrm>
            <a:off x="6849353" y="3079234"/>
            <a:ext cx="79218" cy="13202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文本框 20"/>
          <p:cNvSpPr txBox="1"/>
          <p:nvPr>
            <p:custDataLst>
              <p:tags r:id="rId17"/>
            </p:custDataLst>
          </p:nvPr>
        </p:nvSpPr>
        <p:spPr>
          <a:xfrm>
            <a:off x="6883680" y="3271336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发展历程：从最初的青霉素，到后来的氨苄西林、阿莫西林等，青霉素类药物不断更新换代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对角圆角矩形 15"/>
          <p:cNvSpPr/>
          <p:nvPr>
            <p:custDataLst>
              <p:tags r:id="rId18"/>
            </p:custDataLst>
          </p:nvPr>
        </p:nvSpPr>
        <p:spPr>
          <a:xfrm>
            <a:off x="608330" y="4950088"/>
            <a:ext cx="5253310" cy="1279488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对角圆角矩形 16"/>
          <p:cNvSpPr/>
          <p:nvPr>
            <p:custDataLst>
              <p:tags r:id="rId19"/>
            </p:custDataLst>
          </p:nvPr>
        </p:nvSpPr>
        <p:spPr>
          <a:xfrm>
            <a:off x="608330" y="4816739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8" name="直角三角形 17"/>
          <p:cNvSpPr/>
          <p:nvPr>
            <p:custDataLst>
              <p:tags r:id="rId20"/>
            </p:custDataLst>
          </p:nvPr>
        </p:nvSpPr>
        <p:spPr>
          <a:xfrm>
            <a:off x="1134467" y="4812778"/>
            <a:ext cx="79218" cy="13202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文本框 27"/>
          <p:cNvSpPr txBox="1"/>
          <p:nvPr>
            <p:custDataLst>
              <p:tags r:id="rId21"/>
            </p:custDataLst>
          </p:nvPr>
        </p:nvSpPr>
        <p:spPr>
          <a:xfrm>
            <a:off x="1168794" y="5010162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发现地点：英国伦敦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对角圆角矩形 22"/>
          <p:cNvSpPr/>
          <p:nvPr>
            <p:custDataLst>
              <p:tags r:id="rId22"/>
            </p:custDataLst>
          </p:nvPr>
        </p:nvSpPr>
        <p:spPr>
          <a:xfrm>
            <a:off x="6323876" y="4950088"/>
            <a:ext cx="5253310" cy="1279488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对角圆角矩形 23"/>
          <p:cNvSpPr/>
          <p:nvPr>
            <p:custDataLst>
              <p:tags r:id="rId23"/>
            </p:custDataLst>
          </p:nvPr>
        </p:nvSpPr>
        <p:spPr>
          <a:xfrm>
            <a:off x="6323876" y="4816739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6" name="直角三角形 24"/>
          <p:cNvSpPr/>
          <p:nvPr>
            <p:custDataLst>
              <p:tags r:id="rId24"/>
            </p:custDataLst>
          </p:nvPr>
        </p:nvSpPr>
        <p:spPr>
          <a:xfrm>
            <a:off x="6849353" y="4812778"/>
            <a:ext cx="79218" cy="132029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文本框 25"/>
          <p:cNvSpPr txBox="1"/>
          <p:nvPr>
            <p:custDataLst>
              <p:tags r:id="rId25"/>
            </p:custDataLst>
          </p:nvPr>
        </p:nvSpPr>
        <p:spPr>
          <a:xfrm>
            <a:off x="6883680" y="5010162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应用领域：广泛应用于临床，治疗各种细菌感染性疾病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青霉素类药物的作用机制和分类</a:t>
            </a:r>
            <a:endParaRPr lang="zh-CN" altLang="en-US"/>
          </a:p>
        </p:txBody>
      </p:sp>
      <p:sp>
        <p:nvSpPr>
          <p:cNvPr id="1049318" name="对角圆角矩形 15"/>
          <p:cNvSpPr/>
          <p:nvPr>
            <p:custDataLst>
              <p:tags r:id="rId2"/>
            </p:custDataLst>
          </p:nvPr>
        </p:nvSpPr>
        <p:spPr>
          <a:xfrm>
            <a:off x="1334418" y="4120047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对角圆角矩形 16"/>
          <p:cNvSpPr/>
          <p:nvPr>
            <p:custDataLst>
              <p:tags r:id="rId3"/>
            </p:custDataLst>
          </p:nvPr>
        </p:nvSpPr>
        <p:spPr>
          <a:xfrm>
            <a:off x="1334418" y="3974375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直角三角形 17"/>
          <p:cNvSpPr/>
          <p:nvPr>
            <p:custDataLst>
              <p:tags r:id="rId4"/>
            </p:custDataLst>
          </p:nvPr>
        </p:nvSpPr>
        <p:spPr>
          <a:xfrm>
            <a:off x="1913766" y="3975043"/>
            <a:ext cx="87269" cy="14544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文本框 27"/>
          <p:cNvSpPr txBox="1"/>
          <p:nvPr>
            <p:custDataLst>
              <p:tags r:id="rId5"/>
            </p:custDataLst>
          </p:nvPr>
        </p:nvSpPr>
        <p:spPr>
          <a:xfrm>
            <a:off x="1951187" y="4131407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天然青霉素：包括青霉素G、青霉素V、青霉素X等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对角圆角矩形 52"/>
          <p:cNvSpPr/>
          <p:nvPr>
            <p:custDataLst>
              <p:tags r:id="rId6"/>
            </p:custDataLst>
          </p:nvPr>
        </p:nvSpPr>
        <p:spPr>
          <a:xfrm>
            <a:off x="1334418" y="1465871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对角圆角矩形 53"/>
          <p:cNvSpPr/>
          <p:nvPr>
            <p:custDataLst>
              <p:tags r:id="rId7"/>
            </p:custDataLst>
          </p:nvPr>
        </p:nvSpPr>
        <p:spPr>
          <a:xfrm>
            <a:off x="1334418" y="1319530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直角三角形 54"/>
          <p:cNvSpPr/>
          <p:nvPr>
            <p:custDataLst>
              <p:tags r:id="rId8"/>
            </p:custDataLst>
          </p:nvPr>
        </p:nvSpPr>
        <p:spPr>
          <a:xfrm>
            <a:off x="1913766" y="1320198"/>
            <a:ext cx="87269" cy="14544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文本框 56"/>
          <p:cNvSpPr txBox="1"/>
          <p:nvPr>
            <p:custDataLst>
              <p:tags r:id="rId9"/>
            </p:custDataLst>
          </p:nvPr>
        </p:nvSpPr>
        <p:spPr>
          <a:xfrm>
            <a:off x="1951187" y="1469212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作用机制：通过抑制细菌细胞壁的合成，导致细菌死亡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对角圆角矩形 5"/>
          <p:cNvSpPr/>
          <p:nvPr>
            <p:custDataLst>
              <p:tags r:id="rId10"/>
            </p:custDataLst>
          </p:nvPr>
        </p:nvSpPr>
        <p:spPr>
          <a:xfrm>
            <a:off x="1334418" y="2792959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对角圆角矩形 6"/>
          <p:cNvSpPr/>
          <p:nvPr>
            <p:custDataLst>
              <p:tags r:id="rId11"/>
            </p:custDataLst>
          </p:nvPr>
        </p:nvSpPr>
        <p:spPr>
          <a:xfrm>
            <a:off x="1334418" y="2646618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直角三角形 7"/>
          <p:cNvSpPr/>
          <p:nvPr>
            <p:custDataLst>
              <p:tags r:id="rId12"/>
            </p:custDataLst>
          </p:nvPr>
        </p:nvSpPr>
        <p:spPr>
          <a:xfrm>
            <a:off x="1913766" y="2647955"/>
            <a:ext cx="87269" cy="14544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文本框 8"/>
          <p:cNvSpPr txBox="1"/>
          <p:nvPr>
            <p:custDataLst>
              <p:tags r:id="rId13"/>
            </p:custDataLst>
          </p:nvPr>
        </p:nvSpPr>
        <p:spPr>
          <a:xfrm>
            <a:off x="1951187" y="2804319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分类：根据化学结构和作用特点，分为天然青霉素和人工合成青霉素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对角圆角矩形 9"/>
          <p:cNvSpPr/>
          <p:nvPr>
            <p:custDataLst>
              <p:tags r:id="rId14"/>
            </p:custDataLst>
          </p:nvPr>
        </p:nvSpPr>
        <p:spPr>
          <a:xfrm>
            <a:off x="1334418" y="5447804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对角圆角矩形 10"/>
          <p:cNvSpPr/>
          <p:nvPr>
            <p:custDataLst>
              <p:tags r:id="rId15"/>
            </p:custDataLst>
          </p:nvPr>
        </p:nvSpPr>
        <p:spPr>
          <a:xfrm>
            <a:off x="1334418" y="5301463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直角三角形 11"/>
          <p:cNvSpPr/>
          <p:nvPr>
            <p:custDataLst>
              <p:tags r:id="rId16"/>
            </p:custDataLst>
          </p:nvPr>
        </p:nvSpPr>
        <p:spPr>
          <a:xfrm>
            <a:off x="1913766" y="5302132"/>
            <a:ext cx="87269" cy="14544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文本框 12"/>
          <p:cNvSpPr txBox="1"/>
          <p:nvPr>
            <p:custDataLst>
              <p:tags r:id="rId17"/>
            </p:custDataLst>
          </p:nvPr>
        </p:nvSpPr>
        <p:spPr>
          <a:xfrm>
            <a:off x="1951187" y="5458496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人工合成青霉素：包括氨苄西林、阿莫西林、哌拉西林等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40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40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青霉素类药物的研究进展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82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3750"/>
          </a:bodyPr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3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新型青霉素类药物的研发和进展</a:t>
            </a:r>
            <a:endParaRPr lang="zh-CN" altLang="en-US"/>
          </a:p>
        </p:txBody>
      </p:sp>
      <p:sp>
        <p:nvSpPr>
          <p:cNvPr id="104953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6694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40" name="矩形 65"/>
          <p:cNvSpPr/>
          <p:nvPr>
            <p:custDataLst>
              <p:tags r:id="rId3"/>
            </p:custDataLst>
          </p:nvPr>
        </p:nvSpPr>
        <p:spPr>
          <a:xfrm>
            <a:off x="1069608" y="1692497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2" name="文本框 66"/>
          <p:cNvSpPr txBox="1"/>
          <p:nvPr>
            <p:custDataLst>
              <p:tags r:id="rId4"/>
            </p:custDataLst>
          </p:nvPr>
        </p:nvSpPr>
        <p:spPr>
          <a:xfrm>
            <a:off x="1460993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新型青霉素类药物的研究背景和意义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4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060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6" name="矩形 69"/>
          <p:cNvSpPr/>
          <p:nvPr>
            <p:custDataLst>
              <p:tags r:id="rId6"/>
            </p:custDataLst>
          </p:nvPr>
        </p:nvSpPr>
        <p:spPr>
          <a:xfrm>
            <a:off x="6402316" y="1692497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8" name="文本框 70"/>
          <p:cNvSpPr txBox="1"/>
          <p:nvPr>
            <p:custDataLst>
              <p:tags r:id="rId7"/>
            </p:custDataLst>
          </p:nvPr>
        </p:nvSpPr>
        <p:spPr>
          <a:xfrm>
            <a:off x="6794359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新型青霉素类药物的研发过程和挑战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5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6694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52" name="文本框 74"/>
          <p:cNvSpPr txBox="1"/>
          <p:nvPr>
            <p:custDataLst>
              <p:tags r:id="rId9"/>
            </p:custDataLst>
          </p:nvPr>
        </p:nvSpPr>
        <p:spPr>
          <a:xfrm>
            <a:off x="1460993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新型青霉素类药物的临床应用和效果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54" name="矩形 73"/>
          <p:cNvSpPr/>
          <p:nvPr>
            <p:custDataLst>
              <p:tags r:id="rId10"/>
            </p:custDataLst>
          </p:nvPr>
        </p:nvSpPr>
        <p:spPr>
          <a:xfrm>
            <a:off x="1069608" y="4311161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19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8" name="矩形 84"/>
          <p:cNvSpPr/>
          <p:nvPr>
            <p:custDataLst>
              <p:tags r:id="rId12"/>
            </p:custDataLst>
          </p:nvPr>
        </p:nvSpPr>
        <p:spPr>
          <a:xfrm>
            <a:off x="6462832" y="4311161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0" name="文本框 85"/>
          <p:cNvSpPr txBox="1"/>
          <p:nvPr>
            <p:custDataLst>
              <p:tags r:id="rId13"/>
            </p:custDataLst>
          </p:nvPr>
        </p:nvSpPr>
        <p:spPr>
          <a:xfrm>
            <a:off x="6854218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新型青霉素类药物的未来发展趋势和前景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61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青霉素类药物耐药性的研究进展</a:t>
            </a:r>
            <a:endParaRPr lang="zh-CN" altLang="en-US"/>
          </a:p>
        </p:txBody>
      </p:sp>
      <p:sp>
        <p:nvSpPr>
          <p:cNvPr id="1049620" name="椭圆 262"/>
          <p:cNvSpPr/>
          <p:nvPr>
            <p:custDataLst>
              <p:tags r:id="rId2"/>
            </p:custDataLst>
          </p:nvPr>
        </p:nvSpPr>
        <p:spPr>
          <a:xfrm>
            <a:off x="2414057" y="403686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22" name="椭圆 263"/>
          <p:cNvSpPr/>
          <p:nvPr>
            <p:custDataLst>
              <p:tags r:id="rId3"/>
            </p:custDataLst>
          </p:nvPr>
        </p:nvSpPr>
        <p:spPr>
          <a:xfrm>
            <a:off x="3266271" y="411725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24" name="椭圆 264"/>
          <p:cNvSpPr/>
          <p:nvPr>
            <p:custDataLst>
              <p:tags r:id="rId4"/>
            </p:custDataLst>
          </p:nvPr>
        </p:nvSpPr>
        <p:spPr>
          <a:xfrm>
            <a:off x="4064242" y="435383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26" name="椭圆 265"/>
          <p:cNvSpPr/>
          <p:nvPr>
            <p:custDataLst>
              <p:tags r:id="rId5"/>
            </p:custDataLst>
          </p:nvPr>
        </p:nvSpPr>
        <p:spPr>
          <a:xfrm>
            <a:off x="4738693" y="455381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28" name="椭圆 266"/>
          <p:cNvSpPr/>
          <p:nvPr>
            <p:custDataLst>
              <p:tags r:id="rId6"/>
            </p:custDataLst>
          </p:nvPr>
        </p:nvSpPr>
        <p:spPr>
          <a:xfrm>
            <a:off x="5430137" y="475837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8386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30" name="椭圆 268"/>
          <p:cNvSpPr/>
          <p:nvPr>
            <p:custDataLst>
              <p:tags r:id="rId8"/>
            </p:custDataLst>
          </p:nvPr>
        </p:nvSpPr>
        <p:spPr>
          <a:xfrm flipV="1">
            <a:off x="2778078" y="449761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32" name="椭圆 269"/>
          <p:cNvSpPr/>
          <p:nvPr>
            <p:custDataLst>
              <p:tags r:id="rId9"/>
            </p:custDataLst>
          </p:nvPr>
        </p:nvSpPr>
        <p:spPr>
          <a:xfrm flipV="1">
            <a:off x="2819904" y="454009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34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8330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9832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36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5782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7739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65003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38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7874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40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2122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42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3945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5447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44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7538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6816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46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87120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6617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48" name="图形 15"/>
          <p:cNvSpPr/>
          <p:nvPr>
            <p:custDataLst>
              <p:tags r:id="rId23"/>
            </p:custDataLst>
          </p:nvPr>
        </p:nvSpPr>
        <p:spPr>
          <a:xfrm>
            <a:off x="5016447" y="495704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50" name="图形 19"/>
          <p:cNvSpPr/>
          <p:nvPr>
            <p:custDataLst>
              <p:tags r:id="rId24"/>
            </p:custDataLst>
          </p:nvPr>
        </p:nvSpPr>
        <p:spPr>
          <a:xfrm>
            <a:off x="8597185" y="4649232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52" name="图形 27"/>
          <p:cNvSpPr/>
          <p:nvPr>
            <p:custDataLst>
              <p:tags r:id="rId25"/>
            </p:custDataLst>
          </p:nvPr>
        </p:nvSpPr>
        <p:spPr>
          <a:xfrm>
            <a:off x="4113257" y="3681995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54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31019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56" name="正文"/>
          <p:cNvSpPr txBox="1"/>
          <p:nvPr>
            <p:custDataLst>
              <p:tags r:id="rId27"/>
            </p:custDataLst>
          </p:nvPr>
        </p:nvSpPr>
        <p:spPr>
          <a:xfrm>
            <a:off x="608330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耐药性产生的原因：基因突变、抗生素滥用等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8" name="正文"/>
          <p:cNvSpPr txBox="1"/>
          <p:nvPr>
            <p:custDataLst>
              <p:tags r:id="rId28"/>
            </p:custDataLst>
          </p:nvPr>
        </p:nvSpPr>
        <p:spPr>
          <a:xfrm>
            <a:off x="9419336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耐药性研究的挑战：耐药性基因的传播和变异，新抗生素的研发困难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0" name="正文"/>
          <p:cNvSpPr txBox="1"/>
          <p:nvPr>
            <p:custDataLst>
              <p:tags r:id="rId29"/>
            </p:custDataLst>
          </p:nvPr>
        </p:nvSpPr>
        <p:spPr>
          <a:xfrm>
            <a:off x="7063330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耐药性研究的进展：发现了多种耐药机制，如β-内酰胺酶、外排泵等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2" name="正文"/>
          <p:cNvSpPr txBox="1"/>
          <p:nvPr>
            <p:custDataLst>
              <p:tags r:id="rId30"/>
            </p:custDataLst>
          </p:nvPr>
        </p:nvSpPr>
        <p:spPr>
          <a:xfrm>
            <a:off x="2964336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耐药性研究的重要性：提高抗生素疗效，降低治疗成本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https://d.book118.com/916014122110010055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青霉素类药物研究进展</vt:lpstr>
      <vt:lpstr>目录</vt:lpstr>
      <vt:lpstr>添加章节标题</vt:lpstr>
      <vt:lpstr>青霉素类药物概述</vt:lpstr>
      <vt:lpstr>PowerPoint Presentation</vt:lpstr>
      <vt:lpstr>青霉素类药物的发现和发展历程</vt:lpstr>
      <vt:lpstr>青霉素类药物的作用机制和分类</vt:lpstr>
      <vt:lpstr>青霉素类药物的研究进展</vt:lpstr>
      <vt:lpstr>PowerPoint Presentation</vt:lpstr>
      <vt:lpstr>新型青霉素类药物的研发和进展</vt:lpstr>
      <vt:lpstr>青霉素类药物耐药性的研究进展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2024-09-22T21:20:12.033</cp:lastPrinted>
  <dcterms:created xsi:type="dcterms:W3CDTF">2024-09-22T13:20:12Z</dcterms:created>
  <dcterms:modified xsi:type="dcterms:W3CDTF">2024-09-22T13:20:14Z</dcterms:modified>
</cp:coreProperties>
</file>