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8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5F674A-D7DB-4BCE-91F9-904EA95E89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331096-B11A-49C4-B010-69F387ED21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8CB2D5-5CDF-4F75-918F-9AC53FEA96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A22BD1-C164-4F42-9572-10C0207781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89876D3-698E-4389-8B00-6934C39742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8678AC1-91A9-478D-832B-DAADBCB893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76F99E5-3560-47B3-8918-7DC5CE3987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3EFEA4-68D1-4DA9-AE58-4B46D6C08E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040477-D170-4CCD-B517-EE33F91480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CC795F-E54E-4C1C-82E0-55864B8ECB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94AEB1-8762-4B2B-9E40-E57E54DC69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12/21/2023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12/21/2023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12/21/2023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12/21/2023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12/21/2023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12/21/2023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12/21/2023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12/21/2023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12/21/2023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12/21/2023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12/21/2023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12/21/2023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6043154104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</p:spPr>
        <p:txBody>
          <a:bodyPr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汽车精锻件项目实施方案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</p:spPr>
          <p:txBody>
            <a:bodyPr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/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</p:spPr>
          <p:txBody>
            <a:bodyPr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/>
                  </a:solidFill>
                  <a:latin typeface="Microsoft Yahei"/>
                  <a:ea typeface="Microsoft Yahei"/>
                  <a:cs typeface="Microsoft Yahei"/>
                </a:rPr>
                <a:t>2023-12-19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项目团队与组织结构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生产工艺与设备方案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质量管理体系建设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供应链管理与物料保障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安全生产与环境保护措施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项目进度计划与监控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成本预算与控制策略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总结回顾与未来发展规划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随着汽车产业的快速发展，汽车精锻件市场需求不断增长，市场规模持续扩大。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客户需求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汽车制造商对精锻件的质量、性能、精度等方面要求不断提高，需要满足客户的个性化需求。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竞争态势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汽车精锻件市场竞争激烈，国内外众多企业争夺市场份额，需要不断提高产品质量和技术水平。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汽车精锻件市场需求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263" r="3226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612" r="3261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通过本项目的实施，提高汽车精锻件的生产效率、产品质量和技术水平，降低生产成本，增强企业市场竞争力。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实现汽车精锻件的高精度、高质量、高效率生产，提高产品合格率和客户满意度，扩大市场份额。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预期成果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项目目标与预期成果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通过制定详细、可行的实施方案，确保项目的顺利实施和目标的顺利实现。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通过本项目的实施，提高企业的技术水平、生产效率和产品质量，从而增强企业的市场竞争力。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本项目的成功实施将对整个汽车精锻件行业产生积极的推动作用，促进行业的技术进步和产业升级。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9304" r="19304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确保项目成功实施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提高企业竞争力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推动行业进步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实施方案重要性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项目团队与组织结构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采购与物流人员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负责原材料和设备的采购、运输以及库存管理。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质量控制人员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负责产品质量检验与控制，确保产品符合质量标准。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生产人员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负责精锻件的生产制造，按照项目计划和技术要求进行生产。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项目经理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负责项目的整体规划、资源协调、进度监控以及风险管理。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技术专家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提供技术支持，解决项目实施过程中的技术难题，确保产品质量。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项目团队成员及职责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AutoShape 4"/>
          <p:cNvSpPr/>
          <p:nvPr/>
        </p:nvSpPr>
        <p:spPr>
          <a:xfrm>
            <a:off x="6563746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AutoShape 5"/>
          <p:cNvSpPr/>
          <p:nvPr/>
        </p:nvSpPr>
        <p:spPr>
          <a:xfrm>
            <a:off x="6563746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AutoShape 6"/>
          <p:cNvSpPr/>
          <p:nvPr/>
        </p:nvSpPr>
        <p:spPr>
          <a:xfrm>
            <a:off x="7114336" y="2069502"/>
            <a:ext cx="3618828" cy="79547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负责项目日常管理和协调工作，定期组织项目会议，汇报项目进展情况。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114336" y="3332225"/>
            <a:ext cx="3618828" cy="771122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加强研发、生产、销售等部门之间的沟通与协作，确保项目顺利实施。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4665990"/>
            <a:ext cx="3618828" cy="78329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与供应商、客户等建立紧密的合作关系，共同推进项目实施。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1661692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设立项目管理办公室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3011282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建立跨部门协作机制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4310611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引入外部合作伙伴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组织结构设置与协作方式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根据项目需求和团队成员实际情况，制定针对性的能力建设计划。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制定团队能力建设计划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定期组织技术培训和交流活动，提高团队成员的技术水平和创新能力。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加强技术培训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通过团队建设活动，增强团队成员之间的信任感和协作意识。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强化团队协作意识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建立科学的绩效考核体系，对表现优秀的团队成员给予相应的奖励和晋升机会。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实施绩效考核与激励机制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团队能力建设与培训计划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生产工艺与设备方案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5221195" y="2558712"/>
            <a:ext cx="2095500" cy="1627035"/>
            <a:chOff x="5221195" y="2558712"/>
            <a:chExt cx="2095500" cy="1627035"/>
          </a:xfrm>
        </p:grpSpPr>
        <p:sp>
          <p:nvSpPr>
            <p:cNvPr id="10" name="TextBox 10"/>
            <p:cNvSpPr txBox="1"/>
            <p:nvPr/>
          </p:nvSpPr>
          <p:spPr>
            <a:xfrm>
              <a:off x="5221195" y="2558712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热处理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221195" y="2928447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对锻造后的产品进行正火、淬火、回火等热处理，以提高其力学性能和耐磨性。</a:t>
              </a:r>
            </a:p>
          </p:txBody>
        </p:sp>
      </p:grpSp>
      <p:cxnSp>
        <p:nvCxnSpPr>
          <p:cNvPr id="12" name="Connector 12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Freeform 16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7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18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19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0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1" name="Group 21"/>
          <p:cNvGrpSpPr/>
          <p:nvPr/>
        </p:nvGrpSpPr>
        <p:grpSpPr>
          <a:xfrm>
            <a:off x="829278" y="3169358"/>
            <a:ext cx="2095500" cy="1627035"/>
            <a:chOff x="829278" y="3169358"/>
            <a:chExt cx="2095500" cy="1627035"/>
          </a:xfrm>
        </p:grpSpPr>
        <p:sp>
          <p:nvSpPr>
            <p:cNvPr id="22" name="TextBox 22"/>
            <p:cNvSpPr txBox="1"/>
            <p:nvPr/>
          </p:nvSpPr>
          <p:spPr>
            <a:xfrm>
              <a:off x="829278" y="316935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原料准备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829278" y="353909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选用高质量的钢材或铝材作为原料，进行切割、清洗和预热处理。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2993796" y="2858559"/>
            <a:ext cx="2095500" cy="1627035"/>
            <a:chOff x="2993796" y="2858559"/>
            <a:chExt cx="2095500" cy="1627035"/>
          </a:xfrm>
        </p:grpSpPr>
        <p:sp>
          <p:nvSpPr>
            <p:cNvPr id="25" name="TextBox 25"/>
            <p:cNvSpPr txBox="1"/>
            <p:nvPr/>
          </p:nvSpPr>
          <p:spPr>
            <a:xfrm>
              <a:off x="2993796" y="2858559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锻造工艺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993796" y="3228294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采用先进的锻造技术，如精密模锻、冷锻等，确保产品的精度和强度。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443964" y="1853208"/>
            <a:ext cx="2095500" cy="1627035"/>
            <a:chOff x="7443964" y="1853208"/>
            <a:chExt cx="2095500" cy="1627035"/>
          </a:xfrm>
        </p:grpSpPr>
        <p:sp>
          <p:nvSpPr>
            <p:cNvPr id="28" name="TextBox 28"/>
            <p:cNvSpPr txBox="1"/>
            <p:nvPr/>
          </p:nvSpPr>
          <p:spPr>
            <a:xfrm>
              <a:off x="7443964" y="185320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机加工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443964" y="222294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利用数控机床等高精度设备进行切削、钻孔、攻丝等加工，确保产品尺寸精度。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12443" y="988925"/>
            <a:ext cx="2095500" cy="1627034"/>
            <a:chOff x="9712443" y="988925"/>
            <a:chExt cx="2095500" cy="1627034"/>
          </a:xfrm>
        </p:grpSpPr>
        <p:sp>
          <p:nvSpPr>
            <p:cNvPr id="31" name="TextBox 31"/>
            <p:cNvSpPr txBox="1"/>
            <p:nvPr/>
          </p:nvSpPr>
          <p:spPr>
            <a:xfrm>
              <a:off x="9712443" y="988925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表面处理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712443" y="1358659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进行喷砂、抛丸、电镀等表面处理，提高产品外观质量和耐腐蚀性。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生产工艺流程设计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35822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AutoShape 4"/>
          <p:cNvSpPr/>
          <p:nvPr/>
        </p:nvSpPr>
        <p:spPr>
          <a:xfrm>
            <a:off x="6563746" y="2706482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AutoShape 5"/>
          <p:cNvSpPr/>
          <p:nvPr/>
        </p:nvSpPr>
        <p:spPr>
          <a:xfrm>
            <a:off x="6563746" y="3981427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AutoShape 6"/>
          <p:cNvSpPr/>
          <p:nvPr/>
        </p:nvSpPr>
        <p:spPr>
          <a:xfrm>
            <a:off x="6563746" y="5334806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AutoShape 7"/>
          <p:cNvSpPr/>
          <p:nvPr/>
        </p:nvSpPr>
        <p:spPr>
          <a:xfrm>
            <a:off x="7114336" y="1667166"/>
            <a:ext cx="3618828" cy="79547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选用高精度、高效率的锻造机床，如数控锤击式锻造机、电动螺旋压力机等。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2929889"/>
            <a:ext cx="3618828" cy="771122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配置先进的热处理炉，如真空淬火炉、可控气氛炉等，确保热处理质量。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4263654"/>
            <a:ext cx="3618828" cy="78329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选用高精度数控机床、加工中心等设备，提高加工精度和效率。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5567038"/>
            <a:ext cx="3618828" cy="807651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配置三坐标测量机、硬度计、金相显微镜等检测设备，确保产品质量。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1259356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锻造设备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114336" y="2608945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热处理设备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114336" y="3908275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机加工设备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114336" y="5229577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检测设备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设备选型及配置方案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649" y="4459492"/>
            <a:ext cx="2991272" cy="1133563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根据工艺流程和设备特点，合理规划设备布局，提高生产线的整体效率。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5302294" y="2786180"/>
            <a:ext cx="1586556" cy="1586556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AutoShape 4"/>
          <p:cNvSpPr/>
          <p:nvPr/>
        </p:nvSpPr>
        <p:spPr>
          <a:xfrm>
            <a:off x="5974741" y="3458798"/>
            <a:ext cx="242348" cy="24234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Freeform 5"/>
          <p:cNvSpPr/>
          <p:nvPr/>
        </p:nvSpPr>
        <p:spPr>
          <a:xfrm>
            <a:off x="5295619" y="2778478"/>
            <a:ext cx="1600762" cy="1602131"/>
          </a:xfrm>
          <a:custGeom>
            <a:rect l="l" t="t" r="r" b="b"/>
            <a:pathLst>
              <a:path w="1320" h="1320">
                <a:moveTo>
                  <a:pt x="660" y="0"/>
                </a:moveTo>
                <a:cubicBezTo>
                  <a:pt x="295" y="0"/>
                  <a:pt x="0" y="296"/>
                  <a:pt x="0" y="660"/>
                </a:cubicBezTo>
                <a:cubicBezTo>
                  <a:pt x="0" y="1025"/>
                  <a:pt x="295" y="1320"/>
                  <a:pt x="660" y="1320"/>
                </a:cubicBezTo>
                <a:cubicBezTo>
                  <a:pt x="1025" y="1320"/>
                  <a:pt x="1320" y="1025"/>
                  <a:pt x="1320" y="660"/>
                </a:cubicBezTo>
                <a:cubicBezTo>
                  <a:pt x="1320" y="296"/>
                  <a:pt x="1025" y="0"/>
                  <a:pt x="660" y="0"/>
                </a:cubicBezTo>
                <a:close/>
                <a:moveTo>
                  <a:pt x="660" y="1224"/>
                </a:moveTo>
                <a:cubicBezTo>
                  <a:pt x="349" y="1224"/>
                  <a:pt x="96" y="972"/>
                  <a:pt x="96" y="660"/>
                </a:cubicBezTo>
                <a:cubicBezTo>
                  <a:pt x="96" y="349"/>
                  <a:pt x="349" y="96"/>
                  <a:pt x="660" y="96"/>
                </a:cubicBezTo>
                <a:cubicBezTo>
                  <a:pt x="971" y="96"/>
                  <a:pt x="1224" y="349"/>
                  <a:pt x="1224" y="660"/>
                </a:cubicBezTo>
                <a:cubicBezTo>
                  <a:pt x="1224" y="972"/>
                  <a:pt x="971" y="1224"/>
                  <a:pt x="660" y="1224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6"/>
          <p:cNvSpPr/>
          <p:nvPr/>
        </p:nvSpPr>
        <p:spPr>
          <a:xfrm>
            <a:off x="5523933" y="3009188"/>
            <a:ext cx="1143279" cy="1141910"/>
          </a:xfrm>
          <a:custGeom>
            <a:rect l="l" t="t" r="r" b="b"/>
            <a:pathLst>
              <a:path w="942" h="941">
                <a:moveTo>
                  <a:pt x="471" y="0"/>
                </a:moveTo>
                <a:cubicBezTo>
                  <a:pt x="211" y="0"/>
                  <a:pt x="0" y="210"/>
                  <a:pt x="0" y="470"/>
                </a:cubicBezTo>
                <a:cubicBezTo>
                  <a:pt x="0" y="730"/>
                  <a:pt x="211" y="941"/>
                  <a:pt x="471" y="941"/>
                </a:cubicBezTo>
                <a:cubicBezTo>
                  <a:pt x="731" y="941"/>
                  <a:pt x="942" y="730"/>
                  <a:pt x="942" y="470"/>
                </a:cubicBezTo>
                <a:cubicBezTo>
                  <a:pt x="942" y="210"/>
                  <a:pt x="731" y="0"/>
                  <a:pt x="471" y="0"/>
                </a:cubicBezTo>
                <a:close/>
                <a:moveTo>
                  <a:pt x="471" y="854"/>
                </a:moveTo>
                <a:cubicBezTo>
                  <a:pt x="259" y="854"/>
                  <a:pt x="87" y="682"/>
                  <a:pt x="87" y="470"/>
                </a:cubicBezTo>
                <a:cubicBezTo>
                  <a:pt x="87" y="258"/>
                  <a:pt x="259" y="86"/>
                  <a:pt x="471" y="86"/>
                </a:cubicBezTo>
                <a:cubicBezTo>
                  <a:pt x="683" y="86"/>
                  <a:pt x="855" y="258"/>
                  <a:pt x="855" y="470"/>
                </a:cubicBezTo>
                <a:cubicBezTo>
                  <a:pt x="855" y="682"/>
                  <a:pt x="683" y="854"/>
                  <a:pt x="471" y="854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7"/>
          <p:cNvSpPr/>
          <p:nvPr/>
        </p:nvSpPr>
        <p:spPr>
          <a:xfrm>
            <a:off x="5759777" y="3243834"/>
            <a:ext cx="672618" cy="672618"/>
          </a:xfrm>
          <a:custGeom>
            <a:rect l="l" t="t" r="r" b="b"/>
            <a:pathLst>
              <a:path w="554" h="555">
                <a:moveTo>
                  <a:pt x="277" y="0"/>
                </a:moveTo>
                <a:cubicBezTo>
                  <a:pt x="124" y="0"/>
                  <a:pt x="0" y="124"/>
                  <a:pt x="0" y="277"/>
                </a:cubicBezTo>
                <a:cubicBezTo>
                  <a:pt x="0" y="430"/>
                  <a:pt x="124" y="555"/>
                  <a:pt x="277" y="555"/>
                </a:cubicBezTo>
                <a:cubicBezTo>
                  <a:pt x="430" y="555"/>
                  <a:pt x="554" y="430"/>
                  <a:pt x="554" y="277"/>
                </a:cubicBezTo>
                <a:cubicBezTo>
                  <a:pt x="554" y="124"/>
                  <a:pt x="430" y="0"/>
                  <a:pt x="277" y="0"/>
                </a:cubicBezTo>
                <a:close/>
                <a:moveTo>
                  <a:pt x="277" y="464"/>
                </a:moveTo>
                <a:cubicBezTo>
                  <a:pt x="174" y="464"/>
                  <a:pt x="90" y="380"/>
                  <a:pt x="90" y="277"/>
                </a:cubicBezTo>
                <a:cubicBezTo>
                  <a:pt x="90" y="174"/>
                  <a:pt x="174" y="91"/>
                  <a:pt x="277" y="91"/>
                </a:cubicBezTo>
                <a:cubicBezTo>
                  <a:pt x="380" y="91"/>
                  <a:pt x="464" y="174"/>
                  <a:pt x="464" y="277"/>
                </a:cubicBezTo>
                <a:cubicBezTo>
                  <a:pt x="464" y="380"/>
                  <a:pt x="380" y="464"/>
                  <a:pt x="277" y="464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AutoShape 8"/>
          <p:cNvSpPr/>
          <p:nvPr/>
        </p:nvSpPr>
        <p:spPr>
          <a:xfrm>
            <a:off x="4397679" y="2570153"/>
            <a:ext cx="584182" cy="58418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" name="AutoShape 9"/>
          <p:cNvSpPr/>
          <p:nvPr/>
        </p:nvSpPr>
        <p:spPr>
          <a:xfrm>
            <a:off x="7198489" y="2570153"/>
            <a:ext cx="584182" cy="589085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" name="AutoShape 10"/>
          <p:cNvSpPr/>
          <p:nvPr/>
        </p:nvSpPr>
        <p:spPr>
          <a:xfrm>
            <a:off x="4397679" y="4078166"/>
            <a:ext cx="584182" cy="58418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AutoShape 11"/>
          <p:cNvSpPr/>
          <p:nvPr/>
        </p:nvSpPr>
        <p:spPr>
          <a:xfrm>
            <a:off x="7198489" y="4078166"/>
            <a:ext cx="584182" cy="58418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AutoShape 12"/>
          <p:cNvSpPr/>
          <p:nvPr/>
        </p:nvSpPr>
        <p:spPr>
          <a:xfrm>
            <a:off x="4397679" y="2711972"/>
            <a:ext cx="584182" cy="3156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397679" y="4212438"/>
            <a:ext cx="584182" cy="3156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3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198489" y="2702445"/>
            <a:ext cx="584182" cy="3156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3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198489" y="4212438"/>
            <a:ext cx="584182" cy="3156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004073" y="1994376"/>
            <a:ext cx="2991272" cy="1133563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合理安排各工序之间的衔接和转运，减少生产过程中的等待和浪费。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310042" y="1907692"/>
            <a:ext cx="2991272" cy="1133563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优化物料存储和转运方式，减少物料搬运次数和距离，降低生产成本。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310042" y="4459492"/>
            <a:ext cx="2991272" cy="1133563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引入生产管理信息系统，实现生产数据的实时采集、分析和处理，提高生产管理水平。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040649" y="1467965"/>
            <a:ext cx="2468084" cy="52641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工艺流程优化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310042" y="1467965"/>
            <a:ext cx="2480432" cy="52641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物料流动优化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040649" y="3846326"/>
            <a:ext cx="2468084" cy="52641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设备布局优化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8310042" y="3846326"/>
            <a:ext cx="2550364" cy="52641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信息化应用</a:t>
            </a:r>
            <a:endParaRPr lang="en-US" sz="1100"/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生产线布局优化建议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质量管理体系建设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确保产品合格率达到98%以上，降低客户投诉率至0.5%以下。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设定质量目标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包括产品尺寸精度、表面粗糙度、硬度等关键质量特性，并建立相应的检验标准和允收准则。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制定关键质量指标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定期对质量目标达成情况进行考核，对未达标项进行整改和跟踪。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建立质量目标考核机制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质量目标与指标设定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明确检验方法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根据产品特性和质量要求，确定采用抽样检验、全数检验等不同的检验方法。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制定检验标准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依据国家和行业标准，结合企业实际情况，制定适用于本项目的检验标准和操作规范。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完善检验设备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配置先进的检测设备和工具，确保检验结果的准确性和可靠性。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质量检验方法及标准制定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成立由技术、生产、质量等部门人员组成的质量改进小组，负责推进质量改进工作。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建立质量改进小组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实施持续改进计划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强化员工培训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落实质量责任制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针对生产过程中出现的质量问题，制定持续改进计划，明确改进目标、措施和时间表。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定期开展质量意识和技能培训，提高员工对质量重要性的认识和实际操作能力。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明确各部门、各岗位的质量职责和权限，建立奖惩机制，激发员工参与质量改进的积极性。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持续改进策略与措施</a:t>
              </a:r>
            </a:p>
          </p:txBody>
        </p:sp>
      </p:grp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供应链管理与物料保障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05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https://d.book118.com/916043154104010102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130</Paragraphs>
  <Slides>21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2024-09-27T04:19:14.220</cp:lastPrinted>
  <dcterms:created xsi:type="dcterms:W3CDTF">2024-09-26T20:19:14Z</dcterms:created>
  <dcterms:modified xsi:type="dcterms:W3CDTF">2024-09-26T20:19:16Z</dcterms:modified>
</cp:coreProperties>
</file>