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IHOSNN+MS-UIGothic"/>
      <p:regular r:id="rId19"/>
    </p:embeddedFont>
    <p:embeddedFont>
      <p:font typeface="EBJEHK+NVFUOA+ArialMT"/>
      <p:regular r:id="rId20"/>
    </p:embeddedFont>
    <p:embeddedFont>
      <p:font typeface="FTKSSI+CWFDCG+MicrosoftYaHei-Bold"/>
      <p:regular r:id="rId21"/>
    </p:embeddedFont>
    <p:embeddedFont>
      <p:font typeface="UDMBBU+LIGSCQ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80815-53F8-473A-B7B3-792062419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DE352-C168-4F36-AA6D-18ADC1A47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D2BCA-3B6E-45B5-AC67-46E312A5A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55141-072A-4C26-810A-586159B09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F26774-11B8-4C11-B415-8EDE59A7D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A3D03-6149-4D32-A0BF-E996DC63D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5CD4FD-5136-48C2-8F28-6127A6D38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CBA6B-B9A2-4725-B6B0-2867148B9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DA13F-6C8B-421C-A6DA-BEF408E86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AA2B5-7527-41D0-BBF7-459AD344B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0EAF7-DF2C-4866-9CA3-F6513EB2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4424312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4850" y="1414934"/>
            <a:ext cx="9065754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汉译</a:t>
            </a:r>
            <a:r>
              <a:rPr sz="5150" spc="23">
                <a:solidFill>
                  <a:srgbClr val="000000"/>
                </a:solidFill>
                <a:latin typeface="IHOSNN+MS-UIGothic"/>
                <a:cs typeface="IHOSNN+MS-UIGothic"/>
              </a:rPr>
              <a:t>英翻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5150" spc="25">
                <a:solidFill>
                  <a:srgbClr val="000000"/>
                </a:solidFill>
                <a:latin typeface="IHOSNN+MS-UIGothic"/>
                <a:cs typeface="IHOSNN+MS-UIGothic"/>
              </a:rPr>
              <a:t>技巧之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5150" spc="25">
                <a:solidFill>
                  <a:srgbClr val="000000"/>
                </a:solidFill>
                <a:latin typeface="IHOSNN+MS-UIGothic"/>
                <a:cs typeface="IHOSNN+MS-UIGothic"/>
              </a:rPr>
              <a:t>性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5150">
                <a:solidFill>
                  <a:srgbClr val="000000"/>
                </a:solidFill>
                <a:latin typeface="IHOSNN+MS-UIGothic"/>
                <a:cs typeface="IHOSNN+MS-UIGothic"/>
              </a:rPr>
              <a:t>翻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译课</a:t>
            </a:r>
            <a:r>
              <a:rPr sz="5150">
                <a:solidFill>
                  <a:srgbClr val="000000"/>
                </a:solidFill>
                <a:latin typeface="IHOSNN+MS-UIGothic"/>
                <a:cs typeface="IHOSN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EBJEHK+NVFUOA+ArialMT"/>
                <a:cs typeface="EBJEHK+NVFUOA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性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翻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译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790381" cy="29779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EBJEHK+NVFUOA+ArialMT"/>
                <a:cs typeface="EBJEHK+NVFUOA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性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翻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译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的核心概念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EBJEHK+NVFUOA+ArialMT"/>
                <a:cs typeface="EBJEHK+NVFUOA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性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翻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译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的技巧与策略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EBJEHK+NVFUOA+ArialMT"/>
                <a:cs typeface="EBJEHK+NVFUOA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性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翻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译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的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践与案例分析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EBJEHK+NVFUOA+ArialMT"/>
                <a:cs typeface="EBJEHK+NVFUOA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性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翻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译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的挑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EBJEHK+NVFUOA+ArialMT"/>
                <a:cs typeface="EBJEHK+NVFUOA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性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翻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译总结</a:t>
            </a:r>
            <a:r>
              <a:rPr sz="2400">
                <a:solidFill>
                  <a:srgbClr val="00A5B2"/>
                </a:solidFill>
                <a:latin typeface="IHOSNN+MS-UIGothic"/>
                <a:cs typeface="IHOSNN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HOSNN+MS-UIGothic"/>
                <a:cs typeface="IHOSNN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E1FF"/>
                </a:solidFill>
                <a:latin typeface="FTKSSI+CWFDCG+MicrosoftYaHei-Bold"/>
                <a:cs typeface="FTKSSI+CWFDCG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1717295"/>
            <a:ext cx="4165699" cy="3873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3"/>
              </a:lnSpc>
              <a:spcBef>
                <a:spcPct val="0"/>
              </a:spcBef>
              <a:spcAft>
                <a:spcPct val="0"/>
              </a:spcAft>
            </a:pPr>
            <a:r>
              <a:rPr sz="12000">
                <a:solidFill>
                  <a:srgbClr val="000000"/>
                </a:solidFill>
                <a:latin typeface="FTKSSI+CWFDCG+MicrosoftYaHei-Bold"/>
                <a:cs typeface="FTKSSI+CWFDCG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80406" y="3245818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4200">
                <a:solidFill>
                  <a:srgbClr val="000000"/>
                </a:solidFill>
                <a:latin typeface="IHOSNN+MS-UIGothic"/>
                <a:cs typeface="IHOSNN+MS-UIGothic"/>
              </a:rPr>
              <a:t>性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4200">
                <a:solidFill>
                  <a:srgbClr val="000000"/>
                </a:solidFill>
                <a:latin typeface="IHOSNN+MS-UIGothic"/>
                <a:cs typeface="IHOSNN+MS-UIGothic"/>
              </a:rPr>
              <a:t>翻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4200">
                <a:solidFill>
                  <a:srgbClr val="000000"/>
                </a:solidFill>
                <a:latin typeface="IHOSNN+MS-UIGothic"/>
                <a:cs typeface="IHOSNN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IHOSNN+MS-UIGothic"/>
                <a:cs typeface="IHOSNN+MS-UIGothic"/>
              </a:rPr>
              <a:t>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是指将源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言中的某一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性（如名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、形容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等）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另一种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性，以适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标语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言的文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化、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法和表达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IHOSNN+MS-UIGothic"/>
                <a:cs typeface="IHOSNN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41654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在跨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言交流中具有重要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地位，它不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能帮助解决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词汇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能提高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文的准确性和流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性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译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TKSSI+CWFDCG+MicrosoftYaHei-Bold"/>
                <a:cs typeface="FTKSSI+CWFDC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TKSSI+CWFDCG+MicrosoftYaHei-Bold"/>
                <a:cs typeface="FTKSSI+CWFDC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TKSSI+CWFDCG+MicrosoftYaHei-Bold"/>
                <a:cs typeface="FTKSSI+CWFDC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IHOSNN+MS-UIGothic"/>
                <a:cs typeface="IHOSNN+MS-UIGothic"/>
              </a:rPr>
              <a:t>准确性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IHOSNN+MS-UIGothic"/>
                <a:cs typeface="IHOSNN+MS-UIGothic"/>
              </a:rPr>
              <a:t>流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畅</a:t>
            </a:r>
            <a:r>
              <a:rPr sz="2000">
                <a:solidFill>
                  <a:srgbClr val="00A5B2"/>
                </a:solidFill>
                <a:latin typeface="IHOSNN+MS-UIGothic"/>
                <a:cs typeface="IHOSNN+MS-UIGothic"/>
              </a:rPr>
              <a:t>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IHOSNN+MS-UIGothic"/>
                <a:cs typeface="IHOSNN+MS-UIGothic"/>
              </a:rPr>
              <a:t>文化适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00A5B2"/>
                </a:solidFill>
                <a:latin typeface="IHOSNN+MS-UIGothic"/>
                <a:cs typeface="IHOSNN+MS-UIGothic"/>
              </a:rPr>
              <a:t>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过转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，可以更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准确地表达原文的含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避免因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性不匹配而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的歧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适当的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可以使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文更加自然流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有助于提高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文化的适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性，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者更容易理解和接受。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性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译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史与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FFFFFF"/>
                </a:solidFill>
                <a:latin typeface="IHOSNN+MS-UIGothic"/>
                <a:cs typeface="IHOSNN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在翻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学中有着悠久的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史，早在古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罗马时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期就有关于此的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讨论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7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FFFFFF"/>
                </a:solidFill>
                <a:latin typeface="IHOSNN+MS-UIGothic"/>
                <a:cs typeface="IHOSNN+MS-UIGothic"/>
              </a:rPr>
              <a:t>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随着全球化的深入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展，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在翻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践中都得到了广泛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用和研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究。近年来，随着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言学和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算机科学的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展，机器翻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和自然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理技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在逐步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的方法，提高了翻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的效率和准确性。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FTKSSI+CWFDCG+MicrosoftYaHei-Bold"/>
                <a:cs typeface="FTKSSI+CWFDCG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31765" y="262135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4200">
                <a:solidFill>
                  <a:srgbClr val="000000"/>
                </a:solidFill>
                <a:latin typeface="IHOSNN+MS-UIGothic"/>
                <a:cs typeface="IHOSNN+MS-UIGothic"/>
              </a:rPr>
              <a:t>性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4200">
                <a:solidFill>
                  <a:srgbClr val="000000"/>
                </a:solidFill>
                <a:latin typeface="IHOSNN+MS-UIGothic"/>
                <a:cs typeface="IHOSNN+MS-UIGothic"/>
              </a:rPr>
              <a:t>翻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4200">
                <a:solidFill>
                  <a:srgbClr val="000000"/>
                </a:solidFill>
                <a:latin typeface="IHOSNN+MS-UIGothic"/>
                <a:cs typeface="IHOSNN+MS-UIGothic"/>
              </a:rPr>
              <a:t>的核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31765" y="3389074"/>
            <a:ext cx="2400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IHOSNN+MS-UIGothic"/>
                <a:cs typeface="IHOSNN+MS-UIGothic"/>
              </a:rPr>
              <a:t>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名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动词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IHOSNN+MS-UIGothic"/>
                <a:cs typeface="IHOSNN+MS-UIGothic"/>
              </a:rPr>
              <a:t>名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词转动词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将名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词转换为动词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，使翻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更符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合英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表达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。例如，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他的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3175487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议值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得考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79990" y="3179171"/>
            <a:ext cx="42862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”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633075" y="3175487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357609" y="3179171"/>
            <a:ext cx="68629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“His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497569" y="3487781"/>
            <a:ext cx="2847824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suggestion</a:t>
            </a:r>
            <a:r>
              <a:rPr sz="1350" spc="146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 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is</a:t>
            </a:r>
            <a:r>
              <a:rPr sz="1350" spc="1453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 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worthy</a:t>
            </a:r>
            <a:r>
              <a:rPr sz="1350" spc="146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 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of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consideration.”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动词转</a:t>
            </a:r>
            <a:r>
              <a:rPr sz="1550" spc="25">
                <a:solidFill>
                  <a:srgbClr val="00A5B2"/>
                </a:solidFill>
                <a:latin typeface="IHOSNN+MS-UIGothic"/>
                <a:cs typeface="IHOSNN+MS-UIGothic"/>
              </a:rPr>
              <a:t>名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97569" y="4661388"/>
            <a:ext cx="2694109" cy="748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动词转换为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，使翻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更符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合英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表达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。例如，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我正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497569" y="527860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读书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582150" y="5282291"/>
            <a:ext cx="42862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”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0152380" y="5278608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译为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0894059" y="5282291"/>
            <a:ext cx="479021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“I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11565255" y="5282291"/>
            <a:ext cx="512637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am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8497569" y="5590901"/>
            <a:ext cx="1180141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studying.”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形容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与副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IHOSNN+MS-UIGothic"/>
                <a:cs typeface="IHOSNN+MS-UIGothic"/>
              </a:rPr>
              <a:t>形容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词转</a:t>
            </a:r>
            <a:r>
              <a:rPr sz="2300" spc="25">
                <a:solidFill>
                  <a:srgbClr val="00A5B2"/>
                </a:solidFill>
                <a:latin typeface="IHOSNN+MS-UIGothic"/>
                <a:cs typeface="IHOSNN+MS-UIGothic"/>
              </a:rPr>
              <a:t>副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将形容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词转换为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，使翻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更符合英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表达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。例如，</a:t>
            </a:r>
            <a:r>
              <a:rPr sz="150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她很漂亮。</a:t>
            </a:r>
            <a:r>
              <a:rPr sz="150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“She is very beautiful.”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IHOSNN+MS-UIGothic"/>
                <a:cs typeface="IHOSNN+MS-UIGothic"/>
              </a:rPr>
              <a:t>副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词转</a:t>
            </a:r>
            <a:r>
              <a:rPr sz="2300" spc="23">
                <a:solidFill>
                  <a:srgbClr val="00A5B2"/>
                </a:solidFill>
                <a:latin typeface="IHOSNN+MS-UIGothic"/>
                <a:cs typeface="IHOSNN+MS-UIGothic"/>
              </a:rPr>
              <a:t>形容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154167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将副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词转换为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形容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，使翻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更符合英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表达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。例如，</a:t>
            </a:r>
            <a:r>
              <a:rPr sz="150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他非常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聪</a:t>
            </a:r>
            <a:r>
              <a:rPr sz="1500">
                <a:solidFill>
                  <a:srgbClr val="000000"/>
                </a:solidFill>
                <a:latin typeface="IHOSNN+MS-UIGothic"/>
                <a:cs typeface="IHOSNN+MS-UIGothic"/>
              </a:rPr>
              <a:t>明。</a:t>
            </a:r>
            <a:r>
              <a:rPr sz="150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”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译为</a:t>
            </a:r>
            <a:r>
              <a:rPr sz="150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“He is extremely intelligent.”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代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与名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A5B2"/>
                </a:solidFill>
                <a:latin typeface="IHOSNN+MS-UIGothic"/>
                <a:cs typeface="IHOSNN+MS-UIGothic"/>
              </a:rPr>
              <a:t>代</a:t>
            </a: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词转</a:t>
            </a:r>
            <a:r>
              <a:rPr sz="2000" spc="14">
                <a:solidFill>
                  <a:srgbClr val="00A5B2"/>
                </a:solidFill>
                <a:latin typeface="IHOSNN+MS-UIGothic"/>
                <a:cs typeface="IHOSNN+MS-UIGothic"/>
              </a:rPr>
              <a:t>名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8217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将代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词转换为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，使翻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更符合英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表达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。例如，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她是我的姐姐。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译为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“She is my sister.”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A5B2"/>
                </a:solidFill>
                <a:latin typeface="IHOSNN+MS-UIGothic"/>
                <a:cs typeface="IHOSNN+MS-UIGothic"/>
              </a:rPr>
              <a:t>名</a:t>
            </a: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词转</a:t>
            </a:r>
            <a:r>
              <a:rPr sz="2000" spc="14">
                <a:solidFill>
                  <a:srgbClr val="00A5B2"/>
                </a:solidFill>
                <a:latin typeface="IHOSNN+MS-UIGothic"/>
                <a:cs typeface="IHOSNN+MS-UIGothic"/>
              </a:rPr>
              <a:t>代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27647" cy="8217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将名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词转换为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，使翻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更符合英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表达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。例如，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她的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是我的。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译为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“Her book is mine.”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动词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IHOSNN+MS-UIGothic"/>
                <a:cs typeface="IHOSNN+MS-UIGothic"/>
              </a:rPr>
              <a:t>介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词转动词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68205" y="232489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动词转</a:t>
            </a:r>
            <a:r>
              <a:rPr sz="2000" spc="14">
                <a:solidFill>
                  <a:srgbClr val="00A5B2"/>
                </a:solidFill>
                <a:latin typeface="IHOSNN+MS-UIGothic"/>
                <a:cs typeface="IHOSNN+MS-UIGothic"/>
              </a:rPr>
              <a:t>介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85611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将介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词转换为动词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，使翻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更符合英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表达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。例如，</a:t>
            </a:r>
            <a:r>
              <a:rPr sz="1350">
                <a:solidFill>
                  <a:srgbClr val="FFFFFF"/>
                </a:solidFill>
                <a:latin typeface="UDMBBU+LIGSCQ+MicrosoftYaHei"/>
                <a:cs typeface="UDMBBU+LIGSCQ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他在家里。</a:t>
            </a:r>
            <a:r>
              <a:rPr sz="1350">
                <a:solidFill>
                  <a:srgbClr val="FFFFFF"/>
                </a:solidFill>
                <a:latin typeface="UDMBBU+LIGSCQ+MicrosoftYaHei"/>
                <a:cs typeface="UDMBBU+LIGSCQ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译为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DMBBU+LIGSCQ+MicrosoftYaHei"/>
                <a:cs typeface="UDMBBU+LIGSCQ+MicrosoftYaHei"/>
              </a:rPr>
              <a:t>“He is at home.”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IHOSNN+MS-UIGothic"/>
                <a:cs typeface="IHOSNN+MS-UIGothic"/>
              </a:rPr>
              <a:t>将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动词转换为</a:t>
            </a:r>
            <a:r>
              <a:rPr sz="1350">
                <a:solidFill>
                  <a:srgbClr val="005359"/>
                </a:solidFill>
                <a:latin typeface="IHOSNN+MS-UIGothic"/>
                <a:cs typeface="IHOSNN+MS-UIGothic"/>
              </a:rPr>
              <a:t>介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5359"/>
                </a:solidFill>
                <a:latin typeface="IHOSNN+MS-UIGothic"/>
                <a:cs typeface="IHOSNN+MS-UIGothic"/>
              </a:rPr>
              <a:t>，使翻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译</a:t>
            </a:r>
            <a:r>
              <a:rPr sz="1350">
                <a:solidFill>
                  <a:srgbClr val="005359"/>
                </a:solidFill>
                <a:latin typeface="IHOSNN+MS-UIGothic"/>
                <a:cs typeface="IHOSNN+MS-UIGothic"/>
              </a:rPr>
              <a:t>更符合英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5359"/>
                </a:solidFill>
                <a:latin typeface="IHOSNN+MS-UIGothic"/>
                <a:cs typeface="IHOSNN+MS-UIGothic"/>
              </a:rPr>
              <a:t>表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IHOSNN+MS-UIGothic"/>
                <a:cs typeface="IHOSNN+MS-UIGothic"/>
              </a:rPr>
              <a:t>达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5359"/>
                </a:solidFill>
                <a:latin typeface="IHOSNN+MS-UIGothic"/>
                <a:cs typeface="IHOSNN+MS-UIGothic"/>
              </a:rPr>
              <a:t>。例如，</a:t>
            </a:r>
            <a:r>
              <a:rPr sz="1350">
                <a:solidFill>
                  <a:srgbClr val="005359"/>
                </a:solidFill>
                <a:latin typeface="UDMBBU+LIGSCQ+MicrosoftYaHei"/>
                <a:cs typeface="UDMBBU+LIGSCQ+MicrosoftYaHei"/>
              </a:rPr>
              <a:t>“</a:t>
            </a:r>
            <a:r>
              <a:rPr sz="1350">
                <a:solidFill>
                  <a:srgbClr val="005359"/>
                </a:solidFill>
                <a:latin typeface="IHOSNN+MS-UIGothic"/>
                <a:cs typeface="IHOSNN+MS-UIGothic"/>
              </a:rPr>
              <a:t>我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5359"/>
                </a:solidFill>
                <a:latin typeface="IHOSNN+MS-UIGothic"/>
                <a:cs typeface="IHOSNN+MS-UIGothic"/>
              </a:rPr>
              <a:t>通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过电话联</a:t>
            </a:r>
            <a:r>
              <a:rPr sz="1350">
                <a:solidFill>
                  <a:srgbClr val="005359"/>
                </a:solidFill>
                <a:latin typeface="IHOSNN+MS-UIGothic"/>
                <a:cs typeface="IHOSNN+MS-UIGothic"/>
              </a:rPr>
              <a:t>系。</a:t>
            </a:r>
            <a:r>
              <a:rPr sz="1350">
                <a:solidFill>
                  <a:srgbClr val="005359"/>
                </a:solidFill>
                <a:latin typeface="UDMBBU+LIGSCQ+MicrosoftYaHei"/>
                <a:cs typeface="UDMBBU+LIGSCQ+MicrosoftYaHei"/>
              </a:rPr>
              <a:t>”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译为</a:t>
            </a:r>
            <a:r>
              <a:rPr sz="1350">
                <a:solidFill>
                  <a:srgbClr val="005359"/>
                </a:solidFill>
                <a:latin typeface="UDMBBU+LIGSCQ+MicrosoftYaHei"/>
                <a:cs typeface="UDMBBU+LIGSCQ+MicrosoftYaHei"/>
              </a:rPr>
              <a:t>“We communicate by phone.”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FTKSSI+CWFDCG+MicrosoftYaHei-Bold"/>
                <a:cs typeface="FTKSSI+CWFDCG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FTKSSI+CWFDCG+MicrosoftYaHei-Bold"/>
                <a:cs typeface="FTKSSI+CWFDCG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31765" y="262135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4200">
                <a:solidFill>
                  <a:srgbClr val="000000"/>
                </a:solidFill>
                <a:latin typeface="IHOSNN+MS-UIGothic"/>
                <a:cs typeface="IHOSNN+MS-UIGothic"/>
              </a:rPr>
              <a:t>性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4200">
                <a:solidFill>
                  <a:srgbClr val="000000"/>
                </a:solidFill>
                <a:latin typeface="IHOSNN+MS-UIGothic"/>
                <a:cs typeface="IHOSNN+MS-UIGothic"/>
              </a:rPr>
              <a:t>翻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译</a:t>
            </a:r>
            <a:r>
              <a:rPr sz="4200">
                <a:solidFill>
                  <a:srgbClr val="000000"/>
                </a:solidFill>
                <a:latin typeface="IHOSNN+MS-UIGothic"/>
                <a:cs typeface="IHOSNN+MS-UIGothic"/>
              </a:rPr>
              <a:t>的技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31765" y="3389074"/>
            <a:ext cx="2933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IHOSNN+MS-UIGothic"/>
                <a:cs typeface="IHOSNN+MS-UIGothic"/>
              </a:rPr>
              <a:t>巧与策略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根据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境确定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38290" y="12547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IHOSNN+MS-UIGothic"/>
                <a:cs typeface="IHOSNN+MS-UIGothic"/>
              </a:rPr>
              <a:t>名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词转动词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49240" y="1596846"/>
            <a:ext cx="1249709" cy="45931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TKSSI+CWFDCG+MicrosoftYaHei-Bold"/>
                <a:cs typeface="FTKSSI+CWFDCG+MicrosoftYaHei-Bold"/>
              </a:rPr>
              <a:t>01</a:t>
            </a:r>
          </a:p>
          <a:p>
            <a:pPr marL="0" marR="0">
              <a:lnSpc>
                <a:spcPts val="3751"/>
              </a:lnSpc>
              <a:spcBef>
                <a:spcPts val="9678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TKSSI+CWFDCG+MicrosoftYaHei-Bold"/>
                <a:cs typeface="FTKSSI+CWFDCG+MicrosoftYaHei-Bold"/>
              </a:rPr>
              <a:t>02</a:t>
            </a:r>
          </a:p>
          <a:p>
            <a:pPr marL="0" marR="0">
              <a:lnSpc>
                <a:spcPts val="3751"/>
              </a:lnSpc>
              <a:spcBef>
                <a:spcPts val="9783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TKSSI+CWFDCG+MicrosoftYaHei-Bold"/>
                <a:cs typeface="FTKSSI+CWFDCG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38290" y="1652123"/>
            <a:ext cx="4862951" cy="9322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在翻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译过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程中，有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需要将中文中的名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词转换为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英文中的</a:t>
            </a:r>
          </a:p>
          <a:p>
            <a:pPr marL="0" marR="0">
              <a:lnSpc>
                <a:spcPts val="1406"/>
              </a:lnSpc>
              <a:spcBef>
                <a:spcPts val="58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，以更准确地表达原文的含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。例如，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他很享受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程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可以翻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译为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“He is enjoying the process”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38290" y="301751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2C6B8"/>
                </a:solidFill>
                <a:latin typeface="SimSun"/>
                <a:cs typeface="SimSun"/>
              </a:rPr>
              <a:t>动词转</a:t>
            </a:r>
            <a:r>
              <a:rPr sz="1550" spc="25">
                <a:solidFill>
                  <a:srgbClr val="52C6B8"/>
                </a:solidFill>
                <a:latin typeface="IHOSNN+MS-UIGothic"/>
                <a:cs typeface="IHOSNN+MS-UIGothic"/>
              </a:rPr>
              <a:t>名</a:t>
            </a:r>
            <a:r>
              <a:rPr sz="1550">
                <a:solidFill>
                  <a:srgbClr val="52C6B8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638290" y="3414883"/>
            <a:ext cx="4862951" cy="11786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在中文中，一些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添加后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缀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或改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变词义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化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。在翻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译时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，需要根据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境来确定是否需要将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这类</a:t>
            </a:r>
          </a:p>
          <a:p>
            <a:pPr marL="0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动词转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。例如，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他的建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被接受了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可以翻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</a:t>
            </a:r>
          </a:p>
          <a:p>
            <a:pPr marL="0" marR="0">
              <a:lnSpc>
                <a:spcPts val="1406"/>
              </a:lnSpc>
              <a:spcBef>
                <a:spcPts val="58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“His suggestion was accepted”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38290" y="47104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57D"/>
                </a:solidFill>
                <a:latin typeface="IHOSNN+MS-UIGothic"/>
                <a:cs typeface="IHOSNN+MS-UIGothic"/>
              </a:rPr>
              <a:t>形容</a:t>
            </a:r>
            <a:r>
              <a:rPr sz="1550" spc="25">
                <a:solidFill>
                  <a:srgbClr val="00657D"/>
                </a:solidFill>
                <a:latin typeface="SimSun"/>
                <a:cs typeface="SimSun"/>
              </a:rPr>
              <a:t>词转</a:t>
            </a:r>
            <a:r>
              <a:rPr sz="1550" spc="25">
                <a:solidFill>
                  <a:srgbClr val="00657D"/>
                </a:solidFill>
                <a:latin typeface="IHOSNN+MS-UIGothic"/>
                <a:cs typeface="IHOSNN+MS-UIGothic"/>
              </a:rPr>
              <a:t>名</a:t>
            </a:r>
            <a:r>
              <a:rPr sz="1550">
                <a:solidFill>
                  <a:srgbClr val="00657D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38290" y="5107792"/>
            <a:ext cx="4859358" cy="9322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在中文中，一些形容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过转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化来表达名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的含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</a:t>
            </a:r>
          </a:p>
          <a:p>
            <a:pPr marL="0" marR="0">
              <a:lnSpc>
                <a:spcPts val="1406"/>
              </a:lnSpc>
              <a:spcBef>
                <a:spcPts val="58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例如，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他的行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是正确的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可以翻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译为</a:t>
            </a: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“His behavior</a:t>
            </a:r>
          </a:p>
          <a:p>
            <a:pPr marL="0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MBBU+LIGSCQ+MicrosoftYaHei"/>
                <a:cs typeface="UDMBBU+LIGSCQ+MicrosoftYaHei"/>
              </a:rPr>
              <a:t>is correct”</a:t>
            </a:r>
            <a:r>
              <a:rPr sz="1350">
                <a:solidFill>
                  <a:srgbClr val="000000"/>
                </a:solidFill>
                <a:latin typeface="IHOSNN+MS-UIGothic"/>
                <a:cs typeface="IHOSN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利用英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表达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习惯选择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合适的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00A5B2"/>
                </a:solidFill>
                <a:latin typeface="IHOSNN+MS-UIGothic"/>
                <a:cs typeface="IHOSNN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0382101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向于使用名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来表达含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，因此在翻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译时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，可以将一些中文的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动词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或形容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词转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英文的名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。例如，</a:t>
            </a:r>
            <a:r>
              <a:rPr sz="1350">
                <a:solidFill>
                  <a:srgbClr val="FFFFFF"/>
                </a:solidFill>
                <a:latin typeface="UDMBBU+LIGSCQ+MicrosoftYaHei"/>
                <a:cs typeface="UDMBBU+LIGSCQ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他的工作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是工程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UDMBBU+LIGSCQ+MicrosoftYaHei"/>
                <a:cs typeface="UDMBBU+LIGSCQ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可以翻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译为</a:t>
            </a:r>
            <a:r>
              <a:rPr sz="1350">
                <a:solidFill>
                  <a:srgbClr val="FFFFFF"/>
                </a:solidFill>
                <a:latin typeface="UDMBBU+LIGSCQ+MicrosoftYaHei"/>
                <a:cs typeface="UDMBBU+LIGSCQ+MicrosoftYaHei"/>
              </a:rPr>
              <a:t>“His job is an engineer”</a:t>
            </a:r>
            <a:r>
              <a:rPr sz="1350">
                <a:solidFill>
                  <a:srgbClr val="FFFFFF"/>
                </a:solidFill>
                <a:latin typeface="IHOSNN+MS-UIGothic"/>
                <a:cs typeface="IHOSNN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315864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A5B2"/>
                </a:solidFill>
                <a:latin typeface="IHOSNN+MS-UIGothic"/>
                <a:cs typeface="IHOSNN+MS-UIGothic"/>
              </a:rPr>
              <a:t>在英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A5B2"/>
                </a:solidFill>
                <a:latin typeface="IHOSNN+MS-UIGothic"/>
                <a:cs typeface="IHOSNN+MS-UIGothic"/>
              </a:rPr>
              <a:t>中，一些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A5B2"/>
                </a:solidFill>
                <a:latin typeface="IHOSNN+MS-UIGothic"/>
                <a:cs typeface="IHOSNN+MS-UIGothic"/>
              </a:rPr>
              <a:t>有多种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A5B2"/>
                </a:solidFill>
                <a:latin typeface="IHOSNN+MS-UIGothic"/>
                <a:cs typeface="IHOSNN+MS-UIGothic"/>
              </a:rPr>
              <a:t>性，因此在翻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译时</a:t>
            </a:r>
            <a:r>
              <a:rPr sz="1350">
                <a:solidFill>
                  <a:srgbClr val="00A5B2"/>
                </a:solidFill>
                <a:latin typeface="IHOSNN+MS-UIGothic"/>
                <a:cs typeface="IHOSNN+MS-UIGothic"/>
              </a:rPr>
              <a:t>，需要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A5B2"/>
                </a:solidFill>
                <a:latin typeface="IHOSNN+MS-UIGothic"/>
                <a:cs typeface="IHOSNN+MS-UIGothic"/>
              </a:rPr>
              <a:t>合上下文和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A5B2"/>
                </a:solidFill>
                <a:latin typeface="IHOSNN+MS-UIGothic"/>
                <a:cs typeface="IHOSNN+MS-UIGothic"/>
              </a:rPr>
              <a:t>境来确定使用哪种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A5B2"/>
                </a:solidFill>
                <a:latin typeface="IHOSNN+MS-UIGothic"/>
                <a:cs typeface="IHOSNN+MS-UIGothic"/>
              </a:rPr>
              <a:t>性。例如，</a:t>
            </a:r>
            <a:r>
              <a:rPr sz="1350">
                <a:solidFill>
                  <a:srgbClr val="00A5B2"/>
                </a:solidFill>
                <a:latin typeface="UDMBBU+LIGSCQ+MicrosoftYaHei"/>
                <a:cs typeface="UDMBBU+LIGSCQ+MicrosoftYaHei"/>
              </a:rPr>
              <a:t>“</a:t>
            </a:r>
            <a:r>
              <a:rPr sz="1350">
                <a:solidFill>
                  <a:srgbClr val="00A5B2"/>
                </a:solidFill>
                <a:latin typeface="IHOSNN+MS-UIGothic"/>
                <a:cs typeface="IHOSNN+MS-UIGothic"/>
              </a:rPr>
              <a:t>他的父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00A5B2"/>
                </a:solidFill>
                <a:latin typeface="IHOSNN+MS-UIGothic"/>
                <a:cs typeface="IHOSNN+MS-UIGothic"/>
              </a:rPr>
              <a:t>是一名教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师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A5B2"/>
                </a:solidFill>
                <a:latin typeface="UDMBBU+LIGSCQ+MicrosoftYaHei"/>
                <a:cs typeface="UDMBBU+LIGSCQ+MicrosoftYaHei"/>
              </a:rPr>
              <a:t>”</a:t>
            </a:r>
            <a:r>
              <a:rPr sz="1350">
                <a:solidFill>
                  <a:srgbClr val="00A5B2"/>
                </a:solidFill>
                <a:latin typeface="IHOSNN+MS-UIGothic"/>
                <a:cs typeface="IHOSNN+MS-UIGothic"/>
              </a:rPr>
              <a:t>可以翻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译为</a:t>
            </a:r>
            <a:r>
              <a:rPr sz="1350">
                <a:solidFill>
                  <a:srgbClr val="00A5B2"/>
                </a:solidFill>
                <a:latin typeface="UDMBBU+LIGSCQ+MicrosoftYaHei"/>
                <a:cs typeface="UDMBBU+LIGSCQ+MicrosoftYaHei"/>
              </a:rPr>
              <a:t>“His father is a teacher”</a:t>
            </a:r>
            <a:r>
              <a:rPr sz="1350">
                <a:solidFill>
                  <a:srgbClr val="00A5B2"/>
                </a:solidFill>
                <a:latin typeface="IHOSNN+MS-UIGothic"/>
                <a:cs typeface="IHOSN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https://d.book118.com/916044243123010053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SimSun</vt:lpstr>
      <vt:lpstr>IHOSNN+MS-UIGothic</vt:lpstr>
      <vt:lpstr>EBJEHK+NVFUOA+ArialMT</vt:lpstr>
      <vt:lpstr>Times New Roman</vt:lpstr>
      <vt:lpstr>FTKSSI+CWFDCG+MicrosoftYaHei-Bold</vt:lpstr>
      <vt:lpstr>UDMBBU+LIGSCQ+MicrosoftYaHei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2024-09-20T06:47:12.048</cp:lastPrinted>
  <dcterms:created xsi:type="dcterms:W3CDTF">2024-09-19T22:47:12Z</dcterms:created>
  <dcterms:modified xsi:type="dcterms:W3CDTF">2024-09-19T22:47:13Z</dcterms:modified>
</cp:coreProperties>
</file>