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96B1E5-F0C2-4D37-B11A-08058D7DAA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F6182B-C654-47FD-83C2-232BE0C194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20DB68-329E-4A2C-A4BB-71A5A36E1C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ABA4B1-499E-4B49-B770-586E608F77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FB5422C-E8D5-42C7-A4F5-ECD022D05D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B28D429-D4C4-414C-9BAC-24AACEB4AE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72CEDBA-FAC8-4517-B3E9-A2D08A09C6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857A32-DD1F-4F3C-B73A-3B8FBE458D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86403B-4A54-49FE-9CEE-2182BD2E23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B3D546-C370-45AF-A8E6-A9F927739F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4AF4FA-7536-4B0B-AB96-785D2DA092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10.png" /><Relationship Id="rId5" Type="http://schemas.openxmlformats.org/officeDocument/2006/relationships/image" Target="../media/image11.pn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6050135021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项目质量保证和验收措施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项目质量保证体系建立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项目过程质量控制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项目成果质量评价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项目验收流程与规范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项目质量保证与验收风险防范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项目质量保证与验收经验总结与改进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项目质量保证体系建立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201" r="420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确保项目交付物符合合同要求、行业标准和客户期望，降低项目风险，提升客户满意度。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坚持质量第一，预防为主，持续改进，全员参与。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明确质量保证目标和原则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原则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98029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8226425" y="0"/>
            <a:ext cx="3987800" cy="343852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制定质量保证计划和流程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1491980"/>
            <a:ext cx="7520622" cy="1887389"/>
            <a:chOff x="454963" y="1491980"/>
            <a:chExt cx="7520622" cy="1887389"/>
          </a:xfrm>
        </p:grpSpPr>
        <p:sp>
          <p:nvSpPr>
            <p:cNvPr id="27" name="TextBox 27"/>
            <p:cNvSpPr txBox="1"/>
            <p:nvPr/>
          </p:nvSpPr>
          <p:spPr>
            <a:xfrm>
              <a:off x="454963" y="1491980"/>
              <a:ext cx="7520622" cy="188738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根据项目特点和需求，制定详细的质量保证计划，包括质量检查、测试、评审等环节的时间安排、资源分配和责任人。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54963" y="1041492"/>
            <a:ext cx="7537132" cy="490334"/>
            <a:chOff x="454963" y="1041492"/>
            <a:chExt cx="7537132" cy="490334"/>
          </a:xfrm>
        </p:grpSpPr>
        <p:sp>
          <p:nvSpPr>
            <p:cNvPr id="29" name="TextBox 29"/>
            <p:cNvSpPr txBox="1"/>
            <p:nvPr/>
          </p:nvSpPr>
          <p:spPr>
            <a:xfrm>
              <a:off x="454963" y="1041492"/>
              <a:ext cx="753713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计划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53723" y="4445298"/>
            <a:ext cx="7520622" cy="1926826"/>
            <a:chOff x="4153723" y="4445298"/>
            <a:chExt cx="7520622" cy="1926826"/>
          </a:xfrm>
        </p:grpSpPr>
        <p:sp>
          <p:nvSpPr>
            <p:cNvPr id="31" name="TextBox 31"/>
            <p:cNvSpPr txBox="1"/>
            <p:nvPr/>
          </p:nvSpPr>
          <p:spPr>
            <a:xfrm>
              <a:off x="4153723" y="4445298"/>
              <a:ext cx="7520622" cy="192682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建立规范化的质量保证流程，涵盖从需求分析、设计、开发、测试到验收的全过程，确保每个环节都有明确的质量标准和操作规范。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37103" y="4014528"/>
            <a:ext cx="7537242" cy="490334"/>
            <a:chOff x="4137103" y="4014528"/>
            <a:chExt cx="7537242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4137103" y="4014528"/>
              <a:ext cx="753724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流程</a:t>
              </a:r>
            </a:p>
          </p:txBody>
        </p:sp>
      </p:grpSp>
      <p:pic>
        <p:nvPicPr>
          <p:cNvPr id="34" name="Picture 34"/>
          <p:cNvPicPr>
            <a:picLocks noChangeAspect="1"/>
          </p:cNvPicPr>
          <p:nvPr/>
        </p:nvPicPr>
        <p:blipFill>
          <a:blip r:embed="rId3"/>
          <a:srcRect l="23086" r="23086"/>
          <a:stretch>
            <a:fillRect/>
          </a:stretch>
        </p:blipFill>
        <p:spPr>
          <a:xfrm>
            <a:off x="9048606" y="874695"/>
            <a:ext cx="2745886" cy="2639930"/>
          </a:xfrm>
          <a:prstGeom prst="ellipse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4"/>
          <a:srcRect l="24125" r="24125"/>
          <a:stretch>
            <a:fillRect/>
          </a:stretch>
        </p:blipFill>
        <p:spPr>
          <a:xfrm>
            <a:off x="293665" y="3514624"/>
            <a:ext cx="2857500" cy="2857500"/>
          </a:xfrm>
          <a:prstGeom prst="ellipse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组建专业质量保证团队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950266" y="2682352"/>
            <a:ext cx="2426717" cy="490334"/>
            <a:chOff x="1950266" y="2682352"/>
            <a:chExt cx="2426717" cy="490334"/>
          </a:xfrm>
        </p:grpSpPr>
        <p:sp>
          <p:nvSpPr>
            <p:cNvPr id="26" name="TextBox 26"/>
            <p:cNvSpPr txBox="1"/>
            <p:nvPr/>
          </p:nvSpPr>
          <p:spPr>
            <a:xfrm>
              <a:off x="1950266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人员组成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029744" y="3095526"/>
            <a:ext cx="2267763" cy="1552257"/>
            <a:chOff x="2029744" y="3095526"/>
            <a:chExt cx="2267763" cy="1552257"/>
          </a:xfrm>
        </p:grpSpPr>
        <p:sp>
          <p:nvSpPr>
            <p:cNvPr id="28" name="TextBox 28"/>
            <p:cNvSpPr txBox="1"/>
            <p:nvPr/>
          </p:nvSpPr>
          <p:spPr>
            <a:xfrm>
              <a:off x="2029744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包括质量经理、质量保证工程师、测试工程师等，具备丰富的项目经验和专业技能。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795518" y="2682352"/>
            <a:ext cx="2426717" cy="490334"/>
            <a:chOff x="5795518" y="2682352"/>
            <a:chExt cx="2426717" cy="490334"/>
          </a:xfrm>
        </p:grpSpPr>
        <p:sp>
          <p:nvSpPr>
            <p:cNvPr id="30" name="TextBox 30"/>
            <p:cNvSpPr txBox="1"/>
            <p:nvPr/>
          </p:nvSpPr>
          <p:spPr>
            <a:xfrm>
              <a:off x="5795518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职责分工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874995" y="3095526"/>
            <a:ext cx="2267763" cy="1552257"/>
            <a:chOff x="5874995" y="3095526"/>
            <a:chExt cx="2267763" cy="1552257"/>
          </a:xfrm>
        </p:grpSpPr>
        <p:sp>
          <p:nvSpPr>
            <p:cNvPr id="32" name="TextBox 32"/>
            <p:cNvSpPr txBox="1"/>
            <p:nvPr/>
          </p:nvSpPr>
          <p:spPr>
            <a:xfrm>
              <a:off x="5874995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明确各成员的职责和权限，建立有效的沟通协作机制，确保质量保证工作的顺利开展。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688512" y="2682352"/>
            <a:ext cx="2426717" cy="490334"/>
            <a:chOff x="9688512" y="2682352"/>
            <a:chExt cx="2426717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688512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培训与提升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767989" y="3095526"/>
            <a:ext cx="2267763" cy="1552257"/>
            <a:chOff x="9767989" y="3095526"/>
            <a:chExt cx="2267763" cy="1552257"/>
          </a:xfrm>
        </p:grpSpPr>
        <p:sp>
          <p:nvSpPr>
            <p:cNvPr id="36" name="TextBox 36"/>
            <p:cNvSpPr txBox="1"/>
            <p:nvPr/>
          </p:nvSpPr>
          <p:spPr>
            <a:xfrm>
              <a:off x="9767989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定期组织团队成员参加专业培训和技能提升课程，提高团队整体质量保证能力。</a:t>
              </a:r>
            </a:p>
          </p:txBody>
        </p:sp>
      </p:grpSp>
      <p:pic>
        <p:nvPicPr>
          <p:cNvPr id="37" name="Picture 37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项目过程质量控制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设定过程质量检查点和标准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关键阶段检查点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在项目关键阶段设定质量检查点，如需求分析、设计、编码、测试等阶段完成时进行检查。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质量检查标准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制定详细的质量检查标准，包括功能性、性能、安全性、易用性等方面的指标，确保项目满足预定要求。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实时监控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通过项目管理系统或其他工具对项目过程进行实时监控，收集项目过程中的数据和信息。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质量记录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详细记录项目过程中的质量问题、解决方案和实施结果，形成完整的质量记录文档。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6281" r="26281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实施过程质量监控和记录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及时处理过程质量问题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3652304" y="1008278"/>
            <a:ext cx="4886325" cy="4876800"/>
          </a:xfrm>
          <a:custGeom>
            <a:rect l="l" t="t" r="r" b="b"/>
            <a:pathLst>
              <a:path w="3078" h="3072">
                <a:moveTo>
                  <a:pt x="1464" y="3072"/>
                </a:moveTo>
                <a:lnTo>
                  <a:pt x="0" y="1462"/>
                </a:lnTo>
                <a:lnTo>
                  <a:pt x="1613" y="0"/>
                </a:lnTo>
                <a:lnTo>
                  <a:pt x="3078" y="1605"/>
                </a:lnTo>
                <a:lnTo>
                  <a:pt x="1464" y="3072"/>
                </a:lnTo>
                <a:close/>
              </a:path>
            </a:pathLst>
          </a:custGeom>
          <a:noFill/>
          <a:ln w="12668">
            <a:solidFill>
              <a:srgbClr val="EE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718979" y="1067015"/>
            <a:ext cx="4751387" cy="4749801"/>
          </a:xfrm>
          <a:custGeom>
            <a:rect l="l" t="t" r="r" b="b"/>
            <a:pathLst>
              <a:path w="2993" h="2992">
                <a:moveTo>
                  <a:pt x="1385" y="2992"/>
                </a:moveTo>
                <a:lnTo>
                  <a:pt x="0" y="1388"/>
                </a:lnTo>
                <a:lnTo>
                  <a:pt x="1603" y="0"/>
                </a:lnTo>
                <a:lnTo>
                  <a:pt x="2993" y="1605"/>
                </a:lnTo>
                <a:lnTo>
                  <a:pt x="1385" y="2992"/>
                </a:lnTo>
                <a:close/>
              </a:path>
            </a:pathLst>
          </a:custGeom>
          <a:noFill/>
          <a:ln w="12668">
            <a:solidFill>
              <a:srgbClr val="EDECE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779304" y="1133690"/>
            <a:ext cx="4632325" cy="4616451"/>
          </a:xfrm>
          <a:custGeom>
            <a:rect l="l" t="t" r="r" b="b"/>
            <a:pathLst>
              <a:path w="2918" h="2908">
                <a:moveTo>
                  <a:pt x="1310" y="2908"/>
                </a:moveTo>
                <a:lnTo>
                  <a:pt x="0" y="1309"/>
                </a:lnTo>
                <a:lnTo>
                  <a:pt x="1602" y="0"/>
                </a:lnTo>
                <a:lnTo>
                  <a:pt x="2918" y="1600"/>
                </a:lnTo>
                <a:lnTo>
                  <a:pt x="1310" y="2908"/>
                </a:lnTo>
                <a:close/>
              </a:path>
            </a:pathLst>
          </a:custGeom>
          <a:noFill/>
          <a:ln w="12668">
            <a:solidFill>
              <a:srgbClr val="ECECE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3845979" y="1201953"/>
            <a:ext cx="4498975" cy="4489450"/>
          </a:xfrm>
          <a:custGeom>
            <a:rect l="l" t="t" r="r" b="b"/>
            <a:pathLst>
              <a:path w="2834" h="2828">
                <a:moveTo>
                  <a:pt x="1236" y="2828"/>
                </a:moveTo>
                <a:lnTo>
                  <a:pt x="0" y="1228"/>
                </a:lnTo>
                <a:lnTo>
                  <a:pt x="1597" y="0"/>
                </a:lnTo>
                <a:lnTo>
                  <a:pt x="2834" y="1594"/>
                </a:lnTo>
                <a:lnTo>
                  <a:pt x="1236" y="2828"/>
                </a:lnTo>
                <a:close/>
              </a:path>
            </a:pathLst>
          </a:custGeom>
          <a:noFill/>
          <a:ln w="12668">
            <a:solidFill>
              <a:srgbClr val="EBEB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912654" y="1260690"/>
            <a:ext cx="4364037" cy="4362451"/>
          </a:xfrm>
          <a:custGeom>
            <a:rect l="l" t="t" r="r" b="b"/>
            <a:pathLst>
              <a:path w="2749" h="2748">
                <a:moveTo>
                  <a:pt x="1157" y="2748"/>
                </a:moveTo>
                <a:lnTo>
                  <a:pt x="0" y="1160"/>
                </a:lnTo>
                <a:lnTo>
                  <a:pt x="1592" y="0"/>
                </a:lnTo>
                <a:lnTo>
                  <a:pt x="2749" y="1594"/>
                </a:lnTo>
                <a:lnTo>
                  <a:pt x="1157" y="2748"/>
                </a:lnTo>
                <a:close/>
              </a:path>
            </a:pathLst>
          </a:custGeom>
          <a:noFill/>
          <a:ln w="12668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3972979" y="1327366"/>
            <a:ext cx="4237037" cy="4229100"/>
          </a:xfrm>
          <a:custGeom>
            <a:rect l="l" t="t" r="r" b="b"/>
            <a:pathLst>
              <a:path w="2669" h="2664">
                <a:moveTo>
                  <a:pt x="1082" y="2664"/>
                </a:moveTo>
                <a:lnTo>
                  <a:pt x="0" y="1081"/>
                </a:lnTo>
                <a:lnTo>
                  <a:pt x="1591" y="0"/>
                </a:lnTo>
                <a:lnTo>
                  <a:pt x="2669" y="1589"/>
                </a:lnTo>
                <a:lnTo>
                  <a:pt x="1082" y="2664"/>
                </a:lnTo>
                <a:close/>
              </a:path>
            </a:pathLst>
          </a:custGeom>
          <a:noFill/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039654" y="1395628"/>
            <a:ext cx="4110037" cy="4102100"/>
          </a:xfrm>
          <a:custGeom>
            <a:rect l="l" t="t" r="r" b="b"/>
            <a:pathLst>
              <a:path w="2589" h="2584">
                <a:moveTo>
                  <a:pt x="1003" y="2584"/>
                </a:moveTo>
                <a:lnTo>
                  <a:pt x="0" y="1001"/>
                </a:lnTo>
                <a:lnTo>
                  <a:pt x="1587" y="0"/>
                </a:lnTo>
                <a:lnTo>
                  <a:pt x="2589" y="1583"/>
                </a:lnTo>
                <a:lnTo>
                  <a:pt x="1003" y="2584"/>
                </a:lnTo>
                <a:close/>
              </a:path>
            </a:pathLst>
          </a:custGeom>
          <a:noFill/>
          <a:ln w="12668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106329" y="1462303"/>
            <a:ext cx="3976687" cy="3968750"/>
          </a:xfrm>
          <a:custGeom>
            <a:rect l="l" t="t" r="r" b="b"/>
            <a:pathLst>
              <a:path w="2505" h="2500">
                <a:moveTo>
                  <a:pt x="924" y="2500"/>
                </a:moveTo>
                <a:lnTo>
                  <a:pt x="0" y="921"/>
                </a:lnTo>
                <a:lnTo>
                  <a:pt x="1582" y="0"/>
                </a:lnTo>
                <a:lnTo>
                  <a:pt x="2505" y="1573"/>
                </a:lnTo>
                <a:lnTo>
                  <a:pt x="924" y="2500"/>
                </a:lnTo>
                <a:close/>
              </a:path>
            </a:pathLst>
          </a:custGeom>
          <a:noFill/>
          <a:ln w="12668">
            <a:solidFill>
              <a:srgbClr val="E8E7E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166654" y="1521041"/>
            <a:ext cx="3849687" cy="3841750"/>
          </a:xfrm>
          <a:custGeom>
            <a:rect l="l" t="t" r="r" b="b"/>
            <a:pathLst>
              <a:path w="2425" h="2420">
                <a:moveTo>
                  <a:pt x="849" y="2420"/>
                </a:moveTo>
                <a:lnTo>
                  <a:pt x="0" y="847"/>
                </a:lnTo>
                <a:lnTo>
                  <a:pt x="1576" y="0"/>
                </a:lnTo>
                <a:lnTo>
                  <a:pt x="2425" y="1573"/>
                </a:lnTo>
                <a:lnTo>
                  <a:pt x="849" y="2420"/>
                </a:lnTo>
                <a:close/>
              </a:path>
            </a:pathLst>
          </a:custGeom>
          <a:noFill/>
          <a:ln w="12668">
            <a:solidFill>
              <a:srgbClr val="E7E6E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233329" y="1587716"/>
            <a:ext cx="3722687" cy="3716337"/>
          </a:xfrm>
          <a:custGeom>
            <a:rect l="l" t="t" r="r" b="b"/>
            <a:pathLst>
              <a:path w="2345" h="2341">
                <a:moveTo>
                  <a:pt x="769" y="2341"/>
                </a:moveTo>
                <a:lnTo>
                  <a:pt x="0" y="768"/>
                </a:lnTo>
                <a:lnTo>
                  <a:pt x="1571" y="0"/>
                </a:lnTo>
                <a:lnTo>
                  <a:pt x="2345" y="1568"/>
                </a:lnTo>
                <a:lnTo>
                  <a:pt x="769" y="2341"/>
                </a:lnTo>
                <a:close/>
              </a:path>
            </a:pathLst>
          </a:custGeom>
          <a:noFill/>
          <a:ln w="12668">
            <a:solidFill>
              <a:srgbClr val="E6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01591" y="1655978"/>
            <a:ext cx="3587750" cy="3581400"/>
          </a:xfrm>
          <a:custGeom>
            <a:rect l="l" t="t" r="r" b="b"/>
            <a:pathLst>
              <a:path w="2260" h="2256">
                <a:moveTo>
                  <a:pt x="695" y="2256"/>
                </a:moveTo>
                <a:lnTo>
                  <a:pt x="0" y="688"/>
                </a:lnTo>
                <a:lnTo>
                  <a:pt x="1565" y="0"/>
                </a:lnTo>
                <a:lnTo>
                  <a:pt x="2260" y="1562"/>
                </a:lnTo>
                <a:lnTo>
                  <a:pt x="695" y="2256"/>
                </a:lnTo>
                <a:close/>
              </a:path>
            </a:pathLst>
          </a:custGeom>
          <a:noFill/>
          <a:ln w="12668">
            <a:solidFill>
              <a:srgbClr val="E5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360329" y="1714716"/>
            <a:ext cx="3462337" cy="3454400"/>
          </a:xfrm>
          <a:custGeom>
            <a:rect l="l" t="t" r="r" b="b"/>
            <a:pathLst>
              <a:path w="2181" h="2176">
                <a:moveTo>
                  <a:pt x="621" y="2176"/>
                </a:moveTo>
                <a:lnTo>
                  <a:pt x="0" y="619"/>
                </a:lnTo>
                <a:lnTo>
                  <a:pt x="1565" y="0"/>
                </a:lnTo>
                <a:lnTo>
                  <a:pt x="2181" y="1562"/>
                </a:lnTo>
                <a:lnTo>
                  <a:pt x="621" y="2176"/>
                </a:lnTo>
                <a:close/>
              </a:path>
            </a:pathLst>
          </a:custGeom>
          <a:noFill/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27004" y="1781391"/>
            <a:ext cx="3335337" cy="3328987"/>
          </a:xfrm>
          <a:custGeom>
            <a:rect l="l" t="t" r="r" b="b"/>
            <a:pathLst>
              <a:path w="2101" h="2097">
                <a:moveTo>
                  <a:pt x="541" y="2097"/>
                </a:moveTo>
                <a:lnTo>
                  <a:pt x="0" y="540"/>
                </a:lnTo>
                <a:lnTo>
                  <a:pt x="1560" y="0"/>
                </a:lnTo>
                <a:lnTo>
                  <a:pt x="2101" y="1557"/>
                </a:lnTo>
                <a:lnTo>
                  <a:pt x="541" y="2097"/>
                </a:lnTo>
                <a:close/>
              </a:path>
            </a:pathLst>
          </a:custGeom>
          <a:noFill/>
          <a:ln w="12668">
            <a:solidFill>
              <a:srgbClr val="E3E3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495266" y="1849653"/>
            <a:ext cx="3200400" cy="3194050"/>
          </a:xfrm>
          <a:custGeom>
            <a:rect l="l" t="t" r="r" b="b"/>
            <a:pathLst>
              <a:path w="2015" h="2011">
                <a:moveTo>
                  <a:pt x="461" y="2012"/>
                </a:moveTo>
                <a:lnTo>
                  <a:pt x="0" y="460"/>
                </a:lnTo>
                <a:lnTo>
                  <a:pt x="1554" y="0"/>
                </a:lnTo>
                <a:lnTo>
                  <a:pt x="2016" y="1551"/>
                </a:lnTo>
                <a:lnTo>
                  <a:pt x="461" y="2012"/>
                </a:lnTo>
                <a:close/>
              </a:path>
            </a:pathLst>
          </a:custGeom>
          <a:noFill/>
          <a:ln w="12668">
            <a:solidFill>
              <a:srgbClr val="E2E2E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54004" y="1908391"/>
            <a:ext cx="3073400" cy="3068637"/>
          </a:xfrm>
          <a:custGeom>
            <a:rect l="l" t="t" r="r" b="b"/>
            <a:pathLst>
              <a:path w="1935" h="1933">
                <a:moveTo>
                  <a:pt x="387" y="1933"/>
                </a:moveTo>
                <a:lnTo>
                  <a:pt x="0" y="386"/>
                </a:lnTo>
                <a:lnTo>
                  <a:pt x="1554" y="0"/>
                </a:lnTo>
                <a:lnTo>
                  <a:pt x="1936" y="1546"/>
                </a:lnTo>
                <a:lnTo>
                  <a:pt x="387" y="1933"/>
                </a:lnTo>
                <a:close/>
              </a:path>
            </a:pathLst>
          </a:custGeom>
          <a:noFill/>
          <a:ln w="12668">
            <a:solidFill>
              <a:srgbClr val="E1E1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0679" y="1975066"/>
            <a:ext cx="2947987" cy="2933700"/>
          </a:xfrm>
          <a:custGeom>
            <a:rect l="l" t="t" r="r" b="b"/>
            <a:pathLst>
              <a:path w="1857" h="1848">
                <a:moveTo>
                  <a:pt x="308" y="1848"/>
                </a:moveTo>
                <a:lnTo>
                  <a:pt x="0" y="307"/>
                </a:lnTo>
                <a:lnTo>
                  <a:pt x="1544" y="0"/>
                </a:lnTo>
                <a:lnTo>
                  <a:pt x="1857" y="1541"/>
                </a:lnTo>
                <a:lnTo>
                  <a:pt x="308" y="1848"/>
                </a:lnTo>
                <a:close/>
              </a:path>
            </a:pathLst>
          </a:custGeom>
          <a:noFill/>
          <a:ln w="12668">
            <a:solidFill>
              <a:srgbClr val="E1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4688941" y="2041741"/>
            <a:ext cx="2813050" cy="2808287"/>
          </a:xfrm>
          <a:custGeom>
            <a:rect l="l" t="t" r="r" b="b"/>
            <a:pathLst>
              <a:path w="1771" h="1769">
                <a:moveTo>
                  <a:pt x="228" y="1769"/>
                </a:moveTo>
                <a:lnTo>
                  <a:pt x="0" y="228"/>
                </a:lnTo>
                <a:lnTo>
                  <a:pt x="1538" y="0"/>
                </a:lnTo>
                <a:lnTo>
                  <a:pt x="1772" y="1536"/>
                </a:lnTo>
                <a:lnTo>
                  <a:pt x="228" y="1769"/>
                </a:lnTo>
                <a:close/>
              </a:path>
            </a:pathLst>
          </a:custGeom>
          <a:noFill/>
          <a:ln w="12668">
            <a:solidFill>
              <a:srgbClr val="E0DF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4755616" y="2100478"/>
            <a:ext cx="2678113" cy="2682875"/>
          </a:xfrm>
          <a:custGeom>
            <a:rect l="l" t="t" r="r" b="b"/>
            <a:pathLst>
              <a:path w="1687" h="1690">
                <a:moveTo>
                  <a:pt x="154" y="1690"/>
                </a:moveTo>
                <a:lnTo>
                  <a:pt x="0" y="154"/>
                </a:lnTo>
                <a:lnTo>
                  <a:pt x="1534" y="0"/>
                </a:lnTo>
                <a:lnTo>
                  <a:pt x="1687" y="1536"/>
                </a:lnTo>
                <a:lnTo>
                  <a:pt x="154" y="1690"/>
                </a:lnTo>
                <a:close/>
              </a:path>
            </a:pathLst>
          </a:custGeom>
          <a:noFill/>
          <a:ln w="12668">
            <a:solidFill>
              <a:srgbClr val="DF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4814354" y="2168741"/>
            <a:ext cx="2560637" cy="2546350"/>
          </a:xfrm>
          <a:custGeom>
            <a:rect l="l" t="t" r="r" b="b"/>
            <a:pathLst>
              <a:path w="1613" h="1604">
                <a:moveTo>
                  <a:pt x="80" y="1604"/>
                </a:moveTo>
                <a:lnTo>
                  <a:pt x="0" y="79"/>
                </a:lnTo>
                <a:lnTo>
                  <a:pt x="1534" y="0"/>
                </a:lnTo>
                <a:lnTo>
                  <a:pt x="1613" y="1530"/>
                </a:lnTo>
                <a:lnTo>
                  <a:pt x="80" y="1604"/>
                </a:lnTo>
                <a:close/>
              </a:path>
            </a:pathLst>
          </a:custGeom>
          <a:solidFill>
            <a:srgbClr val="04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3" name="Picture 43"/>
          <p:cNvPicPr>
            <a:picLocks noChangeAspect="1"/>
          </p:cNvPicPr>
          <p:nvPr/>
        </p:nvPicPr>
        <p:blipFill>
          <a:blip r:embed="rId2"/>
          <a:srcRect l="16189" r="16189"/>
          <a:stretch>
            <a:fillRect/>
          </a:stretch>
        </p:blipFill>
        <p:spPr>
          <a:xfrm>
            <a:off x="4901338" y="2257609"/>
            <a:ext cx="2386669" cy="2355913"/>
          </a:xfrm>
          <a:prstGeom prst="rect">
            <a:avLst/>
          </a:prstGeom>
          <a:ln w="12668"/>
        </p:spPr>
      </p:pic>
      <p:grpSp>
        <p:nvGrpSpPr>
          <p:cNvPr id="44" name="Group 44"/>
          <p:cNvGrpSpPr/>
          <p:nvPr/>
        </p:nvGrpSpPr>
        <p:grpSpPr>
          <a:xfrm>
            <a:off x="653186" y="1428545"/>
            <a:ext cx="3394996" cy="490334"/>
            <a:chOff x="653186" y="1428545"/>
            <a:chExt cx="3394996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653186" y="142854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问题发现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85016" y="1781107"/>
            <a:ext cx="2931336" cy="1654845"/>
            <a:chOff x="885016" y="1781107"/>
            <a:chExt cx="2931336" cy="1654845"/>
          </a:xfrm>
        </p:grpSpPr>
        <p:sp>
          <p:nvSpPr>
            <p:cNvPr id="47" name="TextBox 47"/>
            <p:cNvSpPr txBox="1"/>
            <p:nvPr/>
          </p:nvSpPr>
          <p:spPr>
            <a:xfrm>
              <a:off x="885016" y="1781107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通过质量检查和监控，及时发现项目过程中存在的质量问题。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653186" y="3877672"/>
            <a:ext cx="3394996" cy="490334"/>
            <a:chOff x="653186" y="3877672"/>
            <a:chExt cx="3394996" cy="490334"/>
          </a:xfrm>
        </p:grpSpPr>
        <p:sp>
          <p:nvSpPr>
            <p:cNvPr id="49" name="TextBox 49"/>
            <p:cNvSpPr txBox="1"/>
            <p:nvPr/>
          </p:nvSpPr>
          <p:spPr>
            <a:xfrm>
              <a:off x="653186" y="3877672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885016" y="4230233"/>
            <a:ext cx="2931336" cy="1654845"/>
            <a:chOff x="885016" y="4230233"/>
            <a:chExt cx="2931336" cy="1654845"/>
          </a:xfrm>
        </p:grpSpPr>
        <p:sp>
          <p:nvSpPr>
            <p:cNvPr id="51" name="TextBox 51"/>
            <p:cNvSpPr txBox="1"/>
            <p:nvPr/>
          </p:nvSpPr>
          <p:spPr>
            <a:xfrm>
              <a:off x="885016" y="4230233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总结经验教训，制定相应的预防措施，避免类似问题再次发生。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8276691" y="1360283"/>
            <a:ext cx="3394996" cy="490334"/>
            <a:chOff x="8276691" y="1360283"/>
            <a:chExt cx="3394996" cy="490334"/>
          </a:xfrm>
        </p:grpSpPr>
        <p:sp>
          <p:nvSpPr>
            <p:cNvPr id="53" name="TextBox 53"/>
            <p:cNvSpPr txBox="1"/>
            <p:nvPr/>
          </p:nvSpPr>
          <p:spPr>
            <a:xfrm>
              <a:off x="8276691" y="1360283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问题分析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508521" y="1712845"/>
            <a:ext cx="2931336" cy="1654845"/>
            <a:chOff x="8508521" y="1712845"/>
            <a:chExt cx="2931336" cy="1654845"/>
          </a:xfrm>
        </p:grpSpPr>
        <p:sp>
          <p:nvSpPr>
            <p:cNvPr id="55" name="TextBox 55"/>
            <p:cNvSpPr txBox="1"/>
            <p:nvPr/>
          </p:nvSpPr>
          <p:spPr>
            <a:xfrm>
              <a:off x="8508521" y="1712845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对发现的问题进行深入分析，找出根本原因和影响范围。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8276691" y="3809410"/>
            <a:ext cx="3394996" cy="490334"/>
            <a:chOff x="8276691" y="3809410"/>
            <a:chExt cx="3394996" cy="490334"/>
          </a:xfrm>
        </p:grpSpPr>
        <p:sp>
          <p:nvSpPr>
            <p:cNvPr id="57" name="TextBox 57"/>
            <p:cNvSpPr txBox="1"/>
            <p:nvPr/>
          </p:nvSpPr>
          <p:spPr>
            <a:xfrm>
              <a:off x="8276691" y="3809410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问题解决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8508521" y="4161971"/>
            <a:ext cx="2931336" cy="1654845"/>
            <a:chOff x="8508521" y="4161971"/>
            <a:chExt cx="2931336" cy="1654845"/>
          </a:xfrm>
        </p:grpSpPr>
        <p:sp>
          <p:nvSpPr>
            <p:cNvPr id="59" name="TextBox 59"/>
            <p:cNvSpPr txBox="1"/>
            <p:nvPr/>
          </p:nvSpPr>
          <p:spPr>
            <a:xfrm>
              <a:off x="8508521" y="4161971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根据分析结果，制定相应的解决方案并实施，确保问题得到有效解决。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项目成果质量评价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制定详细的质量评价标准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根据项目目标和要求，制定相应的质量评价标准，包括技术指标、性能指标、安全指标等。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标准化和量化评价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尽量采用国际或行业标准，对评价指标进行量化处理，确保评价结果的客观性和可比性。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明确项目目标和要求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在项目开始阶段，与项目相关方充分沟通，明确项目的目标、范围、质量要求等关键要素。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制定成果质量评价标准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组建评审专家团队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根据项目涉及的专业领域和技术难度，组建具有丰富经验和专业知识的评审专家团队。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制定评审计划和流程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明确评审的时间、地点、方式等，制定详细的评审计划和流程，确保评审工作的有序进行。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实施成果评审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组织专家对项目成果进行全面、深入的评审，包括技术评审、性能评审、安全评审等。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组织专家进行成果评审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整理和分析评审意见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对专家的评审意见进行整理和分析，提炼出项目成果在质量方面存在的问题和不足。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制定改进措施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针对存在的问题和不足，制定相应的改进措施和计划，明确责任人和完成时间。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跟踪和验证改进效果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对改进措施的实施情况进行跟踪和验证，确保项目成果的质量得到持续改进和提高。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汇总评审意见并改进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https://d.book118.com/916050135021010042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2024-09-09T08:55:11.002</cp:lastPrinted>
  <dcterms:created xsi:type="dcterms:W3CDTF">2024-09-09T00:55:11Z</dcterms:created>
  <dcterms:modified xsi:type="dcterms:W3CDTF">2024-09-09T00:55:13Z</dcterms:modified>
</cp:coreProperties>
</file>