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dp" ContentType="image/vnd.ms-photo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9144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27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F9F0A6-2A8E-48F8-836C-7133E5794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0A0075-1E8C-46E9-84D8-D6F2B05A2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61107E-160A-4E44-916F-7D1A41F43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722323-53C3-47AF-B6E0-DB3B3E5A4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15D74A-C2E3-40D3-95D8-62A8599E1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0AFB91-E5D3-40A4-9224-E50A88B0B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B8A358-327D-45EF-B109-AC174FD9E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63F4CF-C533-43F8-933C-45ED2E5D2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A6AF18-BE75-40F2-8626-0B51409E0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441D19-6FE3-4043-8136-DBA47C2BB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84482A-D1B4-4D83-B21E-6FF2E028A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1B1027-816F-4D4D-8613-D9E9AF668260}" type="datetimeFigureOut">
              <a:rPr lang="zh-CN" altLang="en-US" smtClean="0"/>
              <a:t>2024/2/24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7EEA73-838E-4D86-956E-0FBFCBE4D59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1B1027-816F-4D4D-8613-D9E9AF668260}" type="datetimeFigureOut">
              <a:rPr lang="zh-CN" altLang="en-US" smtClean="0"/>
              <a:t>2024/2/24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7EEA73-838E-4D86-956E-0FBFCBE4D59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1B1027-816F-4D4D-8613-D9E9AF668260}" type="datetimeFigureOut">
              <a:rPr lang="zh-CN" altLang="en-US" smtClean="0"/>
              <a:t>2024/2/24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7EEA73-838E-4D86-956E-0FBFCBE4D59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1B1027-816F-4D4D-8613-D9E9AF668260}" type="datetimeFigureOut">
              <a:rPr lang="zh-CN" altLang="en-US" smtClean="0"/>
              <a:t>2024/2/24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7EEA73-838E-4D86-956E-0FBFCBE4D59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1B1027-816F-4D4D-8613-D9E9AF668260}" type="datetimeFigureOut">
              <a:rPr lang="zh-CN" altLang="en-US" smtClean="0"/>
              <a:t>2024/2/24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7EEA73-838E-4D86-956E-0FBFCBE4D59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1B1027-816F-4D4D-8613-D9E9AF668260}" type="datetimeFigureOut">
              <a:rPr lang="zh-CN" altLang="en-US" smtClean="0"/>
              <a:t>2024/2/24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7EEA73-838E-4D86-956E-0FBFCBE4D59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1B1027-816F-4D4D-8613-D9E9AF668260}" type="datetimeFigureOut">
              <a:rPr lang="zh-CN" altLang="en-US" smtClean="0"/>
              <a:t>2024/2/24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7EEA73-838E-4D86-956E-0FBFCBE4D59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1B1027-816F-4D4D-8613-D9E9AF668260}" type="datetimeFigureOut">
              <a:rPr lang="zh-CN" altLang="en-US" smtClean="0"/>
              <a:t>2024/2/24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7EEA73-838E-4D86-956E-0FBFCBE4D59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1B1027-816F-4D4D-8613-D9E9AF668260}" type="datetimeFigureOut">
              <a:rPr lang="zh-CN" altLang="en-US" smtClean="0"/>
              <a:t>2024/2/24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7EEA73-838E-4D86-956E-0FBFCBE4D59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1B1027-816F-4D4D-8613-D9E9AF668260}" type="datetimeFigureOut">
              <a:rPr lang="zh-CN" altLang="en-US" smtClean="0"/>
              <a:t>2024/2/24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7EEA73-838E-4D86-956E-0FBFCBE4D59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1B1027-816F-4D4D-8613-D9E9AF668260}" type="datetimeFigureOut">
              <a:rPr lang="zh-CN" altLang="en-US" smtClean="0"/>
              <a:t>2024/2/24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7EEA73-838E-4D86-956E-0FBFCBE4D59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61B1027-816F-4D4D-8613-D9E9AF668260}" type="datetimeFigureOut">
              <a:rPr lang="zh-CN" altLang="en-US" smtClean="0"/>
              <a:t>2024/2/24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F7EEA73-838E-4D86-956E-0FBFCBE4D590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image" Target="../media/image3.jpeg" /><Relationship Id="rId7" Type="http://schemas.openxmlformats.org/officeDocument/2006/relationships/tags" Target="../tags/tag4.xml" /><Relationship Id="rId8" Type="http://schemas.openxmlformats.org/officeDocument/2006/relationships/tags" Target="../tags/tag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8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tags" Target="../tags/tag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5.xml" /><Relationship Id="rId11" Type="http://schemas.openxmlformats.org/officeDocument/2006/relationships/tags" Target="../tags/tag16.xml" /><Relationship Id="rId12" Type="http://schemas.openxmlformats.org/officeDocument/2006/relationships/tags" Target="../tags/tag17.xml" /><Relationship Id="rId13" Type="http://schemas.openxmlformats.org/officeDocument/2006/relationships/tags" Target="../tags/tag18.xml" /><Relationship Id="rId14" Type="http://schemas.openxmlformats.org/officeDocument/2006/relationships/tags" Target="../tags/tag19.xml" /><Relationship Id="rId15" Type="http://schemas.openxmlformats.org/officeDocument/2006/relationships/tags" Target="../tags/tag20.xml" /><Relationship Id="rId16" Type="http://schemas.openxmlformats.org/officeDocument/2006/relationships/tags" Target="../tags/tag21.xml" /><Relationship Id="rId17" Type="http://schemas.openxmlformats.org/officeDocument/2006/relationships/tags" Target="../tags/tag22.xml" /><Relationship Id="rId18" Type="http://schemas.openxmlformats.org/officeDocument/2006/relationships/tags" Target="../tags/tag23.xml" /><Relationship Id="rId19" Type="http://schemas.openxmlformats.org/officeDocument/2006/relationships/tags" Target="../tags/tag24.xml" /><Relationship Id="rId2" Type="http://schemas.openxmlformats.org/officeDocument/2006/relationships/tags" Target="../tags/tag7.xml" /><Relationship Id="rId20" Type="http://schemas.openxmlformats.org/officeDocument/2006/relationships/tags" Target="../tags/tag25.xml" /><Relationship Id="rId21" Type="http://schemas.openxmlformats.org/officeDocument/2006/relationships/tags" Target="../tags/tag26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tags" Target="../tags/tag11.xml" /><Relationship Id="rId7" Type="http://schemas.openxmlformats.org/officeDocument/2006/relationships/tags" Target="../tags/tag12.xml" /><Relationship Id="rId8" Type="http://schemas.openxmlformats.org/officeDocument/2006/relationships/tags" Target="../tags/tag13.xml" /><Relationship Id="rId9" Type="http://schemas.openxmlformats.org/officeDocument/2006/relationships/tags" Target="../tags/tag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slide" Target="slide8.xml" TargetMode="Interna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slide" Target="slide8.xml" TargetMode="Internal" /><Relationship Id="rId3" Type="http://schemas.openxmlformats.org/officeDocument/2006/relationships/slide" Target="slide9.xml" TargetMode="Internal" /><Relationship Id="rId4" Type="http://schemas.openxmlformats.org/officeDocument/2006/relationships/image" Target="../media/image10.png" /><Relationship Id="rId5" Type="http://schemas.microsoft.com/office/2007/relationships/hdphoto" Target="../media/image11.wdp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slide" Target="slide8.xml" TargetMode="Internal" /><Relationship Id="rId3" Type="http://schemas.openxmlformats.org/officeDocument/2006/relationships/slide" Target="slide9.xml" TargetMode="Internal" /><Relationship Id="rId4" Type="http://schemas.openxmlformats.org/officeDocument/2006/relationships/image" Target="../media/image1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053031042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 title=""/>
          <p:cNvSpPr/>
          <p:nvPr>
            <p:custDataLst>
              <p:tags r:id="rId2"/>
            </p:custDataLst>
          </p:nvPr>
        </p:nvSpPr>
        <p:spPr>
          <a:xfrm>
            <a:off x="0" y="0"/>
            <a:ext cx="9144000" cy="548680"/>
          </a:xfrm>
          <a:prstGeom prst="rect">
            <a:avLst/>
          </a:prstGeom>
          <a:gradFill flip="none" rotWithShape="1">
            <a:gsLst>
              <a:gs pos="0">
                <a:schemeClr val="tx2"/>
              </a:gs>
              <a:gs pos="100000">
                <a:schemeClr val="tx2">
                  <a:lumMod val="20000"/>
                  <a:lumOff val="8000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浙江教育出版社</a:t>
            </a:r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·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数学</a:t>
            </a:r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·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八年级下册</a:t>
            </a:r>
          </a:p>
        </p:txBody>
      </p:sp>
      <p:sp>
        <p:nvSpPr>
          <p:cNvPr id="6" name="矩形 5" title=""/>
          <p:cNvSpPr/>
          <p:nvPr>
            <p:custDataLst>
              <p:tags r:id="rId3"/>
            </p:custDataLst>
          </p:nvPr>
        </p:nvSpPr>
        <p:spPr>
          <a:xfrm>
            <a:off x="0" y="2492896"/>
            <a:ext cx="9144000" cy="190443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                             </a:t>
            </a:r>
          </a:p>
        </p:txBody>
      </p:sp>
      <p:pic>
        <p:nvPicPr>
          <p:cNvPr id="7" name="图片 6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-36512" y="2525126"/>
            <a:ext cx="1872208" cy="187220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</p:pic>
      <p:pic>
        <p:nvPicPr>
          <p:cNvPr id="10" name="Picture 2" title=""/>
          <p:cNvPicPr>
            <a:picLocks noChangeAspect="1" noChangeArrowheads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90118" y="5013176"/>
            <a:ext cx="2267744" cy="1603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5" title=""/>
          <p:cNvSpPr txBox="1"/>
          <p:nvPr>
            <p:custDataLst>
              <p:tags r:id="rId8"/>
            </p:custDataLst>
          </p:nvPr>
        </p:nvSpPr>
        <p:spPr>
          <a:xfrm>
            <a:off x="2093595" y="2924810"/>
            <a:ext cx="4956810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sz="6000">
                <a:solidFill>
                  <a:srgbClr val="002060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多边形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dur="2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563 -1.96532E-06 L 0.80278 -1.96532E-06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358" y="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22" presetClass="entr" presetSubtype="8" dur="1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 title=""/>
          <p:cNvGrpSpPr/>
          <p:nvPr/>
        </p:nvGrpSpPr>
        <p:grpSpPr>
          <a:xfrm>
            <a:off x="267232" y="123478"/>
            <a:ext cx="8625247" cy="6473874"/>
            <a:chOff x="267232" y="123478"/>
            <a:chExt cx="8625247" cy="6473874"/>
          </a:xfrm>
        </p:grpSpPr>
        <p:sp>
          <p:nvSpPr>
            <p:cNvPr id="2" name="对角圆角矩形 1"/>
            <p:cNvSpPr/>
            <p:nvPr/>
          </p:nvSpPr>
          <p:spPr>
            <a:xfrm>
              <a:off x="267232" y="339478"/>
              <a:ext cx="8625247" cy="6257874"/>
            </a:xfrm>
            <a:prstGeom prst="round2DiagRect">
              <a:avLst/>
            </a:prstGeom>
            <a:noFill/>
            <a:ln>
              <a:solidFill>
                <a:schemeClr val="tx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" name="椭圆 2">
              <a:hlinkClick action="ppaction://noaction"/>
            </p:cNvPr>
            <p:cNvSpPr/>
            <p:nvPr/>
          </p:nvSpPr>
          <p:spPr>
            <a:xfrm>
              <a:off x="6696288" y="123478"/>
              <a:ext cx="468000" cy="468000"/>
            </a:xfrm>
            <a:prstGeom prst="ellipse">
              <a:avLst/>
            </a:prstGeom>
            <a:solidFill>
              <a:schemeClr val="bg1"/>
            </a:solidFill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>
                  <a:solidFill>
                    <a:srgbClr val="002060"/>
                  </a:solidFill>
                  <a:latin typeface="华文新魏" panose="02010800040101010101" pitchFamily="2" charset="-122"/>
                  <a:ea typeface="华文新魏" panose="02010800040101010101" pitchFamily="2" charset="-122"/>
                </a:rPr>
                <a:t>导</a:t>
              </a:r>
            </a:p>
          </p:txBody>
        </p:sp>
        <p:sp>
          <p:nvSpPr>
            <p:cNvPr id="4" name="椭圆 3"/>
            <p:cNvSpPr/>
            <p:nvPr/>
          </p:nvSpPr>
          <p:spPr>
            <a:xfrm>
              <a:off x="7128336" y="195486"/>
              <a:ext cx="468000" cy="468000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>
                  <a:latin typeface="华文新魏" panose="02010800040101010101" pitchFamily="2" charset="-122"/>
                  <a:ea typeface="华文新魏" panose="02010800040101010101" pitchFamily="2" charset="-122"/>
                </a:rPr>
                <a:t>探</a:t>
              </a:r>
            </a:p>
          </p:txBody>
        </p:sp>
        <p:sp>
          <p:nvSpPr>
            <p:cNvPr id="5" name="椭圆 4"/>
            <p:cNvSpPr/>
            <p:nvPr/>
          </p:nvSpPr>
          <p:spPr>
            <a:xfrm>
              <a:off x="7596440" y="123478"/>
              <a:ext cx="468000" cy="468000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>
                  <a:latin typeface="华文新魏" panose="02010800040101010101" pitchFamily="2" charset="-122"/>
                  <a:ea typeface="华文新魏" panose="02010800040101010101" pitchFamily="2" charset="-122"/>
                </a:rPr>
                <a:t>练</a:t>
              </a:r>
            </a:p>
          </p:txBody>
        </p:sp>
        <p:sp>
          <p:nvSpPr>
            <p:cNvPr id="6" name="椭圆 5"/>
            <p:cNvSpPr/>
            <p:nvPr/>
          </p:nvSpPr>
          <p:spPr>
            <a:xfrm>
              <a:off x="8064440" y="195486"/>
              <a:ext cx="468000" cy="468000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>
                  <a:latin typeface="华文新魏" panose="02010800040101010101" pitchFamily="2" charset="-122"/>
                  <a:ea typeface="华文新魏" panose="02010800040101010101" pitchFamily="2" charset="-122"/>
                </a:rPr>
                <a:t>结</a:t>
              </a:r>
            </a:p>
          </p:txBody>
        </p:sp>
      </p:grpSp>
      <p:sp>
        <p:nvSpPr>
          <p:cNvPr id="17" name="圆角矩形 16" title=""/>
          <p:cNvSpPr/>
          <p:nvPr/>
        </p:nvSpPr>
        <p:spPr>
          <a:xfrm>
            <a:off x="971600" y="836712"/>
            <a:ext cx="7326840" cy="821966"/>
          </a:xfrm>
          <a:prstGeom prst="roundRect">
            <a:avLst/>
          </a:prstGeom>
          <a:noFill/>
          <a:ln>
            <a:solidFill>
              <a:srgbClr val="00206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457200" algn="just">
              <a:lnSpc>
                <a:spcPct val="150000"/>
              </a:lnSpc>
              <a:spcAft>
                <a:spcPct val="0"/>
              </a:spcAft>
            </a:pPr>
            <a:r>
              <a:rPr lang="zh-CN" altLang="en-US" sz="2800" kern="1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观察同学的作品，寻找其中的图形。</a:t>
            </a:r>
          </a:p>
        </p:txBody>
      </p:sp>
      <p:sp>
        <p:nvSpPr>
          <p:cNvPr id="18" name="矩形 17" title=""/>
          <p:cNvSpPr/>
          <p:nvPr/>
        </p:nvSpPr>
        <p:spPr>
          <a:xfrm>
            <a:off x="1187624" y="548680"/>
            <a:ext cx="1512168" cy="50401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chemeClr val="tx1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情境引入</a:t>
            </a:r>
          </a:p>
        </p:txBody>
      </p:sp>
      <p:pic>
        <p:nvPicPr>
          <p:cNvPr id="16" name="图片 15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8801" y="1988840"/>
            <a:ext cx="2873738" cy="1620000"/>
          </a:xfrm>
          <a:prstGeom prst="rect">
            <a:avLst/>
          </a:prstGeom>
        </p:spPr>
      </p:pic>
      <p:pic>
        <p:nvPicPr>
          <p:cNvPr id="19" name="图片 18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5736" y="2708920"/>
            <a:ext cx="1620000" cy="2873739"/>
          </a:xfrm>
          <a:prstGeom prst="rect">
            <a:avLst/>
          </a:prstGeom>
        </p:spPr>
      </p:pic>
      <p:sp>
        <p:nvSpPr>
          <p:cNvPr id="20" name="矩形 19" title=""/>
          <p:cNvSpPr/>
          <p:nvPr/>
        </p:nvSpPr>
        <p:spPr>
          <a:xfrm>
            <a:off x="3203848" y="5805264"/>
            <a:ext cx="2339102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tx1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校园中的图形</a:t>
            </a:r>
          </a:p>
        </p:txBody>
      </p:sp>
      <p:pic>
        <p:nvPicPr>
          <p:cNvPr id="7" name="图片 6" title="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2397" y="3969240"/>
            <a:ext cx="2873739" cy="1620000"/>
          </a:xfrm>
          <a:prstGeom prst="rect">
            <a:avLst/>
          </a:prstGeom>
        </p:spPr>
      </p:pic>
      <p:pic>
        <p:nvPicPr>
          <p:cNvPr id="8" name="图片 7" title="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6694" y="1988840"/>
            <a:ext cx="2873738" cy="1620000"/>
          </a:xfrm>
          <a:prstGeom prst="rect">
            <a:avLst/>
          </a:prstGeom>
        </p:spPr>
      </p:pic>
      <p:pic>
        <p:nvPicPr>
          <p:cNvPr id="11" name="图片 10" title="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2951" y="3906874"/>
            <a:ext cx="1620000" cy="216000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  <p:cond evt="onBegin" delay="0">
                          <p:tn val="11"/>
                        </p:cond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4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  <p:cond evt="onBegin" delay="0">
                          <p:tn val="21"/>
                        </p:cond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4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  <p:cond evt="onBegin" delay="0">
                          <p:tn val="26"/>
                        </p:cond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4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  <p:cond evt="onBegin" delay="0">
                          <p:tn val="31"/>
                        </p:cond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1" presetClass="entr" presetSubtype="4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  <p:cond evt="onBegin" delay="0">
                          <p:tn val="36"/>
                        </p:cond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1" presetClass="entr" presetSubtype="4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2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 title=""/>
          <p:cNvGrpSpPr/>
          <p:nvPr/>
        </p:nvGrpSpPr>
        <p:grpSpPr>
          <a:xfrm>
            <a:off x="267232" y="123478"/>
            <a:ext cx="8625247" cy="6473874"/>
            <a:chOff x="267232" y="123478"/>
            <a:chExt cx="8625247" cy="6473874"/>
          </a:xfrm>
        </p:grpSpPr>
        <p:sp>
          <p:nvSpPr>
            <p:cNvPr id="2" name="对角圆角矩形 1"/>
            <p:cNvSpPr/>
            <p:nvPr/>
          </p:nvSpPr>
          <p:spPr>
            <a:xfrm>
              <a:off x="267232" y="339478"/>
              <a:ext cx="8625247" cy="6257874"/>
            </a:xfrm>
            <a:prstGeom prst="round2DiagRect">
              <a:avLst/>
            </a:prstGeom>
            <a:noFill/>
            <a:ln>
              <a:solidFill>
                <a:schemeClr val="tx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" name="椭圆 2">
              <a:hlinkClick action="ppaction://noaction"/>
            </p:cNvPr>
            <p:cNvSpPr/>
            <p:nvPr/>
          </p:nvSpPr>
          <p:spPr>
            <a:xfrm>
              <a:off x="6696288" y="123478"/>
              <a:ext cx="468000" cy="468000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>
                  <a:latin typeface="华文新魏" panose="02010800040101010101" pitchFamily="2" charset="-122"/>
                  <a:ea typeface="华文新魏" panose="02010800040101010101" pitchFamily="2" charset="-122"/>
                </a:rPr>
                <a:t>导</a:t>
              </a:r>
            </a:p>
          </p:txBody>
        </p:sp>
        <p:sp>
          <p:nvSpPr>
            <p:cNvPr id="4" name="椭圆 3"/>
            <p:cNvSpPr/>
            <p:nvPr/>
          </p:nvSpPr>
          <p:spPr>
            <a:xfrm>
              <a:off x="7128336" y="195486"/>
              <a:ext cx="468000" cy="468000"/>
            </a:xfrm>
            <a:prstGeom prst="ellipse">
              <a:avLst/>
            </a:prstGeom>
            <a:solidFill>
              <a:schemeClr val="bg1"/>
            </a:solidFill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>
                  <a:solidFill>
                    <a:srgbClr val="002060"/>
                  </a:solidFill>
                  <a:latin typeface="华文新魏" panose="02010800040101010101" pitchFamily="2" charset="-122"/>
                  <a:ea typeface="华文新魏" panose="02010800040101010101" pitchFamily="2" charset="-122"/>
                </a:rPr>
                <a:t>探</a:t>
              </a:r>
            </a:p>
          </p:txBody>
        </p:sp>
        <p:sp>
          <p:nvSpPr>
            <p:cNvPr id="5" name="椭圆 4"/>
            <p:cNvSpPr/>
            <p:nvPr/>
          </p:nvSpPr>
          <p:spPr>
            <a:xfrm>
              <a:off x="7596440" y="123478"/>
              <a:ext cx="468000" cy="468000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>
                  <a:latin typeface="华文新魏" panose="02010800040101010101" pitchFamily="2" charset="-122"/>
                  <a:ea typeface="华文新魏" panose="02010800040101010101" pitchFamily="2" charset="-122"/>
                </a:rPr>
                <a:t>练</a:t>
              </a:r>
            </a:p>
          </p:txBody>
        </p:sp>
        <p:sp>
          <p:nvSpPr>
            <p:cNvPr id="6" name="椭圆 5"/>
            <p:cNvSpPr/>
            <p:nvPr/>
          </p:nvSpPr>
          <p:spPr>
            <a:xfrm>
              <a:off x="8064440" y="195486"/>
              <a:ext cx="468000" cy="468000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>
                  <a:latin typeface="华文新魏" panose="02010800040101010101" pitchFamily="2" charset="-122"/>
                  <a:ea typeface="华文新魏" panose="02010800040101010101" pitchFamily="2" charset="-122"/>
                </a:rPr>
                <a:t>结</a:t>
              </a:r>
            </a:p>
          </p:txBody>
        </p:sp>
      </p:grpSp>
      <p:sp>
        <p:nvSpPr>
          <p:cNvPr id="7" name="圆角矩形 6" title=""/>
          <p:cNvSpPr/>
          <p:nvPr/>
        </p:nvSpPr>
        <p:spPr>
          <a:xfrm>
            <a:off x="971600" y="1232736"/>
            <a:ext cx="7416824" cy="1692208"/>
          </a:xfrm>
          <a:prstGeom prst="roundRect">
            <a:avLst/>
          </a:prstGeom>
          <a:noFill/>
          <a:ln>
            <a:solidFill>
              <a:srgbClr val="00206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720090" algn="just">
              <a:lnSpc>
                <a:spcPct val="150000"/>
              </a:lnSpc>
              <a:spcAft>
                <a:spcPct val="0"/>
              </a:spcAft>
            </a:pPr>
            <a:r>
              <a:rPr lang="zh-CN" altLang="en-US" sz="2800" kern="1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由不在同一条直线上的三条线段首尾顺次相接所组成的图形叫做</a:t>
            </a:r>
            <a:r>
              <a:rPr lang="zh-CN" altLang="en-US" sz="2800" kern="100">
                <a:solidFill>
                  <a:schemeClr val="accent6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三角形</a:t>
            </a:r>
            <a:r>
              <a:rPr lang="zh-CN" altLang="en-US" sz="2800" kern="1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</a:p>
        </p:txBody>
      </p:sp>
      <p:sp>
        <p:nvSpPr>
          <p:cNvPr id="8" name="矩形 7" title=""/>
          <p:cNvSpPr/>
          <p:nvPr/>
        </p:nvSpPr>
        <p:spPr>
          <a:xfrm>
            <a:off x="1331640" y="980768"/>
            <a:ext cx="1512168" cy="50401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chemeClr val="tx1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概念回顾 </a:t>
            </a:r>
          </a:p>
        </p:txBody>
      </p:sp>
      <p:sp>
        <p:nvSpPr>
          <p:cNvPr id="9" name="椭圆 8" title=""/>
          <p:cNvSpPr/>
          <p:nvPr/>
        </p:nvSpPr>
        <p:spPr>
          <a:xfrm>
            <a:off x="2108392" y="1514203"/>
            <a:ext cx="2823648" cy="64807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2" name="组合 11" title=""/>
          <p:cNvGrpSpPr/>
          <p:nvPr/>
        </p:nvGrpSpPr>
        <p:grpSpPr>
          <a:xfrm>
            <a:off x="1404952" y="3739306"/>
            <a:ext cx="2654176" cy="1963380"/>
            <a:chOff x="971600" y="3356992"/>
            <a:chExt cx="2654176" cy="1963380"/>
          </a:xfrm>
        </p:grpSpPr>
        <p:sp>
          <p:nvSpPr>
            <p:cNvPr id="11" name="任意多边形 10"/>
            <p:cNvSpPr/>
            <p:nvPr/>
          </p:nvSpPr>
          <p:spPr>
            <a:xfrm>
              <a:off x="1255594" y="3766782"/>
              <a:ext cx="2060812" cy="1146412"/>
            </a:xfrm>
            <a:custGeom>
              <a:gdLst>
                <a:gd name="connsiteX0" fmla="*/ 641445 w 2060812"/>
                <a:gd name="connsiteY0" fmla="*/ 0 h 1146412"/>
                <a:gd name="connsiteX1" fmla="*/ 0 w 2060812"/>
                <a:gd name="connsiteY1" fmla="*/ 1146412 h 1146412"/>
                <a:gd name="connsiteX2" fmla="*/ 2060812 w 2060812"/>
                <a:gd name="connsiteY2" fmla="*/ 1132764 h 1146412"/>
                <a:gd name="connsiteX3" fmla="*/ 641445 w 2060812"/>
                <a:gd name="connsiteY3" fmla="*/ 0 h 114641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60812" h="1146412">
                  <a:moveTo>
                    <a:pt x="641445" y="0"/>
                  </a:moveTo>
                  <a:lnTo>
                    <a:pt x="0" y="1146412"/>
                  </a:lnTo>
                  <a:lnTo>
                    <a:pt x="2060812" y="1132764"/>
                  </a:lnTo>
                  <a:lnTo>
                    <a:pt x="641445" y="0"/>
                  </a:lnTo>
                  <a:close/>
                </a:path>
              </a:pathLst>
            </a:cu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矩形 12"/>
            <p:cNvSpPr/>
            <p:nvPr/>
          </p:nvSpPr>
          <p:spPr>
            <a:xfrm>
              <a:off x="1709290" y="3356992"/>
              <a:ext cx="444352" cy="523220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>
                  <a:latin typeface="Times New Roman" panose="02020603050405020304" pitchFamily="18" charset="0"/>
                  <a:ea typeface="华文新魏" panose="02010800040101010101" pitchFamily="2" charset="-122"/>
                  <a:cs typeface="Times New Roman" panose="02020603050405020304" pitchFamily="18" charset="0"/>
                </a:rPr>
                <a:t>A</a:t>
              </a:r>
              <a:endParaRPr lang="zh-CN" altLang="en-US" sz="2800">
                <a:latin typeface="Times New Roman" panose="02020603050405020304" pitchFamily="18" charset="0"/>
                <a:ea typeface="华文新魏" panose="02010800040101010101" pitchFamily="2" charset="-122"/>
                <a:cs typeface="Times New Roman" panose="02020603050405020304" pitchFamily="18" charset="0"/>
              </a:endParaRPr>
            </a:p>
          </p:txBody>
        </p:sp>
        <p:sp>
          <p:nvSpPr>
            <p:cNvPr id="14" name="矩形 13"/>
            <p:cNvSpPr/>
            <p:nvPr/>
          </p:nvSpPr>
          <p:spPr>
            <a:xfrm>
              <a:off x="971600" y="4797152"/>
              <a:ext cx="423514" cy="523220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>
                  <a:latin typeface="Times New Roman" panose="02020603050405020304" pitchFamily="18" charset="0"/>
                  <a:ea typeface="华文新魏" panose="02010800040101010101" pitchFamily="2" charset="-122"/>
                  <a:cs typeface="Times New Roman" panose="02020603050405020304" pitchFamily="18" charset="0"/>
                </a:rPr>
                <a:t>B</a:t>
              </a:r>
              <a:endPara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5" name="矩形 14"/>
            <p:cNvSpPr/>
            <p:nvPr/>
          </p:nvSpPr>
          <p:spPr>
            <a:xfrm>
              <a:off x="3202262" y="4769676"/>
              <a:ext cx="423514" cy="523220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>
                  <a:latin typeface="Times New Roman" panose="02020603050405020304" pitchFamily="18" charset="0"/>
                  <a:ea typeface="华文新魏" panose="02010800040101010101" pitchFamily="2" charset="-122"/>
                  <a:cs typeface="Times New Roman" panose="02020603050405020304" pitchFamily="18" charset="0"/>
                </a:rPr>
                <a:t>C</a:t>
              </a:r>
              <a:endPara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17" name="云形标注 16" title=""/>
          <p:cNvSpPr/>
          <p:nvPr/>
        </p:nvSpPr>
        <p:spPr>
          <a:xfrm>
            <a:off x="4650376" y="3739306"/>
            <a:ext cx="4005312" cy="2200625"/>
          </a:xfrm>
          <a:prstGeom prst="cloudCallout">
            <a:avLst>
              <a:gd name="adj1" fmla="val -82408"/>
              <a:gd name="adj2" fmla="val -56770"/>
            </a:avLst>
          </a:prstGeom>
          <a:gradFill>
            <a:gsLst>
              <a:gs pos="0">
                <a:schemeClr val="tx2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16200000" scaled="0"/>
          </a:gra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720090"/>
            <a:r>
              <a:rPr lang="zh-CN" altLang="en-US" sz="2800">
                <a:solidFill>
                  <a:schemeClr val="tx1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你能类比三角形的定义，给多边形下个定义吗？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  <p:cond evt="onBegin" delay="0">
                          <p:tn val="21"/>
                        </p:cond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 title=""/>
          <p:cNvGrpSpPr/>
          <p:nvPr/>
        </p:nvGrpSpPr>
        <p:grpSpPr>
          <a:xfrm>
            <a:off x="267232" y="123478"/>
            <a:ext cx="8625247" cy="6473874"/>
            <a:chOff x="267232" y="123478"/>
            <a:chExt cx="8625247" cy="6473874"/>
          </a:xfrm>
        </p:grpSpPr>
        <p:sp>
          <p:nvSpPr>
            <p:cNvPr id="2" name="对角圆角矩形 1"/>
            <p:cNvSpPr/>
            <p:nvPr/>
          </p:nvSpPr>
          <p:spPr>
            <a:xfrm>
              <a:off x="267232" y="339478"/>
              <a:ext cx="8625247" cy="6257874"/>
            </a:xfrm>
            <a:prstGeom prst="round2DiagRect">
              <a:avLst/>
            </a:prstGeom>
            <a:noFill/>
            <a:ln>
              <a:solidFill>
                <a:schemeClr val="tx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" name="椭圆 2">
              <a:hlinkClick action="ppaction://noaction"/>
            </p:cNvPr>
            <p:cNvSpPr/>
            <p:nvPr/>
          </p:nvSpPr>
          <p:spPr>
            <a:xfrm>
              <a:off x="6696288" y="123478"/>
              <a:ext cx="468000" cy="468000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>
                  <a:latin typeface="华文新魏" panose="02010800040101010101" pitchFamily="2" charset="-122"/>
                  <a:ea typeface="华文新魏" panose="02010800040101010101" pitchFamily="2" charset="-122"/>
                </a:rPr>
                <a:t>导</a:t>
              </a:r>
            </a:p>
          </p:txBody>
        </p:sp>
        <p:sp>
          <p:nvSpPr>
            <p:cNvPr id="4" name="椭圆 3"/>
            <p:cNvSpPr/>
            <p:nvPr/>
          </p:nvSpPr>
          <p:spPr>
            <a:xfrm>
              <a:off x="7128336" y="195486"/>
              <a:ext cx="468000" cy="468000"/>
            </a:xfrm>
            <a:prstGeom prst="ellipse">
              <a:avLst/>
            </a:prstGeom>
            <a:solidFill>
              <a:schemeClr val="bg1"/>
            </a:solidFill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>
                  <a:solidFill>
                    <a:srgbClr val="002060"/>
                  </a:solidFill>
                  <a:latin typeface="华文新魏" panose="02010800040101010101" pitchFamily="2" charset="-122"/>
                  <a:ea typeface="华文新魏" panose="02010800040101010101" pitchFamily="2" charset="-122"/>
                </a:rPr>
                <a:t>探</a:t>
              </a:r>
            </a:p>
          </p:txBody>
        </p:sp>
        <p:sp>
          <p:nvSpPr>
            <p:cNvPr id="5" name="椭圆 4"/>
            <p:cNvSpPr/>
            <p:nvPr/>
          </p:nvSpPr>
          <p:spPr>
            <a:xfrm>
              <a:off x="7596440" y="123478"/>
              <a:ext cx="468000" cy="468000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>
                  <a:latin typeface="华文新魏" panose="02010800040101010101" pitchFamily="2" charset="-122"/>
                  <a:ea typeface="华文新魏" panose="02010800040101010101" pitchFamily="2" charset="-122"/>
                </a:rPr>
                <a:t>练</a:t>
              </a:r>
            </a:p>
          </p:txBody>
        </p:sp>
        <p:sp>
          <p:nvSpPr>
            <p:cNvPr id="6" name="椭圆 5"/>
            <p:cNvSpPr/>
            <p:nvPr/>
          </p:nvSpPr>
          <p:spPr>
            <a:xfrm>
              <a:off x="8064440" y="195486"/>
              <a:ext cx="468000" cy="468000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>
                  <a:latin typeface="华文新魏" panose="02010800040101010101" pitchFamily="2" charset="-122"/>
                  <a:ea typeface="华文新魏" panose="02010800040101010101" pitchFamily="2" charset="-122"/>
                </a:rPr>
                <a:t>结</a:t>
              </a:r>
            </a:p>
          </p:txBody>
        </p:sp>
      </p:grpSp>
      <p:sp>
        <p:nvSpPr>
          <p:cNvPr id="7" name="圆角矩形 6" title=""/>
          <p:cNvSpPr/>
          <p:nvPr/>
        </p:nvSpPr>
        <p:spPr>
          <a:xfrm>
            <a:off x="971600" y="1088720"/>
            <a:ext cx="7416824" cy="2844336"/>
          </a:xfrm>
          <a:prstGeom prst="roundRect">
            <a:avLst/>
          </a:prstGeom>
          <a:noFill/>
          <a:ln>
            <a:solidFill>
              <a:srgbClr val="00206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720090" algn="just">
              <a:lnSpc>
                <a:spcPct val="150000"/>
              </a:lnSpc>
              <a:spcAft>
                <a:spcPct val="0"/>
              </a:spcAft>
            </a:pPr>
            <a:r>
              <a:rPr lang="zh-CN" altLang="en-US" sz="2800" kern="1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在同一平面内，由任意两条都不在同一直线上的若干条线段（线段的条数不小于</a:t>
            </a:r>
            <a:r>
              <a:rPr lang="en-US" altLang="zh-CN" sz="2800" kern="1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</a:t>
            </a:r>
            <a:r>
              <a:rPr lang="zh-CN" altLang="en-US" sz="2800" kern="1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）首尾顺次相接形成的图形叫做</a:t>
            </a:r>
            <a:r>
              <a:rPr lang="zh-CN" altLang="en-US" sz="2800" kern="100">
                <a:solidFill>
                  <a:schemeClr val="accent6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多边形</a:t>
            </a:r>
            <a:r>
              <a:rPr lang="zh-CN" altLang="en-US" sz="2800" kern="1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。组成多边形的各条线段叫做多边形的</a:t>
            </a:r>
            <a:r>
              <a:rPr lang="zh-CN" altLang="en-US" sz="2800" kern="100">
                <a:solidFill>
                  <a:schemeClr val="accent6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边</a:t>
            </a:r>
            <a:r>
              <a:rPr lang="zh-CN" altLang="en-US" sz="2800" kern="1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</a:p>
        </p:txBody>
      </p:sp>
      <p:sp>
        <p:nvSpPr>
          <p:cNvPr id="8" name="矩形 7" title=""/>
          <p:cNvSpPr/>
          <p:nvPr/>
        </p:nvSpPr>
        <p:spPr>
          <a:xfrm>
            <a:off x="1331640" y="836752"/>
            <a:ext cx="1512168" cy="50401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chemeClr val="tx1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概念讲解</a:t>
            </a:r>
            <a:r>
              <a:rPr lang="zh-CN" altLang="en-US" sz="2400">
                <a:solidFill>
                  <a:srgbClr val="002060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 </a:t>
            </a:r>
          </a:p>
        </p:txBody>
      </p:sp>
      <p:sp>
        <p:nvSpPr>
          <p:cNvPr id="9" name="椭圆 8" title=""/>
          <p:cNvSpPr/>
          <p:nvPr/>
        </p:nvSpPr>
        <p:spPr>
          <a:xfrm>
            <a:off x="1650256" y="1268760"/>
            <a:ext cx="2705720" cy="64807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1" name="图片 10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275840" y="4004945"/>
            <a:ext cx="4541520" cy="246507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  <p:cond evt="onBegin" delay="0">
                          <p:tn val="11"/>
                        </p:cond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对角圆角矩形 1" title=""/>
          <p:cNvSpPr/>
          <p:nvPr>
            <p:custDataLst>
              <p:tags r:id="rId2"/>
            </p:custDataLst>
          </p:nvPr>
        </p:nvSpPr>
        <p:spPr>
          <a:xfrm>
            <a:off x="267232" y="339478"/>
            <a:ext cx="8625247" cy="6257874"/>
          </a:xfrm>
          <a:prstGeom prst="round2Diag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46" name="组合 6145" title=""/>
          <p:cNvGrpSpPr/>
          <p:nvPr/>
        </p:nvGrpSpPr>
        <p:grpSpPr>
          <a:xfrm>
            <a:off x="3028950" y="773430"/>
            <a:ext cx="1209675" cy="2840038"/>
            <a:chExt cx="762" cy="1789"/>
          </a:xfrm>
        </p:grpSpPr>
        <p:sp>
          <p:nvSpPr>
            <p:cNvPr id="6147" name="未知"/>
            <p:cNvSpPr/>
            <p:nvPr>
              <p:custDataLst>
                <p:tags r:id="rId3"/>
              </p:custDataLst>
            </p:nvPr>
          </p:nvSpPr>
          <p:spPr>
            <a:xfrm>
              <a:off x="0" y="286"/>
              <a:ext cx="658" cy="1503"/>
            </a:xfrm>
            <a:custGeom>
              <a:rect l="0" t="0" r="0" b="0"/>
              <a:pathLst>
                <a:path w="658" h="1503">
                  <a:moveTo>
                    <a:pt x="658" y="0"/>
                  </a:moveTo>
                  <a:lnTo>
                    <a:pt x="0" y="1503"/>
                  </a:lnTo>
                </a:path>
              </a:pathLst>
            </a:custGeom>
            <a:solidFill>
              <a:srgbClr val="FFFFFF">
                <a:alpha val="100000"/>
              </a:srgbClr>
            </a:solidFill>
            <a:ln w="38100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48" name="矩形 6147"/>
            <p:cNvSpPr/>
            <p:nvPr>
              <p:custDataLst>
                <p:tags r:id="rId4"/>
              </p:custDataLst>
            </p:nvPr>
          </p:nvSpPr>
          <p:spPr>
            <a:xfrm>
              <a:off x="629" y="0"/>
              <a:ext cx="133" cy="221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300" b="1">
                  <a:solidFill>
                    <a:srgbClr val="000000"/>
                  </a:solidFill>
                  <a:latin typeface="Times New Roman" panose="02020603050405020304" pitchFamily="18" charset="0"/>
                </a:rPr>
                <a:t>A</a:t>
              </a:r>
              <a:endParaRPr lang="en-US" altLang="zh-CN" sz="2400"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6149" name="组合 6148" title=""/>
          <p:cNvGrpSpPr/>
          <p:nvPr/>
        </p:nvGrpSpPr>
        <p:grpSpPr>
          <a:xfrm>
            <a:off x="2759075" y="3413443"/>
            <a:ext cx="2797175" cy="350837"/>
            <a:chExt cx="1762" cy="221"/>
          </a:xfrm>
        </p:grpSpPr>
        <p:sp>
          <p:nvSpPr>
            <p:cNvPr id="6150" name="矩形 6149"/>
            <p:cNvSpPr/>
            <p:nvPr>
              <p:custDataLst>
                <p:tags r:id="rId5"/>
              </p:custDataLst>
            </p:nvPr>
          </p:nvSpPr>
          <p:spPr>
            <a:xfrm>
              <a:off x="0" y="0"/>
              <a:ext cx="123" cy="221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300" b="1">
                  <a:solidFill>
                    <a:srgbClr val="000000"/>
                  </a:solidFill>
                  <a:latin typeface="Times New Roman" panose="02020603050405020304" pitchFamily="18" charset="0"/>
                </a:rPr>
                <a:t>B</a:t>
              </a:r>
              <a:endParaRPr lang="en-US" altLang="zh-CN" sz="2400">
                <a:latin typeface="Times New Roman" panose="02020603050405020304" pitchFamily="18" charset="0"/>
              </a:endParaRPr>
            </a:p>
          </p:txBody>
        </p:sp>
        <p:sp>
          <p:nvSpPr>
            <p:cNvPr id="6151" name="未知"/>
            <p:cNvSpPr/>
            <p:nvPr>
              <p:custDataLst>
                <p:tags r:id="rId6"/>
              </p:custDataLst>
            </p:nvPr>
          </p:nvSpPr>
          <p:spPr>
            <a:xfrm>
              <a:off x="174" y="115"/>
              <a:ext cx="1588" cy="2"/>
            </a:xfrm>
            <a:custGeom>
              <a:rect l="0" t="0" r="0" b="0"/>
              <a:pathLst>
                <a:path w="1588" h="2">
                  <a:moveTo>
                    <a:pt x="0" y="2"/>
                  </a:moveTo>
                  <a:lnTo>
                    <a:pt x="1588" y="0"/>
                  </a:lnTo>
                </a:path>
              </a:pathLst>
            </a:custGeom>
            <a:solidFill>
              <a:srgbClr val="FFFFFF">
                <a:alpha val="100000"/>
              </a:srgbClr>
            </a:solidFill>
            <a:ln w="38100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6152" name="组合 6151" title=""/>
          <p:cNvGrpSpPr/>
          <p:nvPr/>
        </p:nvGrpSpPr>
        <p:grpSpPr>
          <a:xfrm>
            <a:off x="5302250" y="1856105"/>
            <a:ext cx="427038" cy="2147888"/>
            <a:chExt cx="269" cy="1353"/>
          </a:xfrm>
        </p:grpSpPr>
        <p:sp>
          <p:nvSpPr>
            <p:cNvPr id="6153" name="矩形 6152"/>
            <p:cNvSpPr/>
            <p:nvPr>
              <p:custDataLst>
                <p:tags r:id="rId7"/>
              </p:custDataLst>
            </p:nvPr>
          </p:nvSpPr>
          <p:spPr>
            <a:xfrm>
              <a:off x="136" y="1132"/>
              <a:ext cx="133" cy="221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300" b="1">
                  <a:solidFill>
                    <a:srgbClr val="000000"/>
                  </a:solidFill>
                  <a:latin typeface="Times New Roman" panose="02020603050405020304" pitchFamily="18" charset="0"/>
                </a:rPr>
                <a:t>C</a:t>
              </a:r>
              <a:endParaRPr lang="en-US" altLang="zh-CN" sz="2400">
                <a:latin typeface="Times New Roman" panose="02020603050405020304" pitchFamily="18" charset="0"/>
              </a:endParaRPr>
            </a:p>
          </p:txBody>
        </p:sp>
        <p:sp>
          <p:nvSpPr>
            <p:cNvPr id="6154" name="未知"/>
            <p:cNvSpPr/>
            <p:nvPr>
              <p:custDataLst>
                <p:tags r:id="rId8"/>
              </p:custDataLst>
            </p:nvPr>
          </p:nvSpPr>
          <p:spPr>
            <a:xfrm>
              <a:off x="0" y="0"/>
              <a:ext cx="158" cy="1094"/>
            </a:xfrm>
            <a:custGeom>
              <a:rect l="0" t="0" r="0" b="0"/>
              <a:pathLst>
                <a:path w="158" h="1094">
                  <a:moveTo>
                    <a:pt x="158" y="1094"/>
                  </a:moveTo>
                  <a:lnTo>
                    <a:pt x="0" y="0"/>
                  </a:lnTo>
                </a:path>
              </a:pathLst>
            </a:custGeom>
            <a:solidFill>
              <a:srgbClr val="FFFFFF">
                <a:alpha val="100000"/>
              </a:srgbClr>
            </a:solidFill>
            <a:ln w="38100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6155" name="组合 6154" title=""/>
          <p:cNvGrpSpPr/>
          <p:nvPr/>
        </p:nvGrpSpPr>
        <p:grpSpPr>
          <a:xfrm>
            <a:off x="4054475" y="1217930"/>
            <a:ext cx="1511300" cy="698500"/>
            <a:chExt cx="952" cy="440"/>
          </a:xfrm>
        </p:grpSpPr>
        <p:sp>
          <p:nvSpPr>
            <p:cNvPr id="6156" name="未知"/>
            <p:cNvSpPr/>
            <p:nvPr>
              <p:custDataLst>
                <p:tags r:id="rId9"/>
              </p:custDataLst>
            </p:nvPr>
          </p:nvSpPr>
          <p:spPr>
            <a:xfrm>
              <a:off x="0" y="0"/>
              <a:ext cx="792" cy="400"/>
            </a:xfrm>
            <a:custGeom>
              <a:rect l="0" t="0" r="0" b="0"/>
              <a:pathLst>
                <a:path w="780" h="402">
                  <a:moveTo>
                    <a:pt x="780" y="402"/>
                  </a:moveTo>
                  <a:lnTo>
                    <a:pt x="0" y="0"/>
                  </a:lnTo>
                </a:path>
              </a:pathLst>
            </a:custGeom>
            <a:solidFill>
              <a:srgbClr val="FFFFFF">
                <a:alpha val="100000"/>
              </a:srgbClr>
            </a:solidFill>
            <a:ln w="38100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57" name="文本框 6156"/>
            <p:cNvSpPr txBox="1"/>
            <p:nvPr>
              <p:custDataLst>
                <p:tags r:id="rId10"/>
              </p:custDataLst>
            </p:nvPr>
          </p:nvSpPr>
          <p:spPr>
            <a:xfrm>
              <a:off x="664" y="152"/>
              <a:ext cx="288" cy="288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US" altLang="zh-CN" sz="2400" b="1">
                  <a:solidFill>
                    <a:srgbClr val="000000"/>
                  </a:solidFill>
                  <a:latin typeface="Times New Roman" panose="02020603050405020304" pitchFamily="18" charset="0"/>
                </a:rPr>
                <a:t>D</a:t>
              </a:r>
            </a:p>
          </p:txBody>
        </p:sp>
      </p:grpSp>
      <p:sp>
        <p:nvSpPr>
          <p:cNvPr id="6158" name="文本框 6157" title=""/>
          <p:cNvSpPr txBox="1"/>
          <p:nvPr>
            <p:custDataLst>
              <p:tags r:id="rId11"/>
            </p:custDataLst>
          </p:nvPr>
        </p:nvSpPr>
        <p:spPr>
          <a:xfrm>
            <a:off x="2122488" y="3622993"/>
            <a:ext cx="865187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0000FF"/>
                </a:solidFill>
                <a:latin typeface="Times New Roman" panose="02020603050405020304" pitchFamily="18" charset="0"/>
              </a:rPr>
              <a:t>顶点</a:t>
            </a:r>
          </a:p>
        </p:txBody>
      </p:sp>
      <p:sp>
        <p:nvSpPr>
          <p:cNvPr id="6159" name="文本框 6158" title=""/>
          <p:cNvSpPr txBox="1"/>
          <p:nvPr>
            <p:custDataLst>
              <p:tags r:id="rId12"/>
            </p:custDataLst>
          </p:nvPr>
        </p:nvSpPr>
        <p:spPr>
          <a:xfrm>
            <a:off x="5513388" y="1605280"/>
            <a:ext cx="9906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0000FF"/>
                </a:solidFill>
                <a:latin typeface="Times New Roman" panose="02020603050405020304" pitchFamily="18" charset="0"/>
              </a:rPr>
              <a:t>内角</a:t>
            </a:r>
          </a:p>
        </p:txBody>
      </p:sp>
      <p:sp>
        <p:nvSpPr>
          <p:cNvPr id="6160" name="文本框 6159" title=""/>
          <p:cNvSpPr txBox="1"/>
          <p:nvPr>
            <p:custDataLst>
              <p:tags r:id="rId13"/>
            </p:custDataLst>
          </p:nvPr>
        </p:nvSpPr>
        <p:spPr>
          <a:xfrm>
            <a:off x="5502275" y="2556193"/>
            <a:ext cx="16764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0000FF"/>
                </a:solidFill>
                <a:latin typeface="Times New Roman" panose="02020603050405020304" pitchFamily="18" charset="0"/>
              </a:rPr>
              <a:t>边</a:t>
            </a:r>
          </a:p>
        </p:txBody>
      </p:sp>
      <p:sp>
        <p:nvSpPr>
          <p:cNvPr id="6161" name="文本框 6160" title=""/>
          <p:cNvSpPr txBox="1"/>
          <p:nvPr>
            <p:custDataLst>
              <p:tags r:id="rId14"/>
            </p:custDataLst>
          </p:nvPr>
        </p:nvSpPr>
        <p:spPr>
          <a:xfrm>
            <a:off x="5513388" y="955993"/>
            <a:ext cx="1512887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0000FF"/>
                </a:solidFill>
                <a:latin typeface="Times New Roman" panose="02020603050405020304" pitchFamily="18" charset="0"/>
              </a:rPr>
              <a:t>对角线</a:t>
            </a:r>
          </a:p>
        </p:txBody>
      </p:sp>
      <p:sp>
        <p:nvSpPr>
          <p:cNvPr id="6162" name="直接连接符 6161" title=""/>
          <p:cNvSpPr/>
          <p:nvPr>
            <p:custDataLst>
              <p:tags r:id="rId15"/>
            </p:custDataLst>
          </p:nvPr>
        </p:nvSpPr>
        <p:spPr>
          <a:xfrm flipH="1">
            <a:off x="4664075" y="1184593"/>
            <a:ext cx="914400" cy="91440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63" name="任意多边形 6162" title=""/>
          <p:cNvSpPr/>
          <p:nvPr>
            <p:custDataLst>
              <p:tags r:id="rId16"/>
            </p:custDataLst>
          </p:nvPr>
        </p:nvSpPr>
        <p:spPr>
          <a:xfrm flipH="1">
            <a:off x="3911600" y="1108393"/>
            <a:ext cx="142875" cy="222250"/>
          </a:xfrm>
          <a:custGeom>
            <a:gdLst>
              <a:gd name="txL" fmla="*/ 0 w 21600"/>
              <a:gd name="txT" fmla="*/ 0 h 33178"/>
              <a:gd name="txR" fmla="*/ 21600 w 21600"/>
              <a:gd name="txB" fmla="*/ 33178 h 33178"/>
            </a:gdLst>
            <a:cxnLst>
              <a:cxn ang="270">
                <a:pos x="16827" y="0"/>
              </a:cxn>
              <a:cxn ang="90">
                <a:pos x="9000" y="33178"/>
              </a:cxn>
              <a:cxn ang="180">
                <a:pos x="0" y="13543"/>
              </a:cxn>
            </a:cxnLst>
            <a:rect l="txL" t="txT" r="txR" b="txB"/>
            <a:pathLst>
              <a:path w="21600" h="33178" fill="none">
                <a:moveTo>
                  <a:pt x="16827" y="0"/>
                </a:moveTo>
                <a:arcTo wR="21600" hR="21600" stAng="-2329705" swAng="6252201"/>
              </a:path>
              <a:path w="21600" h="33178" stroke="0">
                <a:moveTo>
                  <a:pt x="16827" y="0"/>
                </a:moveTo>
                <a:arcTo wR="21600" hR="21600" stAng="-2329705" swAng="6252201"/>
                <a:lnTo>
                  <a:pt x="0" y="13543"/>
                </a:lnTo>
                <a:close/>
              </a:path>
            </a:pathLst>
          </a:custGeom>
          <a:noFill/>
          <a:ln w="34925" cap="flat" cmpd="sng">
            <a:solidFill>
              <a:srgbClr val="FF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64" name="任意多边形 6163" title=""/>
          <p:cNvSpPr/>
          <p:nvPr>
            <p:custDataLst>
              <p:tags r:id="rId17"/>
            </p:custDataLst>
          </p:nvPr>
        </p:nvSpPr>
        <p:spPr>
          <a:xfrm rot="-2907370" flipH="1">
            <a:off x="5145088" y="1824355"/>
            <a:ext cx="142875" cy="266700"/>
          </a:xfrm>
          <a:custGeom>
            <a:gdLst>
              <a:gd name="txL" fmla="*/ 0 w 21600"/>
              <a:gd name="txT" fmla="*/ 0 h 39706"/>
              <a:gd name="txR" fmla="*/ 21600 w 21600"/>
              <a:gd name="txB" fmla="*/ 39706 h 39706"/>
            </a:gdLst>
            <a:cxnLst>
              <a:cxn ang="270">
                <a:pos x="0" y="0"/>
              </a:cxn>
              <a:cxn ang="90">
                <a:pos x="11779" y="39705"/>
              </a:cxn>
              <a:cxn ang="90">
                <a:pos x="0" y="21600"/>
              </a:cxn>
            </a:cxnLst>
            <a:rect l="txL" t="txT" r="txR" b="txB"/>
            <a:pathLst>
              <a:path w="21600" h="39706" fill="none">
                <a:moveTo>
                  <a:pt x="0" y="0"/>
                </a:moveTo>
                <a:arcTo wR="21600" hR="21600" stAng="-5400000" swAng="8817133"/>
              </a:path>
              <a:path w="21600" h="39706" stroke="0">
                <a:moveTo>
                  <a:pt x="0" y="0"/>
                </a:moveTo>
                <a:arcTo wR="21600" hR="21600" stAng="-5400000" swAng="8817133"/>
                <a:lnTo>
                  <a:pt x="0" y="21600"/>
                </a:lnTo>
                <a:close/>
              </a:path>
            </a:pathLst>
          </a:custGeom>
          <a:noFill/>
          <a:ln w="34925" cap="flat" cmpd="sng">
            <a:solidFill>
              <a:srgbClr val="FF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65" name="文本框 6164" title=""/>
          <p:cNvSpPr txBox="1"/>
          <p:nvPr>
            <p:custDataLst>
              <p:tags r:id="rId18"/>
            </p:custDataLst>
          </p:nvPr>
        </p:nvSpPr>
        <p:spPr>
          <a:xfrm>
            <a:off x="2835275" y="1032193"/>
            <a:ext cx="9906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0000FF"/>
                </a:solidFill>
                <a:latin typeface="Times New Roman" panose="02020603050405020304" pitchFamily="18" charset="0"/>
              </a:rPr>
              <a:t>外角</a:t>
            </a:r>
          </a:p>
        </p:txBody>
      </p:sp>
      <p:grpSp>
        <p:nvGrpSpPr>
          <p:cNvPr id="6166" name="组合 6165" title=""/>
          <p:cNvGrpSpPr/>
          <p:nvPr/>
        </p:nvGrpSpPr>
        <p:grpSpPr>
          <a:xfrm>
            <a:off x="2705100" y="478155"/>
            <a:ext cx="1522413" cy="838200"/>
            <a:chExt cx="959" cy="528"/>
          </a:xfrm>
        </p:grpSpPr>
        <p:sp>
          <p:nvSpPr>
            <p:cNvPr id="6167" name="直接连接符 6166"/>
            <p:cNvSpPr/>
            <p:nvPr>
              <p:custDataLst>
                <p:tags r:id="rId19"/>
              </p:custDataLst>
            </p:nvPr>
          </p:nvSpPr>
          <p:spPr>
            <a:xfrm flipH="1" flipV="1">
              <a:off x="335" y="192"/>
              <a:ext cx="624" cy="336"/>
            </a:xfrm>
            <a:prstGeom prst="line">
              <a:avLst/>
            </a:prstGeom>
            <a:ln w="38100" cap="flat" cmpd="sng">
              <a:solidFill>
                <a:schemeClr val="accent2"/>
              </a:solidFill>
              <a:prstDash val="dash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68" name="矩形 6167"/>
            <p:cNvSpPr/>
            <p:nvPr>
              <p:custDataLst>
                <p:tags r:id="rId20"/>
              </p:custDataLst>
            </p:nvPr>
          </p:nvSpPr>
          <p:spPr>
            <a:xfrm>
              <a:off x="0" y="0"/>
              <a:ext cx="239" cy="279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300" b="1">
                  <a:solidFill>
                    <a:srgbClr val="000000"/>
                  </a:solidFill>
                  <a:latin typeface="Times New Roman" panose="02020603050405020304" pitchFamily="18" charset="0"/>
                </a:rPr>
                <a:t>E</a:t>
              </a:r>
            </a:p>
          </p:txBody>
        </p:sp>
      </p:grpSp>
      <p:sp>
        <p:nvSpPr>
          <p:cNvPr id="6169" name="直接连接符 6168" title=""/>
          <p:cNvSpPr/>
          <p:nvPr>
            <p:custDataLst>
              <p:tags r:id="rId21"/>
            </p:custDataLst>
          </p:nvPr>
        </p:nvSpPr>
        <p:spPr>
          <a:xfrm>
            <a:off x="4054475" y="1184593"/>
            <a:ext cx="1524000" cy="2438400"/>
          </a:xfrm>
          <a:prstGeom prst="line">
            <a:avLst/>
          </a:prstGeom>
          <a:ln w="38100" cap="flat" cmpd="sng">
            <a:solidFill>
              <a:srgbClr val="00CC00"/>
            </a:solidFill>
            <a:prstDash val="dashDot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73" name="文本框 6172" title=""/>
          <p:cNvSpPr txBox="1"/>
          <p:nvPr/>
        </p:nvSpPr>
        <p:spPr>
          <a:xfrm>
            <a:off x="683260" y="4293870"/>
            <a:ext cx="7786370" cy="112458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800" kern="100">
                <a:latin typeface="微软雅黑" panose="020b0503020204020204" pitchFamily="34" charset="-122"/>
                <a:ea typeface="微软雅黑" panose="020b0503020204020204" pitchFamily="34" charset="-122"/>
              </a:rPr>
              <a:t>记法：从任一顶点开始按顺时针或逆时针顺序记</a:t>
            </a:r>
            <a:r>
              <a:rPr lang="en-US" altLang="zh-CN" sz="2800" kern="1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.</a:t>
            </a:r>
            <a:endParaRPr lang="en-US" altLang="zh-CN" sz="2800" kern="1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2800" kern="100">
                <a:latin typeface="微软雅黑" panose="020b0503020204020204" pitchFamily="34" charset="-122"/>
                <a:ea typeface="微软雅黑" panose="020b0503020204020204" pitchFamily="34" charset="-122"/>
              </a:rPr>
              <a:t>如</a:t>
            </a:r>
            <a:r>
              <a:rPr lang="zh-CN" altLang="en-US" sz="2800" kern="100">
                <a:solidFill>
                  <a:schemeClr val="accent6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四边形</a:t>
            </a:r>
            <a:r>
              <a:rPr lang="zh-CN" altLang="en-US" sz="2800" i="1" kern="100">
                <a:solidFill>
                  <a:schemeClr val="accent6">
                    <a:lumMod val="75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ABCD</a:t>
            </a:r>
            <a:r>
              <a:rPr lang="zh-CN" altLang="en-US" sz="2800" kern="100">
                <a:latin typeface="微软雅黑" panose="020b0503020204020204" pitchFamily="34" charset="-122"/>
                <a:ea typeface="微软雅黑" panose="020b0503020204020204" pitchFamily="34" charset="-122"/>
              </a:rPr>
              <a:t>或四边形</a:t>
            </a:r>
            <a:r>
              <a:rPr lang="zh-CN" altLang="en-US" sz="2800" i="1" kern="10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BCDA</a:t>
            </a:r>
            <a:r>
              <a:rPr lang="zh-CN" altLang="en-US" sz="2800" kern="100">
                <a:latin typeface="微软雅黑" panose="020b0503020204020204" pitchFamily="34" charset="-122"/>
                <a:ea typeface="微软雅黑" panose="020b0503020204020204" pitchFamily="34" charset="-122"/>
              </a:rPr>
              <a:t>等</a:t>
            </a:r>
            <a:r>
              <a:rPr lang="en-US" altLang="zh-CN" sz="2800" kern="100">
                <a:latin typeface="微软雅黑" panose="020b0503020204020204" pitchFamily="34" charset="-122"/>
                <a:ea typeface="微软雅黑" panose="020b0503020204020204" pitchFamily="34" charset="-122"/>
              </a:rPr>
              <a:t>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1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1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61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1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1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6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6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3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1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1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1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1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6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58" grpId="0"/>
      <p:bldP spid="6159" grpId="0"/>
      <p:bldP spid="6160" grpId="0"/>
      <p:bldP spid="6161" grpId="0"/>
      <p:bldP spid="6165" grpId="0"/>
      <p:bldP spid="617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 title=""/>
          <p:cNvGrpSpPr/>
          <p:nvPr/>
        </p:nvGrpSpPr>
        <p:grpSpPr>
          <a:xfrm>
            <a:off x="267232" y="123478"/>
            <a:ext cx="8625247" cy="6473874"/>
            <a:chOff x="267232" y="123478"/>
            <a:chExt cx="8625247" cy="6473874"/>
          </a:xfrm>
        </p:grpSpPr>
        <p:sp>
          <p:nvSpPr>
            <p:cNvPr id="2" name="对角圆角矩形 1"/>
            <p:cNvSpPr/>
            <p:nvPr/>
          </p:nvSpPr>
          <p:spPr>
            <a:xfrm>
              <a:off x="267232" y="339478"/>
              <a:ext cx="8625247" cy="6257874"/>
            </a:xfrm>
            <a:prstGeom prst="round2DiagRect">
              <a:avLst/>
            </a:prstGeom>
            <a:noFill/>
            <a:ln>
              <a:solidFill>
                <a:schemeClr val="tx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" name="椭圆 2">
              <a:hlinkClick action="ppaction://noaction"/>
            </p:cNvPr>
            <p:cNvSpPr/>
            <p:nvPr/>
          </p:nvSpPr>
          <p:spPr>
            <a:xfrm>
              <a:off x="6696288" y="123478"/>
              <a:ext cx="468000" cy="468000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>
                  <a:latin typeface="华文新魏" panose="02010800040101010101" pitchFamily="2" charset="-122"/>
                  <a:ea typeface="华文新魏" panose="02010800040101010101" pitchFamily="2" charset="-122"/>
                </a:rPr>
                <a:t>导</a:t>
              </a:r>
            </a:p>
          </p:txBody>
        </p:sp>
        <p:sp>
          <p:nvSpPr>
            <p:cNvPr id="4" name="椭圆 3"/>
            <p:cNvSpPr/>
            <p:nvPr/>
          </p:nvSpPr>
          <p:spPr>
            <a:xfrm>
              <a:off x="7128336" y="195486"/>
              <a:ext cx="468000" cy="468000"/>
            </a:xfrm>
            <a:prstGeom prst="ellipse">
              <a:avLst/>
            </a:prstGeom>
            <a:solidFill>
              <a:schemeClr val="bg1"/>
            </a:solidFill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>
                  <a:solidFill>
                    <a:srgbClr val="002060"/>
                  </a:solidFill>
                  <a:latin typeface="华文新魏" panose="02010800040101010101" pitchFamily="2" charset="-122"/>
                  <a:ea typeface="华文新魏" panose="02010800040101010101" pitchFamily="2" charset="-122"/>
                </a:rPr>
                <a:t>探</a:t>
              </a:r>
            </a:p>
          </p:txBody>
        </p:sp>
        <p:sp>
          <p:nvSpPr>
            <p:cNvPr id="5" name="椭圆 4"/>
            <p:cNvSpPr/>
            <p:nvPr/>
          </p:nvSpPr>
          <p:spPr>
            <a:xfrm>
              <a:off x="7596440" y="123478"/>
              <a:ext cx="468000" cy="468000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>
                  <a:latin typeface="华文新魏" panose="02010800040101010101" pitchFamily="2" charset="-122"/>
                  <a:ea typeface="华文新魏" panose="02010800040101010101" pitchFamily="2" charset="-122"/>
                </a:rPr>
                <a:t>练</a:t>
              </a:r>
            </a:p>
          </p:txBody>
        </p:sp>
        <p:sp>
          <p:nvSpPr>
            <p:cNvPr id="6" name="椭圆 5"/>
            <p:cNvSpPr/>
            <p:nvPr/>
          </p:nvSpPr>
          <p:spPr>
            <a:xfrm>
              <a:off x="8064440" y="195486"/>
              <a:ext cx="468000" cy="468000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>
                  <a:latin typeface="华文新魏" panose="02010800040101010101" pitchFamily="2" charset="-122"/>
                  <a:ea typeface="华文新魏" panose="02010800040101010101" pitchFamily="2" charset="-122"/>
                </a:rPr>
                <a:t>结</a:t>
              </a:r>
            </a:p>
          </p:txBody>
        </p:sp>
      </p:grpSp>
      <p:sp>
        <p:nvSpPr>
          <p:cNvPr id="9" name="圆角矩形 8" title=""/>
          <p:cNvSpPr/>
          <p:nvPr/>
        </p:nvSpPr>
        <p:spPr>
          <a:xfrm>
            <a:off x="971600" y="1088720"/>
            <a:ext cx="7326840" cy="2379695"/>
          </a:xfrm>
          <a:prstGeom prst="roundRect">
            <a:avLst/>
          </a:prstGeom>
          <a:noFill/>
          <a:ln>
            <a:solidFill>
              <a:srgbClr val="00206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457200" algn="just">
              <a:lnSpc>
                <a:spcPct val="150000"/>
              </a:lnSpc>
              <a:spcAft>
                <a:spcPct val="0"/>
              </a:spcAft>
            </a:pPr>
            <a:endParaRPr lang="en-US" altLang="zh-CN" sz="2800" kern="100">
              <a:solidFill>
                <a:srgbClr val="00206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矩形 9" title=""/>
          <p:cNvSpPr/>
          <p:nvPr/>
        </p:nvSpPr>
        <p:spPr>
          <a:xfrm>
            <a:off x="1331640" y="836752"/>
            <a:ext cx="1512168" cy="50401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chemeClr val="tx1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概念讲解</a:t>
            </a:r>
            <a:r>
              <a:rPr lang="zh-CN" altLang="en-US" sz="2400">
                <a:solidFill>
                  <a:srgbClr val="002060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 </a:t>
            </a:r>
          </a:p>
        </p:txBody>
      </p:sp>
      <p:sp>
        <p:nvSpPr>
          <p:cNvPr id="11" name="矩形 10" title=""/>
          <p:cNvSpPr/>
          <p:nvPr/>
        </p:nvSpPr>
        <p:spPr>
          <a:xfrm>
            <a:off x="1456782" y="2036121"/>
            <a:ext cx="1261884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kern="1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多边形</a:t>
            </a:r>
          </a:p>
        </p:txBody>
      </p:sp>
      <p:sp>
        <p:nvSpPr>
          <p:cNvPr id="12" name="左大括号 11" title=""/>
          <p:cNvSpPr/>
          <p:nvPr/>
        </p:nvSpPr>
        <p:spPr>
          <a:xfrm>
            <a:off x="2843808" y="1647964"/>
            <a:ext cx="504056" cy="1228090"/>
          </a:xfrm>
          <a:prstGeom prst="leftBrac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矩形 12" title=""/>
          <p:cNvSpPr/>
          <p:nvPr/>
        </p:nvSpPr>
        <p:spPr>
          <a:xfrm>
            <a:off x="3419872" y="1340768"/>
            <a:ext cx="162095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kern="1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凸多边形</a:t>
            </a:r>
          </a:p>
        </p:txBody>
      </p:sp>
      <p:sp>
        <p:nvSpPr>
          <p:cNvPr id="14" name="矩形 13" title=""/>
          <p:cNvSpPr/>
          <p:nvPr/>
        </p:nvSpPr>
        <p:spPr>
          <a:xfrm>
            <a:off x="3419872" y="2636912"/>
            <a:ext cx="162095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kern="1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凹多边形</a:t>
            </a:r>
          </a:p>
        </p:txBody>
      </p:sp>
      <p:sp>
        <p:nvSpPr>
          <p:cNvPr id="8" name="任意多边形 7" title=""/>
          <p:cNvSpPr/>
          <p:nvPr/>
        </p:nvSpPr>
        <p:spPr>
          <a:xfrm>
            <a:off x="2289160" y="4405654"/>
            <a:ext cx="1610436" cy="1255594"/>
          </a:xfrm>
          <a:custGeom>
            <a:gdLst>
              <a:gd name="connsiteX0" fmla="*/ 682388 w 1610436"/>
              <a:gd name="connsiteY0" fmla="*/ 0 h 1255594"/>
              <a:gd name="connsiteX1" fmla="*/ 0 w 1610436"/>
              <a:gd name="connsiteY1" fmla="*/ 545910 h 1255594"/>
              <a:gd name="connsiteX2" fmla="*/ 436729 w 1610436"/>
              <a:gd name="connsiteY2" fmla="*/ 1255594 h 1255594"/>
              <a:gd name="connsiteX3" fmla="*/ 1323833 w 1610436"/>
              <a:gd name="connsiteY3" fmla="*/ 1241946 h 1255594"/>
              <a:gd name="connsiteX4" fmla="*/ 1610436 w 1610436"/>
              <a:gd name="connsiteY4" fmla="*/ 586854 h 1255594"/>
              <a:gd name="connsiteX5" fmla="*/ 682388 w 1610436"/>
              <a:gd name="connsiteY5" fmla="*/ 0 h 12555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10436" h="1255594">
                <a:moveTo>
                  <a:pt x="682388" y="0"/>
                </a:moveTo>
                <a:lnTo>
                  <a:pt x="0" y="545910"/>
                </a:lnTo>
                <a:lnTo>
                  <a:pt x="436729" y="1255594"/>
                </a:lnTo>
                <a:lnTo>
                  <a:pt x="1323833" y="1241946"/>
                </a:lnTo>
                <a:lnTo>
                  <a:pt x="1610436" y="586854"/>
                </a:lnTo>
                <a:lnTo>
                  <a:pt x="682388" y="0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6" name="直接连接符 15" title=""/>
          <p:cNvCxnSpPr/>
          <p:nvPr/>
        </p:nvCxnSpPr>
        <p:spPr>
          <a:xfrm>
            <a:off x="1955380" y="4405654"/>
            <a:ext cx="1138998" cy="1831658"/>
          </a:xfrm>
          <a:prstGeom prst="line">
            <a:avLst/>
          </a:prstGeom>
          <a:ln w="25400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任意多边形 17" title=""/>
          <p:cNvSpPr/>
          <p:nvPr/>
        </p:nvSpPr>
        <p:spPr>
          <a:xfrm>
            <a:off x="4405215" y="4306583"/>
            <a:ext cx="1746913" cy="1351129"/>
          </a:xfrm>
          <a:custGeom>
            <a:gdLst>
              <a:gd name="connsiteX0" fmla="*/ 723331 w 1746913"/>
              <a:gd name="connsiteY0" fmla="*/ 0 h 1351129"/>
              <a:gd name="connsiteX1" fmla="*/ 1746913 w 1746913"/>
              <a:gd name="connsiteY1" fmla="*/ 504967 h 1351129"/>
              <a:gd name="connsiteX2" fmla="*/ 1310185 w 1746913"/>
              <a:gd name="connsiteY2" fmla="*/ 1351129 h 1351129"/>
              <a:gd name="connsiteX3" fmla="*/ 0 w 1746913"/>
              <a:gd name="connsiteY3" fmla="*/ 968991 h 1351129"/>
              <a:gd name="connsiteX4" fmla="*/ 928048 w 1746913"/>
              <a:gd name="connsiteY4" fmla="*/ 682388 h 1351129"/>
              <a:gd name="connsiteX5" fmla="*/ 723331 w 1746913"/>
              <a:gd name="connsiteY5" fmla="*/ 0 h 13511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46913" h="1351129">
                <a:moveTo>
                  <a:pt x="723331" y="0"/>
                </a:moveTo>
                <a:lnTo>
                  <a:pt x="1746913" y="504967"/>
                </a:lnTo>
                <a:lnTo>
                  <a:pt x="1310185" y="1351129"/>
                </a:lnTo>
                <a:lnTo>
                  <a:pt x="0" y="968991"/>
                </a:lnTo>
                <a:lnTo>
                  <a:pt x="928048" y="682388"/>
                </a:lnTo>
                <a:lnTo>
                  <a:pt x="723331" y="0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22" name="直接连接符 21" title=""/>
          <p:cNvCxnSpPr/>
          <p:nvPr/>
        </p:nvCxnSpPr>
        <p:spPr>
          <a:xfrm>
            <a:off x="4949303" y="3789040"/>
            <a:ext cx="792088" cy="2448272"/>
          </a:xfrm>
          <a:prstGeom prst="line">
            <a:avLst/>
          </a:prstGeom>
          <a:ln w="25400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圆角矩形标注 18" title=""/>
          <p:cNvSpPr/>
          <p:nvPr/>
        </p:nvSpPr>
        <p:spPr>
          <a:xfrm>
            <a:off x="5157104" y="1770757"/>
            <a:ext cx="3078367" cy="1369972"/>
          </a:xfrm>
          <a:prstGeom prst="wedgeRoundRectCallout">
            <a:avLst>
              <a:gd name="adj1" fmla="val -48369"/>
              <a:gd name="adj2" fmla="val -61212"/>
              <a:gd name="adj3" fmla="val 16667"/>
            </a:avLst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457200"/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华文新魏" panose="02010800040101010101" pitchFamily="2" charset="-122"/>
                <a:cs typeface="Times New Roman" panose="02020603050405020304" pitchFamily="18" charset="0"/>
              </a:rPr>
              <a:t>多边形的各条边都在任意一条边所在直线的同一侧。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  <p:cond evt="onBegin" delay="0">
                          <p:tn val="24"/>
                        </p:cond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3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  <p:cond evt="onBegin" delay="0">
                          <p:tn val="35"/>
                        </p:cond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  <p:cond evt="onBegin" delay="0">
                          <p:tn val="43"/>
                        </p:cond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  <p:cond evt="onBegin" delay="0">
                          <p:tn val="48"/>
                        </p:cond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57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  <p:bldP spid="8" grpId="0"/>
      <p:bldP spid="18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 title=""/>
          <p:cNvGrpSpPr/>
          <p:nvPr/>
        </p:nvGrpSpPr>
        <p:grpSpPr>
          <a:xfrm>
            <a:off x="267232" y="123478"/>
            <a:ext cx="8625247" cy="6473874"/>
            <a:chOff x="267232" y="123478"/>
            <a:chExt cx="8625247" cy="6473874"/>
          </a:xfrm>
        </p:grpSpPr>
        <p:sp>
          <p:nvSpPr>
            <p:cNvPr id="2" name="对角圆角矩形 1"/>
            <p:cNvSpPr/>
            <p:nvPr/>
          </p:nvSpPr>
          <p:spPr>
            <a:xfrm>
              <a:off x="267232" y="339478"/>
              <a:ext cx="8625247" cy="6257874"/>
            </a:xfrm>
            <a:prstGeom prst="round2DiagRect">
              <a:avLst/>
            </a:prstGeom>
            <a:noFill/>
            <a:ln>
              <a:solidFill>
                <a:schemeClr val="tx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" name="椭圆 2">
              <a:hlinkClick action="ppaction://noaction"/>
            </p:cNvPr>
            <p:cNvSpPr/>
            <p:nvPr/>
          </p:nvSpPr>
          <p:spPr>
            <a:xfrm>
              <a:off x="6696288" y="123478"/>
              <a:ext cx="468000" cy="468000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>
                  <a:latin typeface="华文新魏" panose="02010800040101010101" pitchFamily="2" charset="-122"/>
                  <a:ea typeface="华文新魏" panose="02010800040101010101" pitchFamily="2" charset="-122"/>
                </a:rPr>
                <a:t>导</a:t>
              </a:r>
            </a:p>
          </p:txBody>
        </p:sp>
        <p:sp>
          <p:nvSpPr>
            <p:cNvPr id="4" name="椭圆 3"/>
            <p:cNvSpPr/>
            <p:nvPr/>
          </p:nvSpPr>
          <p:spPr>
            <a:xfrm>
              <a:off x="7128336" y="195486"/>
              <a:ext cx="468000" cy="468000"/>
            </a:xfrm>
            <a:prstGeom prst="ellipse">
              <a:avLst/>
            </a:prstGeom>
            <a:solidFill>
              <a:schemeClr val="bg1"/>
            </a:solidFill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>
                  <a:solidFill>
                    <a:srgbClr val="002060"/>
                  </a:solidFill>
                  <a:latin typeface="华文新魏" panose="02010800040101010101" pitchFamily="2" charset="-122"/>
                  <a:ea typeface="华文新魏" panose="02010800040101010101" pitchFamily="2" charset="-122"/>
                </a:rPr>
                <a:t>探</a:t>
              </a:r>
            </a:p>
          </p:txBody>
        </p:sp>
        <p:sp>
          <p:nvSpPr>
            <p:cNvPr id="5" name="椭圆 4"/>
            <p:cNvSpPr/>
            <p:nvPr/>
          </p:nvSpPr>
          <p:spPr>
            <a:xfrm>
              <a:off x="7596440" y="123478"/>
              <a:ext cx="468000" cy="468000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>
                  <a:latin typeface="华文新魏" panose="02010800040101010101" pitchFamily="2" charset="-122"/>
                  <a:ea typeface="华文新魏" panose="02010800040101010101" pitchFamily="2" charset="-122"/>
                </a:rPr>
                <a:t>练</a:t>
              </a:r>
            </a:p>
          </p:txBody>
        </p:sp>
        <p:sp>
          <p:nvSpPr>
            <p:cNvPr id="6" name="椭圆 5"/>
            <p:cNvSpPr/>
            <p:nvPr/>
          </p:nvSpPr>
          <p:spPr>
            <a:xfrm>
              <a:off x="8064440" y="195486"/>
              <a:ext cx="468000" cy="468000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>
                  <a:latin typeface="华文新魏" panose="02010800040101010101" pitchFamily="2" charset="-122"/>
                  <a:ea typeface="华文新魏" panose="02010800040101010101" pitchFamily="2" charset="-122"/>
                </a:rPr>
                <a:t>结</a:t>
              </a:r>
            </a:p>
          </p:txBody>
        </p:sp>
      </p:grpSp>
      <p:sp>
        <p:nvSpPr>
          <p:cNvPr id="16" name="圆角矩形 15" title=""/>
          <p:cNvSpPr/>
          <p:nvPr/>
        </p:nvSpPr>
        <p:spPr>
          <a:xfrm>
            <a:off x="971600" y="1088721"/>
            <a:ext cx="7326840" cy="1692207"/>
          </a:xfrm>
          <a:prstGeom prst="roundRect">
            <a:avLst/>
          </a:prstGeom>
          <a:noFill/>
          <a:ln>
            <a:solidFill>
              <a:srgbClr val="00206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720090" algn="just">
              <a:lnSpc>
                <a:spcPct val="150000"/>
              </a:lnSpc>
              <a:spcAft>
                <a:spcPct val="0"/>
              </a:spcAft>
            </a:pPr>
            <a:r>
              <a:rPr lang="zh-CN" altLang="en-US" sz="2800" kern="1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三角形的内角和有什么特点？如何探究得到？</a:t>
            </a:r>
          </a:p>
        </p:txBody>
      </p:sp>
      <p:sp>
        <p:nvSpPr>
          <p:cNvPr id="17" name="矩形 16" title=""/>
          <p:cNvSpPr/>
          <p:nvPr/>
        </p:nvSpPr>
        <p:spPr>
          <a:xfrm>
            <a:off x="1331640" y="836752"/>
            <a:ext cx="1512168" cy="50401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chemeClr val="tx1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温故知新</a:t>
            </a:r>
          </a:p>
        </p:txBody>
      </p:sp>
      <p:sp>
        <p:nvSpPr>
          <p:cNvPr id="8" name="任意多边形 7" title=""/>
          <p:cNvSpPr/>
          <p:nvPr/>
        </p:nvSpPr>
        <p:spPr>
          <a:xfrm>
            <a:off x="2003729" y="3725247"/>
            <a:ext cx="2104571" cy="1698171"/>
          </a:xfrm>
          <a:custGeom>
            <a:gdLst>
              <a:gd name="connsiteX0" fmla="*/ 1262742 w 2104571"/>
              <a:gd name="connsiteY0" fmla="*/ 0 h 1698171"/>
              <a:gd name="connsiteX1" fmla="*/ 0 w 2104571"/>
              <a:gd name="connsiteY1" fmla="*/ 1698171 h 1698171"/>
              <a:gd name="connsiteX2" fmla="*/ 2104571 w 2104571"/>
              <a:gd name="connsiteY2" fmla="*/ 1698171 h 1698171"/>
              <a:gd name="connsiteX3" fmla="*/ 1262742 w 2104571"/>
              <a:gd name="connsiteY3" fmla="*/ 0 h 16981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04571" h="1698171">
                <a:moveTo>
                  <a:pt x="1262742" y="0"/>
                </a:moveTo>
                <a:lnTo>
                  <a:pt x="0" y="1698171"/>
                </a:lnTo>
                <a:lnTo>
                  <a:pt x="2104571" y="1698171"/>
                </a:lnTo>
                <a:lnTo>
                  <a:pt x="1262742" y="0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26" name="直接连接符 25" title=""/>
          <p:cNvCxnSpPr/>
          <p:nvPr/>
        </p:nvCxnSpPr>
        <p:spPr>
          <a:xfrm flipV="1">
            <a:off x="3150357" y="4569407"/>
            <a:ext cx="847824" cy="1138357"/>
          </a:xfrm>
          <a:prstGeom prst="line">
            <a:avLst/>
          </a:prstGeom>
          <a:ln w="25400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任意多边形 27" title=""/>
          <p:cNvSpPr/>
          <p:nvPr/>
        </p:nvSpPr>
        <p:spPr>
          <a:xfrm>
            <a:off x="2860829" y="3731557"/>
            <a:ext cx="667909" cy="548640"/>
          </a:xfrm>
          <a:custGeom>
            <a:gdLst>
              <a:gd name="connsiteX0" fmla="*/ 405516 w 667909"/>
              <a:gd name="connsiteY0" fmla="*/ 0 h 548640"/>
              <a:gd name="connsiteX1" fmla="*/ 0 w 667909"/>
              <a:gd name="connsiteY1" fmla="*/ 548640 h 548640"/>
              <a:gd name="connsiteX2" fmla="*/ 667909 w 667909"/>
              <a:gd name="connsiteY2" fmla="*/ 540689 h 548640"/>
              <a:gd name="connsiteX3" fmla="*/ 405516 w 667909"/>
              <a:gd name="connsiteY3" fmla="*/ 0 h 548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67909" h="548640">
                <a:moveTo>
                  <a:pt x="405516" y="0"/>
                </a:moveTo>
                <a:lnTo>
                  <a:pt x="0" y="548640"/>
                </a:lnTo>
                <a:lnTo>
                  <a:pt x="667909" y="540689"/>
                </a:lnTo>
                <a:lnTo>
                  <a:pt x="405516" y="0"/>
                </a:lnTo>
                <a:close/>
              </a:path>
            </a:pathLst>
          </a:cu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任意多边形 28" title=""/>
          <p:cNvSpPr/>
          <p:nvPr/>
        </p:nvSpPr>
        <p:spPr>
          <a:xfrm>
            <a:off x="1994137" y="4979912"/>
            <a:ext cx="620201" cy="445273"/>
          </a:xfrm>
          <a:custGeom>
            <a:gdLst>
              <a:gd name="connsiteX0" fmla="*/ 0 w 620201"/>
              <a:gd name="connsiteY0" fmla="*/ 445273 h 445273"/>
              <a:gd name="connsiteX1" fmla="*/ 620201 w 620201"/>
              <a:gd name="connsiteY1" fmla="*/ 445273 h 445273"/>
              <a:gd name="connsiteX2" fmla="*/ 333954 w 620201"/>
              <a:gd name="connsiteY2" fmla="*/ 0 h 445273"/>
              <a:gd name="connsiteX3" fmla="*/ 0 w 620201"/>
              <a:gd name="connsiteY3" fmla="*/ 445273 h 4452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20201" h="445273">
                <a:moveTo>
                  <a:pt x="0" y="445273"/>
                </a:moveTo>
                <a:lnTo>
                  <a:pt x="620201" y="445273"/>
                </a:lnTo>
                <a:lnTo>
                  <a:pt x="333954" y="0"/>
                </a:lnTo>
                <a:lnTo>
                  <a:pt x="0" y="445273"/>
                </a:lnTo>
                <a:close/>
              </a:path>
            </a:pathLst>
          </a:custGeom>
          <a:solidFill>
            <a:schemeClr val="accent4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8" name="直接连接符 17" title=""/>
          <p:cNvCxnSpPr/>
          <p:nvPr/>
        </p:nvCxnSpPr>
        <p:spPr>
          <a:xfrm flipV="1">
            <a:off x="2192414" y="4272530"/>
            <a:ext cx="1915886" cy="4259"/>
          </a:xfrm>
          <a:prstGeom prst="line">
            <a:avLst/>
          </a:prstGeom>
          <a:ln w="25400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接连接符 22" title=""/>
          <p:cNvCxnSpPr/>
          <p:nvPr/>
        </p:nvCxnSpPr>
        <p:spPr>
          <a:xfrm>
            <a:off x="2098071" y="4588959"/>
            <a:ext cx="846753" cy="1339755"/>
          </a:xfrm>
          <a:prstGeom prst="line">
            <a:avLst/>
          </a:prstGeom>
          <a:ln w="25400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任意多边形 29" title=""/>
          <p:cNvSpPr/>
          <p:nvPr/>
        </p:nvSpPr>
        <p:spPr>
          <a:xfrm>
            <a:off x="3361761" y="4828837"/>
            <a:ext cx="747422" cy="612251"/>
          </a:xfrm>
          <a:custGeom>
            <a:gdLst>
              <a:gd name="connsiteX0" fmla="*/ 453224 w 747422"/>
              <a:gd name="connsiteY0" fmla="*/ 0 h 612251"/>
              <a:gd name="connsiteX1" fmla="*/ 747422 w 747422"/>
              <a:gd name="connsiteY1" fmla="*/ 612251 h 612251"/>
              <a:gd name="connsiteX2" fmla="*/ 0 w 747422"/>
              <a:gd name="connsiteY2" fmla="*/ 596348 h 612251"/>
              <a:gd name="connsiteX3" fmla="*/ 453224 w 747422"/>
              <a:gd name="connsiteY3" fmla="*/ 0 h 6122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7422" h="612251">
                <a:moveTo>
                  <a:pt x="453224" y="0"/>
                </a:moveTo>
                <a:lnTo>
                  <a:pt x="747422" y="612251"/>
                </a:lnTo>
                <a:lnTo>
                  <a:pt x="0" y="596348"/>
                </a:lnTo>
                <a:lnTo>
                  <a:pt x="453224" y="0"/>
                </a:lnTo>
                <a:close/>
              </a:path>
            </a:pathLst>
          </a:cu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任意多边形 32" title=""/>
          <p:cNvSpPr/>
          <p:nvPr/>
        </p:nvSpPr>
        <p:spPr>
          <a:xfrm>
            <a:off x="5521197" y="4293096"/>
            <a:ext cx="667909" cy="548640"/>
          </a:xfrm>
          <a:custGeom>
            <a:gdLst>
              <a:gd name="connsiteX0" fmla="*/ 405516 w 667909"/>
              <a:gd name="connsiteY0" fmla="*/ 0 h 548640"/>
              <a:gd name="connsiteX1" fmla="*/ 0 w 667909"/>
              <a:gd name="connsiteY1" fmla="*/ 548640 h 548640"/>
              <a:gd name="connsiteX2" fmla="*/ 667909 w 667909"/>
              <a:gd name="connsiteY2" fmla="*/ 540689 h 548640"/>
              <a:gd name="connsiteX3" fmla="*/ 405516 w 667909"/>
              <a:gd name="connsiteY3" fmla="*/ 0 h 548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67909" h="548640">
                <a:moveTo>
                  <a:pt x="405516" y="0"/>
                </a:moveTo>
                <a:lnTo>
                  <a:pt x="0" y="548640"/>
                </a:lnTo>
                <a:lnTo>
                  <a:pt x="667909" y="540689"/>
                </a:lnTo>
                <a:lnTo>
                  <a:pt x="405516" y="0"/>
                </a:lnTo>
                <a:close/>
              </a:path>
            </a:pathLst>
          </a:cu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4" name="任意多边形 33" title=""/>
          <p:cNvSpPr/>
          <p:nvPr/>
        </p:nvSpPr>
        <p:spPr>
          <a:xfrm rot="10800000">
            <a:off x="5292081" y="4309999"/>
            <a:ext cx="620201" cy="445273"/>
          </a:xfrm>
          <a:custGeom>
            <a:gdLst>
              <a:gd name="connsiteX0" fmla="*/ 0 w 620201"/>
              <a:gd name="connsiteY0" fmla="*/ 445273 h 445273"/>
              <a:gd name="connsiteX1" fmla="*/ 620201 w 620201"/>
              <a:gd name="connsiteY1" fmla="*/ 445273 h 445273"/>
              <a:gd name="connsiteX2" fmla="*/ 333954 w 620201"/>
              <a:gd name="connsiteY2" fmla="*/ 0 h 445273"/>
              <a:gd name="connsiteX3" fmla="*/ 0 w 620201"/>
              <a:gd name="connsiteY3" fmla="*/ 445273 h 4452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20201" h="445273">
                <a:moveTo>
                  <a:pt x="0" y="445273"/>
                </a:moveTo>
                <a:lnTo>
                  <a:pt x="620201" y="445273"/>
                </a:lnTo>
                <a:lnTo>
                  <a:pt x="333954" y="0"/>
                </a:lnTo>
                <a:lnTo>
                  <a:pt x="0" y="445273"/>
                </a:lnTo>
                <a:close/>
              </a:path>
            </a:pathLst>
          </a:custGeom>
          <a:solidFill>
            <a:schemeClr val="accent4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5" name="任意多边形 34" title=""/>
          <p:cNvSpPr/>
          <p:nvPr/>
        </p:nvSpPr>
        <p:spPr>
          <a:xfrm rot="10800000">
            <a:off x="5912810" y="4293096"/>
            <a:ext cx="747422" cy="612251"/>
          </a:xfrm>
          <a:custGeom>
            <a:gdLst>
              <a:gd name="connsiteX0" fmla="*/ 453224 w 747422"/>
              <a:gd name="connsiteY0" fmla="*/ 0 h 612251"/>
              <a:gd name="connsiteX1" fmla="*/ 747422 w 747422"/>
              <a:gd name="connsiteY1" fmla="*/ 612251 h 612251"/>
              <a:gd name="connsiteX2" fmla="*/ 0 w 747422"/>
              <a:gd name="connsiteY2" fmla="*/ 596348 h 612251"/>
              <a:gd name="connsiteX3" fmla="*/ 453224 w 747422"/>
              <a:gd name="connsiteY3" fmla="*/ 0 h 6122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7422" h="612251">
                <a:moveTo>
                  <a:pt x="453224" y="0"/>
                </a:moveTo>
                <a:lnTo>
                  <a:pt x="747422" y="612251"/>
                </a:lnTo>
                <a:lnTo>
                  <a:pt x="0" y="596348"/>
                </a:lnTo>
                <a:lnTo>
                  <a:pt x="453224" y="0"/>
                </a:lnTo>
                <a:close/>
              </a:path>
            </a:pathLst>
          </a:cu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任意多边形 35" title=""/>
          <p:cNvSpPr/>
          <p:nvPr/>
        </p:nvSpPr>
        <p:spPr>
          <a:xfrm>
            <a:off x="2860829" y="3735693"/>
            <a:ext cx="667909" cy="548640"/>
          </a:xfrm>
          <a:custGeom>
            <a:gdLst>
              <a:gd name="connsiteX0" fmla="*/ 405516 w 667909"/>
              <a:gd name="connsiteY0" fmla="*/ 0 h 548640"/>
              <a:gd name="connsiteX1" fmla="*/ 0 w 667909"/>
              <a:gd name="connsiteY1" fmla="*/ 548640 h 548640"/>
              <a:gd name="connsiteX2" fmla="*/ 667909 w 667909"/>
              <a:gd name="connsiteY2" fmla="*/ 540689 h 548640"/>
              <a:gd name="connsiteX3" fmla="*/ 405516 w 667909"/>
              <a:gd name="connsiteY3" fmla="*/ 0 h 548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67909" h="548640">
                <a:moveTo>
                  <a:pt x="405516" y="0"/>
                </a:moveTo>
                <a:lnTo>
                  <a:pt x="0" y="548640"/>
                </a:lnTo>
                <a:lnTo>
                  <a:pt x="667909" y="540689"/>
                </a:lnTo>
                <a:lnTo>
                  <a:pt x="405516" y="0"/>
                </a:lnTo>
                <a:close/>
              </a:path>
            </a:pathLst>
          </a:cu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任意多边形 36" title=""/>
          <p:cNvSpPr/>
          <p:nvPr/>
        </p:nvSpPr>
        <p:spPr>
          <a:xfrm>
            <a:off x="1994137" y="4984048"/>
            <a:ext cx="620201" cy="445273"/>
          </a:xfrm>
          <a:custGeom>
            <a:gdLst>
              <a:gd name="connsiteX0" fmla="*/ 0 w 620201"/>
              <a:gd name="connsiteY0" fmla="*/ 445273 h 445273"/>
              <a:gd name="connsiteX1" fmla="*/ 620201 w 620201"/>
              <a:gd name="connsiteY1" fmla="*/ 445273 h 445273"/>
              <a:gd name="connsiteX2" fmla="*/ 333954 w 620201"/>
              <a:gd name="connsiteY2" fmla="*/ 0 h 445273"/>
              <a:gd name="connsiteX3" fmla="*/ 0 w 620201"/>
              <a:gd name="connsiteY3" fmla="*/ 445273 h 4452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20201" h="445273">
                <a:moveTo>
                  <a:pt x="0" y="445273"/>
                </a:moveTo>
                <a:lnTo>
                  <a:pt x="620201" y="445273"/>
                </a:lnTo>
                <a:lnTo>
                  <a:pt x="333954" y="0"/>
                </a:lnTo>
                <a:lnTo>
                  <a:pt x="0" y="445273"/>
                </a:lnTo>
                <a:close/>
              </a:path>
            </a:pathLst>
          </a:custGeom>
          <a:solidFill>
            <a:schemeClr val="accent4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8" name="任意多边形 37" title=""/>
          <p:cNvSpPr/>
          <p:nvPr/>
        </p:nvSpPr>
        <p:spPr>
          <a:xfrm>
            <a:off x="3361761" y="4832973"/>
            <a:ext cx="747422" cy="612251"/>
          </a:xfrm>
          <a:custGeom>
            <a:gdLst>
              <a:gd name="connsiteX0" fmla="*/ 453224 w 747422"/>
              <a:gd name="connsiteY0" fmla="*/ 0 h 612251"/>
              <a:gd name="connsiteX1" fmla="*/ 747422 w 747422"/>
              <a:gd name="connsiteY1" fmla="*/ 612251 h 612251"/>
              <a:gd name="connsiteX2" fmla="*/ 0 w 747422"/>
              <a:gd name="connsiteY2" fmla="*/ 596348 h 612251"/>
              <a:gd name="connsiteX3" fmla="*/ 453224 w 747422"/>
              <a:gd name="connsiteY3" fmla="*/ 0 h 6122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7422" h="612251">
                <a:moveTo>
                  <a:pt x="453224" y="0"/>
                </a:moveTo>
                <a:lnTo>
                  <a:pt x="747422" y="612251"/>
                </a:lnTo>
                <a:lnTo>
                  <a:pt x="0" y="596348"/>
                </a:lnTo>
                <a:lnTo>
                  <a:pt x="453224" y="0"/>
                </a:lnTo>
                <a:close/>
              </a:path>
            </a:pathLst>
          </a:cu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30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ntr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  <p:cond evt="onBegin" delay="0">
                          <p:tn val="41"/>
                        </p:cond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7" presetClass="exit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50" presetID="47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  <p:cond evt="onBegin" delay="0">
                          <p:tn val="54"/>
                        </p:cond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7" presetClass="exit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63" presetID="47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  <p:cond evt="onBegin" delay="0">
                          <p:tn val="67"/>
                        </p:cond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7" presetClass="exit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76" presetID="47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8" grpId="0"/>
      <p:bldP spid="28" grpId="0"/>
      <p:bldP spid="29" grpId="0"/>
      <p:bldP spid="30" grpId="0"/>
      <p:bldP spid="33" grpId="0"/>
      <p:bldP spid="34" grpId="0"/>
      <p:bldP spid="35" grpId="0"/>
      <p:bldP spid="36" grpId="0"/>
      <p:bldP spid="36" grpId="1"/>
      <p:bldP spid="37" grpId="0"/>
      <p:bldP spid="37" grpId="1"/>
      <p:bldP spid="38" grpId="0"/>
      <p:bldP spid="38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 title=""/>
          <p:cNvGrpSpPr/>
          <p:nvPr/>
        </p:nvGrpSpPr>
        <p:grpSpPr>
          <a:xfrm>
            <a:off x="267232" y="123478"/>
            <a:ext cx="8625247" cy="6473874"/>
            <a:chOff x="267232" y="123478"/>
            <a:chExt cx="8625247" cy="6473874"/>
          </a:xfrm>
        </p:grpSpPr>
        <p:sp>
          <p:nvSpPr>
            <p:cNvPr id="2" name="对角圆角矩形 1"/>
            <p:cNvSpPr/>
            <p:nvPr/>
          </p:nvSpPr>
          <p:spPr>
            <a:xfrm>
              <a:off x="267232" y="339478"/>
              <a:ext cx="8625247" cy="6257874"/>
            </a:xfrm>
            <a:prstGeom prst="round2DiagRect">
              <a:avLst/>
            </a:prstGeom>
            <a:noFill/>
            <a:ln>
              <a:solidFill>
                <a:schemeClr val="tx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" name="椭圆 2">
              <a:hlinkClick action="ppaction://noaction"/>
            </p:cNvPr>
            <p:cNvSpPr/>
            <p:nvPr/>
          </p:nvSpPr>
          <p:spPr>
            <a:xfrm>
              <a:off x="6696288" y="123478"/>
              <a:ext cx="468000" cy="468000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>
                  <a:latin typeface="华文新魏" panose="02010800040101010101" pitchFamily="2" charset="-122"/>
                  <a:ea typeface="华文新魏" panose="02010800040101010101" pitchFamily="2" charset="-122"/>
                </a:rPr>
                <a:t>导</a:t>
              </a:r>
            </a:p>
          </p:txBody>
        </p:sp>
        <p:sp>
          <p:nvSpPr>
            <p:cNvPr id="4" name="椭圆 3">
              <a:hlinkClick r:id="rId2" action="ppaction://hlinksldjump?num=8"/>
            </p:cNvPr>
            <p:cNvSpPr/>
            <p:nvPr/>
          </p:nvSpPr>
          <p:spPr>
            <a:xfrm>
              <a:off x="7128336" y="195486"/>
              <a:ext cx="468000" cy="468000"/>
            </a:xfrm>
            <a:prstGeom prst="ellipse">
              <a:avLst/>
            </a:prstGeom>
            <a:solidFill>
              <a:schemeClr val="bg1"/>
            </a:solidFill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>
                  <a:solidFill>
                    <a:srgbClr val="002060"/>
                  </a:solidFill>
                  <a:latin typeface="华文新魏" panose="02010800040101010101" pitchFamily="2" charset="-122"/>
                  <a:ea typeface="华文新魏" panose="02010800040101010101" pitchFamily="2" charset="-122"/>
                </a:rPr>
                <a:t>探</a:t>
              </a:r>
            </a:p>
          </p:txBody>
        </p:sp>
        <p:sp>
          <p:nvSpPr>
            <p:cNvPr id="5" name="椭圆 4">
              <a:hlinkClick r:id="rId2" action="ppaction://hlinksldjump?num=8"/>
            </p:cNvPr>
            <p:cNvSpPr/>
            <p:nvPr/>
          </p:nvSpPr>
          <p:spPr>
            <a:xfrm>
              <a:off x="7596440" y="123478"/>
              <a:ext cx="468000" cy="468000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>
                  <a:latin typeface="华文新魏" panose="02010800040101010101" pitchFamily="2" charset="-122"/>
                  <a:ea typeface="华文新魏" panose="02010800040101010101" pitchFamily="2" charset="-122"/>
                </a:rPr>
                <a:t>练</a:t>
              </a:r>
            </a:p>
          </p:txBody>
        </p:sp>
        <p:sp>
          <p:nvSpPr>
            <p:cNvPr id="6" name="椭圆 5"/>
            <p:cNvSpPr/>
            <p:nvPr/>
          </p:nvSpPr>
          <p:spPr>
            <a:xfrm>
              <a:off x="8064440" y="195486"/>
              <a:ext cx="468000" cy="468000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>
                  <a:latin typeface="华文新魏" panose="02010800040101010101" pitchFamily="2" charset="-122"/>
                  <a:ea typeface="华文新魏" panose="02010800040101010101" pitchFamily="2" charset="-122"/>
                </a:rPr>
                <a:t>结</a:t>
              </a:r>
            </a:p>
          </p:txBody>
        </p:sp>
      </p:grpSp>
      <p:sp>
        <p:nvSpPr>
          <p:cNvPr id="9" name="圆角矩形 8" title=""/>
          <p:cNvSpPr/>
          <p:nvPr/>
        </p:nvSpPr>
        <p:spPr>
          <a:xfrm>
            <a:off x="971600" y="1088720"/>
            <a:ext cx="7326840" cy="2379695"/>
          </a:xfrm>
          <a:prstGeom prst="roundRect">
            <a:avLst/>
          </a:prstGeom>
          <a:noFill/>
          <a:ln>
            <a:solidFill>
              <a:srgbClr val="00206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720090" algn="just">
              <a:lnSpc>
                <a:spcPct val="150000"/>
              </a:lnSpc>
              <a:spcAft>
                <a:spcPct val="0"/>
              </a:spcAft>
            </a:pPr>
            <a:r>
              <a:rPr lang="zh-CN" altLang="en-US" sz="2800" kern="1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在纸上任意画一个四边形，剪下它的四个角，把它们拼在一起（四个角的顶点重合），你发现了什么？</a:t>
            </a:r>
          </a:p>
        </p:txBody>
      </p:sp>
      <p:sp>
        <p:nvSpPr>
          <p:cNvPr id="10" name="矩形 9" title=""/>
          <p:cNvSpPr/>
          <p:nvPr/>
        </p:nvSpPr>
        <p:spPr>
          <a:xfrm>
            <a:off x="1331640" y="836752"/>
            <a:ext cx="1512168" cy="50401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chemeClr val="tx1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合作学习</a:t>
            </a:r>
          </a:p>
        </p:txBody>
      </p:sp>
      <p:grpSp>
        <p:nvGrpSpPr>
          <p:cNvPr id="32" name="组合 31" title=""/>
          <p:cNvGrpSpPr/>
          <p:nvPr/>
        </p:nvGrpSpPr>
        <p:grpSpPr>
          <a:xfrm>
            <a:off x="1436914" y="4180114"/>
            <a:ext cx="3091543" cy="1989134"/>
            <a:chOff x="1436914" y="4180114"/>
            <a:chExt cx="3091543" cy="1989134"/>
          </a:xfrm>
        </p:grpSpPr>
        <p:sp>
          <p:nvSpPr>
            <p:cNvPr id="7" name="任意多边形 6"/>
            <p:cNvSpPr/>
            <p:nvPr/>
          </p:nvSpPr>
          <p:spPr>
            <a:xfrm>
              <a:off x="1436914" y="4180114"/>
              <a:ext cx="3091543" cy="1988457"/>
            </a:xfrm>
            <a:custGeom>
              <a:gdLst>
                <a:gd name="connsiteX0" fmla="*/ 217715 w 3091543"/>
                <a:gd name="connsiteY0" fmla="*/ 754743 h 1988457"/>
                <a:gd name="connsiteX1" fmla="*/ 2148115 w 3091543"/>
                <a:gd name="connsiteY1" fmla="*/ 0 h 1988457"/>
                <a:gd name="connsiteX2" fmla="*/ 3091543 w 3091543"/>
                <a:gd name="connsiteY2" fmla="*/ 1988457 h 1988457"/>
                <a:gd name="connsiteX3" fmla="*/ 0 w 3091543"/>
                <a:gd name="connsiteY3" fmla="*/ 1988457 h 1988457"/>
                <a:gd name="connsiteX4" fmla="*/ 217715 w 3091543"/>
                <a:gd name="connsiteY4" fmla="*/ 754743 h 19884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91543" h="1988456">
                  <a:moveTo>
                    <a:pt x="217715" y="754743"/>
                  </a:moveTo>
                  <a:lnTo>
                    <a:pt x="2148115" y="0"/>
                  </a:lnTo>
                  <a:lnTo>
                    <a:pt x="3091543" y="1988457"/>
                  </a:lnTo>
                  <a:lnTo>
                    <a:pt x="0" y="1988457"/>
                  </a:lnTo>
                  <a:lnTo>
                    <a:pt x="217715" y="754743"/>
                  </a:lnTo>
                  <a:close/>
                </a:path>
              </a:pathLst>
            </a:cu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任意多边形 7"/>
            <p:cNvSpPr/>
            <p:nvPr/>
          </p:nvSpPr>
          <p:spPr>
            <a:xfrm>
              <a:off x="1538514" y="4673600"/>
              <a:ext cx="798286" cy="899886"/>
            </a:xfrm>
            <a:custGeom>
              <a:gdLst>
                <a:gd name="connsiteX0" fmla="*/ 116115 w 798286"/>
                <a:gd name="connsiteY0" fmla="*/ 246743 h 899886"/>
                <a:gd name="connsiteX1" fmla="*/ 0 w 798286"/>
                <a:gd name="connsiteY1" fmla="*/ 899886 h 899886"/>
                <a:gd name="connsiteX2" fmla="*/ 798286 w 798286"/>
                <a:gd name="connsiteY2" fmla="*/ 0 h 899886"/>
                <a:gd name="connsiteX3" fmla="*/ 116115 w 798286"/>
                <a:gd name="connsiteY3" fmla="*/ 246743 h 89988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98286" h="899885">
                  <a:moveTo>
                    <a:pt x="116115" y="246743"/>
                  </a:moveTo>
                  <a:lnTo>
                    <a:pt x="0" y="899886"/>
                  </a:lnTo>
                  <a:lnTo>
                    <a:pt x="798286" y="0"/>
                  </a:lnTo>
                  <a:lnTo>
                    <a:pt x="116115" y="246743"/>
                  </a:lnTo>
                  <a:close/>
                </a:path>
              </a:pathLst>
            </a:custGeom>
            <a:solidFill>
              <a:schemeClr val="accent6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任意多边形 17"/>
            <p:cNvSpPr/>
            <p:nvPr/>
          </p:nvSpPr>
          <p:spPr>
            <a:xfrm>
              <a:off x="2915816" y="4199813"/>
              <a:ext cx="1088572" cy="885371"/>
            </a:xfrm>
            <a:custGeom>
              <a:gdLst>
                <a:gd name="connsiteX0" fmla="*/ 667657 w 1088572"/>
                <a:gd name="connsiteY0" fmla="*/ 0 h 885371"/>
                <a:gd name="connsiteX1" fmla="*/ 1088572 w 1088572"/>
                <a:gd name="connsiteY1" fmla="*/ 885371 h 885371"/>
                <a:gd name="connsiteX2" fmla="*/ 0 w 1088572"/>
                <a:gd name="connsiteY2" fmla="*/ 261257 h 885371"/>
                <a:gd name="connsiteX3" fmla="*/ 667657 w 1088572"/>
                <a:gd name="connsiteY3" fmla="*/ 0 h 8853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88572" h="885370">
                  <a:moveTo>
                    <a:pt x="667657" y="0"/>
                  </a:moveTo>
                  <a:lnTo>
                    <a:pt x="1088572" y="885371"/>
                  </a:lnTo>
                  <a:lnTo>
                    <a:pt x="0" y="261257"/>
                  </a:lnTo>
                  <a:lnTo>
                    <a:pt x="667657" y="0"/>
                  </a:lnTo>
                  <a:close/>
                </a:path>
              </a:pathLst>
            </a:custGeom>
            <a:solidFill>
              <a:schemeClr val="accent4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任意多边形 20"/>
            <p:cNvSpPr/>
            <p:nvPr/>
          </p:nvSpPr>
          <p:spPr>
            <a:xfrm>
              <a:off x="1451429" y="5661248"/>
              <a:ext cx="885371" cy="508000"/>
            </a:xfrm>
            <a:custGeom>
              <a:gdLst>
                <a:gd name="connsiteX0" fmla="*/ 0 w 885371"/>
                <a:gd name="connsiteY0" fmla="*/ 508000 h 508000"/>
                <a:gd name="connsiteX1" fmla="*/ 885371 w 885371"/>
                <a:gd name="connsiteY1" fmla="*/ 508000 h 508000"/>
                <a:gd name="connsiteX2" fmla="*/ 72571 w 885371"/>
                <a:gd name="connsiteY2" fmla="*/ 0 h 508000"/>
                <a:gd name="connsiteX3" fmla="*/ 0 w 885371"/>
                <a:gd name="connsiteY3" fmla="*/ 508000 h 5080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5370" h="508000">
                  <a:moveTo>
                    <a:pt x="0" y="508000"/>
                  </a:moveTo>
                  <a:lnTo>
                    <a:pt x="885371" y="508000"/>
                  </a:lnTo>
                  <a:lnTo>
                    <a:pt x="72571" y="0"/>
                  </a:lnTo>
                  <a:lnTo>
                    <a:pt x="0" y="508000"/>
                  </a:lnTo>
                  <a:close/>
                </a:path>
              </a:pathLst>
            </a:cu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任意多边形 21"/>
            <p:cNvSpPr/>
            <p:nvPr/>
          </p:nvSpPr>
          <p:spPr>
            <a:xfrm>
              <a:off x="3091543" y="5283200"/>
              <a:ext cx="1422400" cy="885371"/>
            </a:xfrm>
            <a:custGeom>
              <a:gdLst>
                <a:gd name="connsiteX0" fmla="*/ 1016000 w 1422400"/>
                <a:gd name="connsiteY0" fmla="*/ 0 h 885371"/>
                <a:gd name="connsiteX1" fmla="*/ 0 w 1422400"/>
                <a:gd name="connsiteY1" fmla="*/ 885371 h 885371"/>
                <a:gd name="connsiteX2" fmla="*/ 1422400 w 1422400"/>
                <a:gd name="connsiteY2" fmla="*/ 885371 h 885371"/>
                <a:gd name="connsiteX3" fmla="*/ 1016000 w 1422400"/>
                <a:gd name="connsiteY3" fmla="*/ 0 h 8853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22400" h="885370">
                  <a:moveTo>
                    <a:pt x="1016000" y="0"/>
                  </a:moveTo>
                  <a:lnTo>
                    <a:pt x="0" y="885371"/>
                  </a:lnTo>
                  <a:lnTo>
                    <a:pt x="1422400" y="885371"/>
                  </a:lnTo>
                  <a:lnTo>
                    <a:pt x="1016000" y="0"/>
                  </a:lnTo>
                  <a:close/>
                </a:path>
              </a:pathLst>
            </a:custGeom>
            <a:solidFill>
              <a:schemeClr val="accent3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4" name="任意多边形 23" title=""/>
          <p:cNvSpPr/>
          <p:nvPr/>
        </p:nvSpPr>
        <p:spPr>
          <a:xfrm rot="12087688" flipH="1" flipV="1">
            <a:off x="6173661" y="5243854"/>
            <a:ext cx="1088572" cy="885371"/>
          </a:xfrm>
          <a:custGeom>
            <a:gdLst>
              <a:gd name="connsiteX0" fmla="*/ 667657 w 1088572"/>
              <a:gd name="connsiteY0" fmla="*/ 0 h 885371"/>
              <a:gd name="connsiteX1" fmla="*/ 1088572 w 1088572"/>
              <a:gd name="connsiteY1" fmla="*/ 885371 h 885371"/>
              <a:gd name="connsiteX2" fmla="*/ 0 w 1088572"/>
              <a:gd name="connsiteY2" fmla="*/ 261257 h 885371"/>
              <a:gd name="connsiteX3" fmla="*/ 667657 w 1088572"/>
              <a:gd name="connsiteY3" fmla="*/ 0 h 885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88572" h="885370">
                <a:moveTo>
                  <a:pt x="667657" y="0"/>
                </a:moveTo>
                <a:lnTo>
                  <a:pt x="1088572" y="885371"/>
                </a:lnTo>
                <a:lnTo>
                  <a:pt x="0" y="261257"/>
                </a:lnTo>
                <a:lnTo>
                  <a:pt x="667657" y="0"/>
                </a:lnTo>
                <a:close/>
              </a:path>
            </a:pathLst>
          </a:cu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任意多边形 24" title=""/>
          <p:cNvSpPr/>
          <p:nvPr/>
        </p:nvSpPr>
        <p:spPr>
          <a:xfrm rot="19514092">
            <a:off x="6774396" y="4595408"/>
            <a:ext cx="885371" cy="508000"/>
          </a:xfrm>
          <a:custGeom>
            <a:gdLst>
              <a:gd name="connsiteX0" fmla="*/ 0 w 885371"/>
              <a:gd name="connsiteY0" fmla="*/ 508000 h 508000"/>
              <a:gd name="connsiteX1" fmla="*/ 885371 w 885371"/>
              <a:gd name="connsiteY1" fmla="*/ 508000 h 508000"/>
              <a:gd name="connsiteX2" fmla="*/ 72571 w 885371"/>
              <a:gd name="connsiteY2" fmla="*/ 0 h 508000"/>
              <a:gd name="connsiteX3" fmla="*/ 0 w 885371"/>
              <a:gd name="connsiteY3" fmla="*/ 508000 h 50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85370" h="508000">
                <a:moveTo>
                  <a:pt x="0" y="508000"/>
                </a:moveTo>
                <a:lnTo>
                  <a:pt x="885371" y="508000"/>
                </a:lnTo>
                <a:lnTo>
                  <a:pt x="72571" y="0"/>
                </a:lnTo>
                <a:lnTo>
                  <a:pt x="0" y="50800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任意多边形 25" title=""/>
          <p:cNvSpPr/>
          <p:nvPr/>
        </p:nvSpPr>
        <p:spPr>
          <a:xfrm>
            <a:off x="5563084" y="4412317"/>
            <a:ext cx="1422400" cy="885371"/>
          </a:xfrm>
          <a:custGeom>
            <a:gdLst>
              <a:gd name="connsiteX0" fmla="*/ 1016000 w 1422400"/>
              <a:gd name="connsiteY0" fmla="*/ 0 h 885371"/>
              <a:gd name="connsiteX1" fmla="*/ 0 w 1422400"/>
              <a:gd name="connsiteY1" fmla="*/ 885371 h 885371"/>
              <a:gd name="connsiteX2" fmla="*/ 1422400 w 1422400"/>
              <a:gd name="connsiteY2" fmla="*/ 885371 h 885371"/>
              <a:gd name="connsiteX3" fmla="*/ 1016000 w 1422400"/>
              <a:gd name="connsiteY3" fmla="*/ 0 h 885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22400" h="885370">
                <a:moveTo>
                  <a:pt x="1016000" y="0"/>
                </a:moveTo>
                <a:lnTo>
                  <a:pt x="0" y="885371"/>
                </a:lnTo>
                <a:lnTo>
                  <a:pt x="1422400" y="885371"/>
                </a:lnTo>
                <a:lnTo>
                  <a:pt x="1016000" y="0"/>
                </a:lnTo>
                <a:close/>
              </a:path>
            </a:pathLst>
          </a:cu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任意多边形 26" title=""/>
          <p:cNvSpPr/>
          <p:nvPr/>
        </p:nvSpPr>
        <p:spPr>
          <a:xfrm>
            <a:off x="1538514" y="4673599"/>
            <a:ext cx="798286" cy="899886"/>
          </a:xfrm>
          <a:custGeom>
            <a:gdLst>
              <a:gd name="connsiteX0" fmla="*/ 116115 w 798286"/>
              <a:gd name="connsiteY0" fmla="*/ 246743 h 899886"/>
              <a:gd name="connsiteX1" fmla="*/ 0 w 798286"/>
              <a:gd name="connsiteY1" fmla="*/ 899886 h 899886"/>
              <a:gd name="connsiteX2" fmla="*/ 798286 w 798286"/>
              <a:gd name="connsiteY2" fmla="*/ 0 h 899886"/>
              <a:gd name="connsiteX3" fmla="*/ 116115 w 798286"/>
              <a:gd name="connsiteY3" fmla="*/ 246743 h 8998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98286" h="899885">
                <a:moveTo>
                  <a:pt x="116115" y="246743"/>
                </a:moveTo>
                <a:lnTo>
                  <a:pt x="0" y="899886"/>
                </a:lnTo>
                <a:lnTo>
                  <a:pt x="798286" y="0"/>
                </a:lnTo>
                <a:lnTo>
                  <a:pt x="116115" y="246743"/>
                </a:lnTo>
                <a:close/>
              </a:path>
            </a:pathLst>
          </a:cu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任意多边形 27" title=""/>
          <p:cNvSpPr/>
          <p:nvPr/>
        </p:nvSpPr>
        <p:spPr>
          <a:xfrm>
            <a:off x="2915816" y="4199812"/>
            <a:ext cx="1088572" cy="885371"/>
          </a:xfrm>
          <a:custGeom>
            <a:gdLst>
              <a:gd name="connsiteX0" fmla="*/ 667657 w 1088572"/>
              <a:gd name="connsiteY0" fmla="*/ 0 h 885371"/>
              <a:gd name="connsiteX1" fmla="*/ 1088572 w 1088572"/>
              <a:gd name="connsiteY1" fmla="*/ 885371 h 885371"/>
              <a:gd name="connsiteX2" fmla="*/ 0 w 1088572"/>
              <a:gd name="connsiteY2" fmla="*/ 261257 h 885371"/>
              <a:gd name="connsiteX3" fmla="*/ 667657 w 1088572"/>
              <a:gd name="connsiteY3" fmla="*/ 0 h 885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88572" h="885370">
                <a:moveTo>
                  <a:pt x="667657" y="0"/>
                </a:moveTo>
                <a:lnTo>
                  <a:pt x="1088572" y="885371"/>
                </a:lnTo>
                <a:lnTo>
                  <a:pt x="0" y="261257"/>
                </a:lnTo>
                <a:lnTo>
                  <a:pt x="667657" y="0"/>
                </a:lnTo>
                <a:close/>
              </a:path>
            </a:pathLst>
          </a:cu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任意多边形 28" title=""/>
          <p:cNvSpPr/>
          <p:nvPr/>
        </p:nvSpPr>
        <p:spPr>
          <a:xfrm>
            <a:off x="1451429" y="5661247"/>
            <a:ext cx="885371" cy="508000"/>
          </a:xfrm>
          <a:custGeom>
            <a:gdLst>
              <a:gd name="connsiteX0" fmla="*/ 0 w 885371"/>
              <a:gd name="connsiteY0" fmla="*/ 508000 h 508000"/>
              <a:gd name="connsiteX1" fmla="*/ 885371 w 885371"/>
              <a:gd name="connsiteY1" fmla="*/ 508000 h 508000"/>
              <a:gd name="connsiteX2" fmla="*/ 72571 w 885371"/>
              <a:gd name="connsiteY2" fmla="*/ 0 h 508000"/>
              <a:gd name="connsiteX3" fmla="*/ 0 w 885371"/>
              <a:gd name="connsiteY3" fmla="*/ 508000 h 50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85370" h="508000">
                <a:moveTo>
                  <a:pt x="0" y="508000"/>
                </a:moveTo>
                <a:lnTo>
                  <a:pt x="885371" y="508000"/>
                </a:lnTo>
                <a:lnTo>
                  <a:pt x="72571" y="0"/>
                </a:lnTo>
                <a:lnTo>
                  <a:pt x="0" y="50800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任意多边形 29" title=""/>
          <p:cNvSpPr/>
          <p:nvPr/>
        </p:nvSpPr>
        <p:spPr>
          <a:xfrm>
            <a:off x="3091543" y="5283199"/>
            <a:ext cx="1422400" cy="885371"/>
          </a:xfrm>
          <a:custGeom>
            <a:gdLst>
              <a:gd name="connsiteX0" fmla="*/ 1016000 w 1422400"/>
              <a:gd name="connsiteY0" fmla="*/ 0 h 885371"/>
              <a:gd name="connsiteX1" fmla="*/ 0 w 1422400"/>
              <a:gd name="connsiteY1" fmla="*/ 885371 h 885371"/>
              <a:gd name="connsiteX2" fmla="*/ 1422400 w 1422400"/>
              <a:gd name="connsiteY2" fmla="*/ 885371 h 885371"/>
              <a:gd name="connsiteX3" fmla="*/ 1016000 w 1422400"/>
              <a:gd name="connsiteY3" fmla="*/ 0 h 885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22400" h="885370">
                <a:moveTo>
                  <a:pt x="1016000" y="0"/>
                </a:moveTo>
                <a:lnTo>
                  <a:pt x="0" y="885371"/>
                </a:lnTo>
                <a:lnTo>
                  <a:pt x="1422400" y="885371"/>
                </a:lnTo>
                <a:lnTo>
                  <a:pt x="1016000" y="0"/>
                </a:lnTo>
                <a:close/>
              </a:path>
            </a:pathLst>
          </a:cu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任意多边形 32" title=""/>
          <p:cNvSpPr/>
          <p:nvPr/>
        </p:nvSpPr>
        <p:spPr>
          <a:xfrm rot="20785648">
            <a:off x="6935265" y="4970838"/>
            <a:ext cx="798286" cy="899886"/>
          </a:xfrm>
          <a:custGeom>
            <a:gdLst>
              <a:gd name="connsiteX0" fmla="*/ 116115 w 798286"/>
              <a:gd name="connsiteY0" fmla="*/ 246743 h 899886"/>
              <a:gd name="connsiteX1" fmla="*/ 0 w 798286"/>
              <a:gd name="connsiteY1" fmla="*/ 899886 h 899886"/>
              <a:gd name="connsiteX2" fmla="*/ 798286 w 798286"/>
              <a:gd name="connsiteY2" fmla="*/ 0 h 899886"/>
              <a:gd name="connsiteX3" fmla="*/ 116115 w 798286"/>
              <a:gd name="connsiteY3" fmla="*/ 246743 h 8998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98286" h="899885">
                <a:moveTo>
                  <a:pt x="116115" y="246743"/>
                </a:moveTo>
                <a:lnTo>
                  <a:pt x="0" y="899886"/>
                </a:lnTo>
                <a:lnTo>
                  <a:pt x="798286" y="0"/>
                </a:lnTo>
                <a:lnTo>
                  <a:pt x="116115" y="246743"/>
                </a:lnTo>
                <a:close/>
              </a:path>
            </a:pathLst>
          </a:cu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5" name="云形标注 34" title=""/>
          <p:cNvSpPr/>
          <p:nvPr/>
        </p:nvSpPr>
        <p:spPr>
          <a:xfrm>
            <a:off x="5250538" y="2774845"/>
            <a:ext cx="2579902" cy="1158211"/>
          </a:xfrm>
          <a:prstGeom prst="cloudCallout">
            <a:avLst>
              <a:gd name="adj1" fmla="val -50606"/>
              <a:gd name="adj2" fmla="val 78865"/>
            </a:avLst>
          </a:prstGeom>
          <a:gradFill>
            <a:gsLst>
              <a:gs pos="0">
                <a:schemeClr val="tx2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16200000" scaled="0"/>
          </a:gra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tx1"/>
                </a:solidFill>
                <a:latin typeface="Times New Roman" panose="02020603050405020304" pitchFamily="18" charset="0"/>
                <a:ea typeface="华文新魏" panose="02010800040101010101" pitchFamily="2" charset="-122"/>
                <a:cs typeface="Times New Roman" panose="02020603050405020304" pitchFamily="18" charset="0"/>
              </a:rPr>
              <a:t>如何证明？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  <p:cond evt="onBegin" delay="0">
                          <p:tn val="11"/>
                        </p:cond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8" presetID="1" presetClass="entr" presetSubtype="0" dur="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  <p:cond evt="onBegin" delay="0">
                          <p:tn val="25"/>
                        </p:cond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7" presetClass="exit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4" presetID="47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  <p:cond evt="onBegin" delay="0">
                          <p:tn val="38"/>
                        </p:cond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7" presetClass="exit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47" presetID="47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  <p:cond evt="onBegin" delay="0">
                          <p:tn val="51"/>
                        </p:cond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7" presetClass="exit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60" presetID="47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  <p:cond evt="onBegin" delay="0">
                          <p:tn val="64"/>
                        </p:cond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7" presetClass="exit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8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73" presetID="47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  <p:cond evt="onBegin" delay="0">
                          <p:tn val="77"/>
                        </p:cond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1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24" grpId="0"/>
      <p:bldP spid="25" grpId="0"/>
      <p:bldP spid="26" grpId="0"/>
      <p:bldP spid="27" grpId="0"/>
      <p:bldP spid="27" grpId="1"/>
      <p:bldP spid="28" grpId="0"/>
      <p:bldP spid="28" grpId="1"/>
      <p:bldP spid="29" grpId="0"/>
      <p:bldP spid="29" grpId="1"/>
      <p:bldP spid="30" grpId="0"/>
      <p:bldP spid="30" grpId="1"/>
      <p:bldP spid="33" grpId="0"/>
      <p:bldP spid="3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圆角矩形 16" title=""/>
          <p:cNvSpPr/>
          <p:nvPr/>
        </p:nvSpPr>
        <p:spPr>
          <a:xfrm>
            <a:off x="971600" y="872697"/>
            <a:ext cx="7326840" cy="972127"/>
          </a:xfrm>
          <a:prstGeom prst="roundRect">
            <a:avLst/>
          </a:prstGeom>
          <a:noFill/>
          <a:ln>
            <a:solidFill>
              <a:srgbClr val="00206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720090" algn="just">
              <a:lnSpc>
                <a:spcPct val="150000"/>
              </a:lnSpc>
              <a:spcAft>
                <a:spcPct val="0"/>
              </a:spcAft>
            </a:pPr>
            <a:r>
              <a:rPr lang="zh-CN" altLang="en-US" sz="2800" kern="1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猜想：四边形的内角和等于</a:t>
            </a:r>
            <a:r>
              <a:rPr lang="en-US" altLang="zh-CN" sz="2800" kern="1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360°.</a:t>
            </a:r>
          </a:p>
        </p:txBody>
      </p:sp>
      <p:sp>
        <p:nvSpPr>
          <p:cNvPr id="18" name="矩形 17" title=""/>
          <p:cNvSpPr/>
          <p:nvPr/>
        </p:nvSpPr>
        <p:spPr>
          <a:xfrm>
            <a:off x="1331640" y="620728"/>
            <a:ext cx="1512168" cy="50401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chemeClr val="tx1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概念讲解 </a:t>
            </a:r>
          </a:p>
        </p:txBody>
      </p:sp>
      <p:grpSp>
        <p:nvGrpSpPr>
          <p:cNvPr id="2" name="组合 1" title=""/>
          <p:cNvGrpSpPr/>
          <p:nvPr/>
        </p:nvGrpSpPr>
        <p:grpSpPr>
          <a:xfrm>
            <a:off x="267232" y="123478"/>
            <a:ext cx="8625247" cy="6473874"/>
            <a:chOff x="267232" y="123478"/>
            <a:chExt cx="8625247" cy="6473874"/>
          </a:xfrm>
        </p:grpSpPr>
        <p:sp>
          <p:nvSpPr>
            <p:cNvPr id="23" name="对角圆角矩形 22"/>
            <p:cNvSpPr/>
            <p:nvPr/>
          </p:nvSpPr>
          <p:spPr>
            <a:xfrm>
              <a:off x="267232" y="339478"/>
              <a:ext cx="8625247" cy="6257874"/>
            </a:xfrm>
            <a:prstGeom prst="round2DiagRect">
              <a:avLst/>
            </a:prstGeom>
            <a:noFill/>
            <a:ln>
              <a:solidFill>
                <a:schemeClr val="tx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椭圆 23">
              <a:hlinkClick action="ppaction://noaction"/>
            </p:cNvPr>
            <p:cNvSpPr/>
            <p:nvPr/>
          </p:nvSpPr>
          <p:spPr>
            <a:xfrm>
              <a:off x="6696288" y="123478"/>
              <a:ext cx="468000" cy="468000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>
                  <a:latin typeface="华文新魏" panose="02010800040101010101" pitchFamily="2" charset="-122"/>
                  <a:ea typeface="华文新魏" panose="02010800040101010101" pitchFamily="2" charset="-122"/>
                </a:rPr>
                <a:t>导</a:t>
              </a:r>
            </a:p>
          </p:txBody>
        </p:sp>
        <p:sp>
          <p:nvSpPr>
            <p:cNvPr id="25" name="椭圆 24">
              <a:hlinkClick r:id="rId2" action="ppaction://hlinksldjump?num=8"/>
            </p:cNvPr>
            <p:cNvSpPr/>
            <p:nvPr/>
          </p:nvSpPr>
          <p:spPr>
            <a:xfrm>
              <a:off x="7128336" y="195486"/>
              <a:ext cx="468000" cy="468000"/>
            </a:xfrm>
            <a:prstGeom prst="ellipse">
              <a:avLst/>
            </a:prstGeom>
            <a:solidFill>
              <a:schemeClr val="bg1"/>
            </a:solidFill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>
                  <a:solidFill>
                    <a:srgbClr val="002060"/>
                  </a:solidFill>
                  <a:latin typeface="华文新魏" panose="02010800040101010101" pitchFamily="2" charset="-122"/>
                  <a:ea typeface="华文新魏" panose="02010800040101010101" pitchFamily="2" charset="-122"/>
                </a:rPr>
                <a:t>探</a:t>
              </a:r>
            </a:p>
          </p:txBody>
        </p:sp>
        <p:sp>
          <p:nvSpPr>
            <p:cNvPr id="26" name="椭圆 25">
              <a:hlinkClick r:id="rId2" action="ppaction://hlinksldjump?num=8"/>
            </p:cNvPr>
            <p:cNvSpPr/>
            <p:nvPr/>
          </p:nvSpPr>
          <p:spPr>
            <a:xfrm>
              <a:off x="7596440" y="123478"/>
              <a:ext cx="468000" cy="468000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>
                  <a:latin typeface="华文新魏" panose="02010800040101010101" pitchFamily="2" charset="-122"/>
                  <a:ea typeface="华文新魏" panose="02010800040101010101" pitchFamily="2" charset="-122"/>
                </a:rPr>
                <a:t>练</a:t>
              </a:r>
            </a:p>
          </p:txBody>
        </p:sp>
        <p:sp>
          <p:nvSpPr>
            <p:cNvPr id="27" name="椭圆 26">
              <a:hlinkClick r:id="rId3" action="ppaction://hlinksldjump?num=9"/>
            </p:cNvPr>
            <p:cNvSpPr/>
            <p:nvPr/>
          </p:nvSpPr>
          <p:spPr>
            <a:xfrm>
              <a:off x="8064440" y="195486"/>
              <a:ext cx="468000" cy="468000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>
                  <a:latin typeface="华文新魏" panose="02010800040101010101" pitchFamily="2" charset="-122"/>
                  <a:ea typeface="华文新魏" panose="02010800040101010101" pitchFamily="2" charset="-122"/>
                </a:rPr>
                <a:t>结</a:t>
              </a:r>
            </a:p>
          </p:txBody>
        </p:sp>
      </p:grpSp>
      <p:sp>
        <p:nvSpPr>
          <p:cNvPr id="28" name="矩形 27" title=""/>
          <p:cNvSpPr/>
          <p:nvPr/>
        </p:nvSpPr>
        <p:spPr>
          <a:xfrm>
            <a:off x="947642" y="1916832"/>
            <a:ext cx="6838704" cy="107632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chemeClr val="tx1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已知：四边形</a:t>
            </a:r>
            <a:r>
              <a:rPr lang="en-US" altLang="zh-CN" sz="3200" i="1">
                <a:solidFill>
                  <a:schemeClr val="tx1"/>
                </a:solidFill>
                <a:latin typeface="Times New Roman" panose="02020603050405020304" pitchFamily="18" charset="0"/>
                <a:ea typeface="华文新魏" panose="02010800040101010101" pitchFamily="2" charset="-122"/>
                <a:cs typeface="Times New Roman" panose="02020603050405020304" pitchFamily="18" charset="0"/>
              </a:rPr>
              <a:t>ABCD</a:t>
            </a:r>
            <a:r>
              <a:rPr lang="en-US" altLang="zh-CN" sz="3200">
                <a:solidFill>
                  <a:schemeClr val="tx1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.</a:t>
            </a:r>
          </a:p>
          <a:p>
            <a:r>
              <a:rPr lang="zh-CN" altLang="en-US" sz="3200">
                <a:solidFill>
                  <a:schemeClr val="tx1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求证：</a:t>
            </a:r>
            <a:r>
              <a:rPr lang="zh-CN" altLang="en-US" sz="3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∠</a:t>
            </a:r>
            <a:r>
              <a:rPr lang="en-US" altLang="zh-CN" sz="3200" i="1">
                <a:solidFill>
                  <a:schemeClr val="tx1"/>
                </a:solidFill>
                <a:latin typeface="Times New Roman" panose="02020603050405020304" pitchFamily="18" charset="0"/>
                <a:ea typeface="华文新魏" panose="02010800040101010101" pitchFamily="2" charset="-122"/>
                <a:cs typeface="Times New Roman" panose="02020603050405020304" pitchFamily="18" charset="0"/>
              </a:rPr>
              <a:t>A</a:t>
            </a:r>
            <a:r>
              <a:rPr lang="en-US" altLang="zh-CN" sz="3200">
                <a:solidFill>
                  <a:schemeClr val="tx1"/>
                </a:solidFill>
                <a:latin typeface="Times New Roman" panose="02020603050405020304" pitchFamily="18" charset="0"/>
                <a:ea typeface="华文新魏" panose="02010800040101010101" pitchFamily="2" charset="-122"/>
                <a:cs typeface="Times New Roman" panose="02020603050405020304" pitchFamily="18" charset="0"/>
              </a:rPr>
              <a:t>+</a:t>
            </a:r>
            <a:r>
              <a:rPr lang="zh-CN" altLang="en-US" sz="3200">
                <a:solidFill>
                  <a:schemeClr val="tx1"/>
                </a:solidFill>
                <a:latin typeface="Times New Roman" panose="02020603050405020304" pitchFamily="18" charset="0"/>
                <a:ea typeface="华文新魏" panose="0201080004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en-US" sz="32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∠</a:t>
            </a:r>
            <a:r>
              <a:rPr lang="en-US" altLang="zh-CN" sz="3200" i="1">
                <a:solidFill>
                  <a:schemeClr val="tx1"/>
                </a:solidFill>
                <a:latin typeface="Times New Roman" panose="02020603050405020304" pitchFamily="18" charset="0"/>
                <a:ea typeface="华文新魏" panose="02010800040101010101" pitchFamily="2" charset="-122"/>
                <a:cs typeface="Times New Roman" panose="02020603050405020304" pitchFamily="18" charset="0"/>
              </a:rPr>
              <a:t>B</a:t>
            </a:r>
            <a:r>
              <a:rPr lang="en-US" altLang="zh-CN" sz="3200">
                <a:solidFill>
                  <a:schemeClr val="tx1"/>
                </a:solidFill>
                <a:latin typeface="Times New Roman" panose="02020603050405020304" pitchFamily="18" charset="0"/>
                <a:ea typeface="华文新魏" panose="02010800040101010101" pitchFamily="2" charset="-122"/>
                <a:cs typeface="Times New Roman" panose="02020603050405020304" pitchFamily="18" charset="0"/>
              </a:rPr>
              <a:t>+</a:t>
            </a:r>
            <a:r>
              <a:rPr lang="zh-CN" altLang="en-US" sz="3200">
                <a:solidFill>
                  <a:schemeClr val="tx1"/>
                </a:solidFill>
                <a:latin typeface="Times New Roman" panose="02020603050405020304" pitchFamily="18" charset="0"/>
                <a:ea typeface="华文新魏" panose="0201080004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en-US" sz="32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∠</a:t>
            </a:r>
            <a:r>
              <a:rPr lang="en-US" altLang="zh-CN" sz="3200" i="1">
                <a:solidFill>
                  <a:schemeClr val="tx1"/>
                </a:solidFill>
                <a:latin typeface="Times New Roman" panose="02020603050405020304" pitchFamily="18" charset="0"/>
                <a:ea typeface="华文新魏" panose="02010800040101010101" pitchFamily="2" charset="-122"/>
                <a:cs typeface="Times New Roman" panose="02020603050405020304" pitchFamily="18" charset="0"/>
              </a:rPr>
              <a:t>C</a:t>
            </a:r>
            <a:r>
              <a:rPr lang="en-US" altLang="zh-CN" sz="3200">
                <a:solidFill>
                  <a:schemeClr val="tx1"/>
                </a:solidFill>
                <a:latin typeface="Times New Roman" panose="02020603050405020304" pitchFamily="18" charset="0"/>
                <a:ea typeface="华文新魏" panose="02010800040101010101" pitchFamily="2" charset="-122"/>
                <a:cs typeface="Times New Roman" panose="02020603050405020304" pitchFamily="18" charset="0"/>
              </a:rPr>
              <a:t>+</a:t>
            </a:r>
            <a:r>
              <a:rPr lang="zh-CN" altLang="en-US" sz="3200">
                <a:solidFill>
                  <a:schemeClr val="tx1"/>
                </a:solidFill>
                <a:latin typeface="Times New Roman" panose="02020603050405020304" pitchFamily="18" charset="0"/>
                <a:ea typeface="华文新魏" panose="0201080004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en-US" sz="32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∠</a:t>
            </a:r>
            <a:r>
              <a:rPr lang="en-US" altLang="zh-CN" sz="3200" i="1">
                <a:solidFill>
                  <a:schemeClr val="tx1"/>
                </a:solidFill>
                <a:latin typeface="Times New Roman" panose="02020603050405020304" pitchFamily="18" charset="0"/>
                <a:ea typeface="华文新魏" panose="02010800040101010101" pitchFamily="2" charset="-122"/>
                <a:cs typeface="Times New Roman" panose="02020603050405020304" pitchFamily="18" charset="0"/>
              </a:rPr>
              <a:t>D</a:t>
            </a:r>
            <a:r>
              <a:rPr lang="en-US" altLang="zh-CN" sz="3200">
                <a:solidFill>
                  <a:schemeClr val="tx1"/>
                </a:solidFill>
                <a:latin typeface="Times New Roman" panose="02020603050405020304" pitchFamily="18" charset="0"/>
                <a:ea typeface="华文新魏" panose="02010800040101010101" pitchFamily="2" charset="-122"/>
                <a:cs typeface="Times New Roman" panose="02020603050405020304" pitchFamily="18" charset="0"/>
              </a:rPr>
              <a:t>=360°.</a:t>
            </a:r>
          </a:p>
        </p:txBody>
      </p:sp>
      <p:pic>
        <p:nvPicPr>
          <p:cNvPr id="29" name="图片 28" title="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981" y="2996952"/>
            <a:ext cx="2600000" cy="1609524"/>
          </a:xfrm>
          <a:prstGeom prst="rect">
            <a:avLst/>
          </a:prstGeom>
        </p:spPr>
      </p:pic>
      <p:grpSp>
        <p:nvGrpSpPr>
          <p:cNvPr id="31" name="组合 30" title=""/>
          <p:cNvGrpSpPr/>
          <p:nvPr/>
        </p:nvGrpSpPr>
        <p:grpSpPr>
          <a:xfrm>
            <a:off x="683568" y="4725144"/>
            <a:ext cx="2707717" cy="1584176"/>
            <a:chOff x="5076055" y="2716184"/>
            <a:chExt cx="2815435" cy="1584176"/>
          </a:xfrm>
        </p:grpSpPr>
        <p:sp>
          <p:nvSpPr>
            <p:cNvPr id="32" name="圆角矩形 31"/>
            <p:cNvSpPr/>
            <p:nvPr/>
          </p:nvSpPr>
          <p:spPr>
            <a:xfrm>
              <a:off x="5076055" y="2897175"/>
              <a:ext cx="2815435" cy="1403185"/>
            </a:xfrm>
            <a:prstGeom prst="round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indent="457200"/>
              <a:r>
                <a:rPr lang="zh-CN" altLang="en-US" sz="2800">
                  <a:solidFill>
                    <a:schemeClr val="tx1"/>
                  </a:solidFill>
                  <a:latin typeface="华文新魏" panose="02010800040101010101" pitchFamily="2" charset="-122"/>
                  <a:ea typeface="华文新魏" panose="02010800040101010101" pitchFamily="2" charset="-122"/>
                </a:rPr>
                <a:t>你还有其他证明方法吗？</a:t>
              </a:r>
            </a:p>
          </p:txBody>
        </p:sp>
        <p:sp>
          <p:nvSpPr>
            <p:cNvPr id="33" name="椭圆 32"/>
            <p:cNvSpPr/>
            <p:nvPr/>
          </p:nvSpPr>
          <p:spPr>
            <a:xfrm>
              <a:off x="5490175" y="2716184"/>
              <a:ext cx="432000" cy="43200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>
                  <a:latin typeface="华文新魏" panose="02010800040101010101" pitchFamily="2" charset="-122"/>
                  <a:ea typeface="华文新魏" panose="02010800040101010101" pitchFamily="2" charset="-122"/>
                </a:rPr>
                <a:t>思</a:t>
              </a:r>
            </a:p>
          </p:txBody>
        </p:sp>
        <p:sp>
          <p:nvSpPr>
            <p:cNvPr id="34" name="椭圆 33"/>
            <p:cNvSpPr/>
            <p:nvPr/>
          </p:nvSpPr>
          <p:spPr>
            <a:xfrm>
              <a:off x="5894772" y="2717175"/>
              <a:ext cx="432000" cy="432000"/>
            </a:xfrm>
            <a:prstGeom prst="ellipse">
              <a:avLst/>
            </a:prstGeom>
          </p:spPr>
          <p:style>
            <a:lnRef idx="1">
              <a:schemeClr val="accent4"/>
            </a:lnRef>
            <a:fillRef idx="3">
              <a:schemeClr val="accent4"/>
            </a:fillRef>
            <a:effectRef idx="2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>
                  <a:latin typeface="华文新魏" panose="02010800040101010101" pitchFamily="2" charset="-122"/>
                  <a:ea typeface="华文新魏" panose="02010800040101010101" pitchFamily="2" charset="-122"/>
                </a:rPr>
                <a:t>考</a:t>
              </a:r>
            </a:p>
          </p:txBody>
        </p:sp>
      </p:grpSp>
      <p:cxnSp>
        <p:nvCxnSpPr>
          <p:cNvPr id="35" name="直接连接符 34" title=""/>
          <p:cNvCxnSpPr/>
          <p:nvPr/>
        </p:nvCxnSpPr>
        <p:spPr>
          <a:xfrm flipH="1">
            <a:off x="899593" y="3155476"/>
            <a:ext cx="1440159" cy="1281636"/>
          </a:xfrm>
          <a:prstGeom prst="line">
            <a:avLst/>
          </a:prstGeom>
          <a:ln w="25400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矩形 2" title=""/>
          <p:cNvSpPr/>
          <p:nvPr/>
        </p:nvSpPr>
        <p:spPr>
          <a:xfrm>
            <a:off x="1796981" y="1124744"/>
            <a:ext cx="902811" cy="523220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kern="1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定理</a:t>
            </a:r>
          </a:p>
        </p:txBody>
      </p:sp>
      <p:sp>
        <p:nvSpPr>
          <p:cNvPr id="4" name="矩形 3" title=""/>
          <p:cNvSpPr/>
          <p:nvPr/>
        </p:nvSpPr>
        <p:spPr>
          <a:xfrm>
            <a:off x="3635896" y="3212976"/>
            <a:ext cx="5211683" cy="310854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证明 连结</a:t>
            </a:r>
            <a:r>
              <a:rPr lang="en-US" altLang="zh-CN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BD.</a:t>
            </a:r>
          </a:p>
          <a:p>
            <a:r>
              <a:rPr lang="zh-CN" altLang="en-US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∵∠</a:t>
            </a:r>
            <a:r>
              <a:rPr lang="en-US" altLang="zh-CN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A+</a:t>
            </a:r>
            <a:r>
              <a:rPr lang="zh-CN" altLang="en-US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∠</a:t>
            </a:r>
            <a:r>
              <a:rPr lang="en-US" altLang="zh-CN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ABD+</a:t>
            </a:r>
            <a:r>
              <a:rPr lang="zh-CN" altLang="en-US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∠</a:t>
            </a:r>
            <a:r>
              <a:rPr lang="en-US" altLang="zh-CN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ADB=180°</a:t>
            </a:r>
            <a:r>
              <a:rPr lang="zh-CN" altLang="en-US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，</a:t>
            </a:r>
            <a:endParaRPr lang="en-US" altLang="zh-CN" sz="2800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  <a:p>
            <a:r>
              <a:rPr lang="zh-CN" altLang="en-US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    ∠</a:t>
            </a:r>
            <a:r>
              <a:rPr lang="en-US" altLang="zh-CN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C+</a:t>
            </a:r>
            <a:r>
              <a:rPr lang="zh-CN" altLang="en-US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∠</a:t>
            </a:r>
            <a:r>
              <a:rPr lang="en-US" altLang="zh-CN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CBD+</a:t>
            </a:r>
            <a:r>
              <a:rPr lang="zh-CN" altLang="en-US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∠</a:t>
            </a:r>
            <a:r>
              <a:rPr lang="en-US" altLang="zh-CN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CDB=180°</a:t>
            </a:r>
            <a:r>
              <a:rPr lang="zh-CN" altLang="en-US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，</a:t>
            </a:r>
          </a:p>
          <a:p>
            <a:r>
              <a:rPr lang="zh-CN" altLang="en-US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∴∠</a:t>
            </a:r>
            <a:r>
              <a:rPr lang="en-US" altLang="zh-CN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A+</a:t>
            </a:r>
            <a:r>
              <a:rPr lang="zh-CN" altLang="en-US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∠</a:t>
            </a:r>
            <a:r>
              <a:rPr lang="en-US" altLang="zh-CN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ABD+</a:t>
            </a:r>
            <a:r>
              <a:rPr lang="zh-CN" altLang="en-US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∠</a:t>
            </a:r>
            <a:r>
              <a:rPr lang="en-US" altLang="zh-CN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ADB</a:t>
            </a:r>
          </a:p>
          <a:p>
            <a:r>
              <a:rPr lang="en-US" altLang="zh-CN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    +</a:t>
            </a:r>
            <a:r>
              <a:rPr lang="zh-CN" altLang="en-US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∠</a:t>
            </a:r>
            <a:r>
              <a:rPr lang="en-US" altLang="zh-CN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C+</a:t>
            </a:r>
            <a:r>
              <a:rPr lang="zh-CN" altLang="en-US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∠</a:t>
            </a:r>
            <a:r>
              <a:rPr lang="en-US" altLang="zh-CN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CBD+</a:t>
            </a:r>
            <a:r>
              <a:rPr lang="zh-CN" altLang="en-US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∠</a:t>
            </a:r>
            <a:r>
              <a:rPr lang="en-US" altLang="zh-CN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CDB</a:t>
            </a:r>
          </a:p>
          <a:p>
            <a:r>
              <a:rPr lang="en-US" altLang="zh-CN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     =180°+180°=360°</a:t>
            </a:r>
            <a:r>
              <a:rPr lang="zh-CN" altLang="en-US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，</a:t>
            </a:r>
            <a:endParaRPr lang="en-US" altLang="zh-CN" sz="2800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  <a:p>
            <a:r>
              <a:rPr lang="zh-CN" altLang="en-US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即∠</a:t>
            </a:r>
            <a:r>
              <a:rPr lang="en-US" altLang="zh-CN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A+</a:t>
            </a:r>
            <a:r>
              <a:rPr lang="zh-CN" altLang="en-US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∠</a:t>
            </a:r>
            <a:r>
              <a:rPr lang="en-US" altLang="zh-CN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ABC+</a:t>
            </a:r>
            <a:r>
              <a:rPr lang="zh-CN" altLang="en-US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∠</a:t>
            </a:r>
            <a:r>
              <a:rPr lang="en-US" altLang="zh-CN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C+</a:t>
            </a:r>
            <a:r>
              <a:rPr lang="zh-CN" altLang="en-US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∠</a:t>
            </a:r>
            <a:r>
              <a:rPr lang="en-US" altLang="zh-CN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CDA=360°.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  <p:cond evt="onBegin" delay="0">
                          <p:tn val="11"/>
                        </p:cond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  <p:cond evt="onBegin" delay="0">
                          <p:tn val="24"/>
                        </p:cond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  <p:cond evt="onBegin" delay="0">
                          <p:tn val="29"/>
                        </p:cond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  <p:cond evt="onBegin" delay="0">
                          <p:tn val="34"/>
                        </p:cond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28" grpId="0"/>
      <p:bldP spid="3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 title=""/>
          <p:cNvGrpSpPr/>
          <p:nvPr/>
        </p:nvGrpSpPr>
        <p:grpSpPr>
          <a:xfrm>
            <a:off x="267232" y="123478"/>
            <a:ext cx="8625247" cy="6473874"/>
            <a:chOff x="267232" y="123478"/>
            <a:chExt cx="8625247" cy="6473874"/>
          </a:xfrm>
        </p:grpSpPr>
        <p:sp>
          <p:nvSpPr>
            <p:cNvPr id="2" name="对角圆角矩形 1"/>
            <p:cNvSpPr/>
            <p:nvPr/>
          </p:nvSpPr>
          <p:spPr>
            <a:xfrm>
              <a:off x="267232" y="339478"/>
              <a:ext cx="8625247" cy="6257874"/>
            </a:xfrm>
            <a:prstGeom prst="round2DiagRect">
              <a:avLst/>
            </a:prstGeom>
            <a:noFill/>
            <a:ln>
              <a:solidFill>
                <a:schemeClr val="tx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" name="椭圆 2">
              <a:hlinkClick action="ppaction://noaction"/>
            </p:cNvPr>
            <p:cNvSpPr/>
            <p:nvPr/>
          </p:nvSpPr>
          <p:spPr>
            <a:xfrm>
              <a:off x="6696288" y="123478"/>
              <a:ext cx="468000" cy="468000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>
                  <a:latin typeface="华文新魏" panose="02010800040101010101" pitchFamily="2" charset="-122"/>
                  <a:ea typeface="华文新魏" panose="02010800040101010101" pitchFamily="2" charset="-122"/>
                </a:rPr>
                <a:t>导</a:t>
              </a:r>
            </a:p>
          </p:txBody>
        </p:sp>
        <p:sp>
          <p:nvSpPr>
            <p:cNvPr id="4" name="椭圆 3">
              <a:hlinkClick r:id="rId2" action="ppaction://hlinksldjump?num=8"/>
            </p:cNvPr>
            <p:cNvSpPr/>
            <p:nvPr/>
          </p:nvSpPr>
          <p:spPr>
            <a:xfrm>
              <a:off x="7128336" y="195486"/>
              <a:ext cx="468000" cy="468000"/>
            </a:xfrm>
            <a:prstGeom prst="ellipse">
              <a:avLst/>
            </a:prstGeom>
            <a:solidFill>
              <a:schemeClr val="bg1"/>
            </a:solidFill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>
                  <a:solidFill>
                    <a:srgbClr val="002060"/>
                  </a:solidFill>
                  <a:latin typeface="华文新魏" panose="02010800040101010101" pitchFamily="2" charset="-122"/>
                  <a:ea typeface="华文新魏" panose="02010800040101010101" pitchFamily="2" charset="-122"/>
                </a:rPr>
                <a:t>探</a:t>
              </a:r>
            </a:p>
          </p:txBody>
        </p:sp>
        <p:sp>
          <p:nvSpPr>
            <p:cNvPr id="5" name="椭圆 4">
              <a:hlinkClick r:id="rId2" action="ppaction://hlinksldjump?num=8"/>
            </p:cNvPr>
            <p:cNvSpPr/>
            <p:nvPr/>
          </p:nvSpPr>
          <p:spPr>
            <a:xfrm>
              <a:off x="7596440" y="123478"/>
              <a:ext cx="468000" cy="468000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>
                  <a:latin typeface="华文新魏" panose="02010800040101010101" pitchFamily="2" charset="-122"/>
                  <a:ea typeface="华文新魏" panose="02010800040101010101" pitchFamily="2" charset="-122"/>
                </a:rPr>
                <a:t>练</a:t>
              </a:r>
            </a:p>
          </p:txBody>
        </p:sp>
        <p:sp>
          <p:nvSpPr>
            <p:cNvPr id="6" name="椭圆 5">
              <a:hlinkClick r:id="rId3" action="ppaction://hlinksldjump?num=9"/>
            </p:cNvPr>
            <p:cNvSpPr/>
            <p:nvPr/>
          </p:nvSpPr>
          <p:spPr>
            <a:xfrm>
              <a:off x="8064440" y="195486"/>
              <a:ext cx="468000" cy="468000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>
                  <a:latin typeface="华文新魏" panose="02010800040101010101" pitchFamily="2" charset="-122"/>
                  <a:ea typeface="华文新魏" panose="02010800040101010101" pitchFamily="2" charset="-122"/>
                </a:rPr>
                <a:t>结</a:t>
              </a:r>
            </a:p>
          </p:txBody>
        </p:sp>
      </p:grpSp>
      <p:grpSp>
        <p:nvGrpSpPr>
          <p:cNvPr id="53" name="组合 52" title=""/>
          <p:cNvGrpSpPr/>
          <p:nvPr/>
        </p:nvGrpSpPr>
        <p:grpSpPr>
          <a:xfrm>
            <a:off x="795918" y="601524"/>
            <a:ext cx="3793691" cy="2990656"/>
            <a:chOff x="757471" y="601524"/>
            <a:chExt cx="3793691" cy="2990656"/>
          </a:xfrm>
        </p:grpSpPr>
        <p:grpSp>
          <p:nvGrpSpPr>
            <p:cNvPr id="17" name="组合 16"/>
            <p:cNvGrpSpPr/>
            <p:nvPr/>
          </p:nvGrpSpPr>
          <p:grpSpPr>
            <a:xfrm>
              <a:off x="1115616" y="1052736"/>
              <a:ext cx="3091543" cy="1988457"/>
              <a:chOff x="1115616" y="1052736"/>
              <a:chExt cx="3091543" cy="1988457"/>
            </a:xfrm>
          </p:grpSpPr>
          <p:sp>
            <p:nvSpPr>
              <p:cNvPr id="15" name="任意多边形 14"/>
              <p:cNvSpPr/>
              <p:nvPr/>
            </p:nvSpPr>
            <p:spPr>
              <a:xfrm>
                <a:off x="1115616" y="1052736"/>
                <a:ext cx="3091543" cy="1988457"/>
              </a:xfrm>
              <a:custGeom>
                <a:gdLst>
                  <a:gd name="connsiteX0" fmla="*/ 217715 w 3091543"/>
                  <a:gd name="connsiteY0" fmla="*/ 754743 h 1988457"/>
                  <a:gd name="connsiteX1" fmla="*/ 2148115 w 3091543"/>
                  <a:gd name="connsiteY1" fmla="*/ 0 h 1988457"/>
                  <a:gd name="connsiteX2" fmla="*/ 3091543 w 3091543"/>
                  <a:gd name="connsiteY2" fmla="*/ 1988457 h 1988457"/>
                  <a:gd name="connsiteX3" fmla="*/ 0 w 3091543"/>
                  <a:gd name="connsiteY3" fmla="*/ 1988457 h 1988457"/>
                  <a:gd name="connsiteX4" fmla="*/ 217715 w 3091543"/>
                  <a:gd name="connsiteY4" fmla="*/ 754743 h 198845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091543" h="1988456">
                    <a:moveTo>
                      <a:pt x="217715" y="754743"/>
                    </a:moveTo>
                    <a:lnTo>
                      <a:pt x="2148115" y="0"/>
                    </a:lnTo>
                    <a:lnTo>
                      <a:pt x="3091543" y="1988457"/>
                    </a:lnTo>
                    <a:lnTo>
                      <a:pt x="0" y="1988457"/>
                    </a:lnTo>
                    <a:lnTo>
                      <a:pt x="217715" y="754743"/>
                    </a:lnTo>
                    <a:close/>
                  </a:path>
                </a:pathLst>
              </a:custGeom>
              <a:noFill/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cxnSp>
            <p:nvCxnSpPr>
              <p:cNvPr id="8" name="直接连接符 7"/>
              <p:cNvCxnSpPr>
                <a:stCxn id="15" idx="1"/>
                <a:endCxn id="15" idx="3"/>
              </p:cNvCxnSpPr>
              <p:nvPr/>
            </p:nvCxnSpPr>
            <p:spPr>
              <a:xfrm flipH="1">
                <a:off x="1115616" y="1052736"/>
                <a:ext cx="2148115" cy="1988457"/>
              </a:xfrm>
              <a:prstGeom prst="line">
                <a:avLst/>
              </a:prstGeom>
              <a:ln w="25400">
                <a:solidFill>
                  <a:srgbClr val="FF0000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6" name="矩形 35"/>
            <p:cNvSpPr/>
            <p:nvPr/>
          </p:nvSpPr>
          <p:spPr>
            <a:xfrm>
              <a:off x="887288" y="1321604"/>
              <a:ext cx="444352" cy="523220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>
                  <a:solidFill>
                    <a:srgbClr val="002060"/>
                  </a:solidFill>
                  <a:latin typeface="Times New Roman" panose="02020603050405020304" pitchFamily="18" charset="0"/>
                  <a:ea typeface="华文新魏" panose="02010800040101010101" pitchFamily="2" charset="-122"/>
                  <a:cs typeface="Times New Roman" panose="02020603050405020304" pitchFamily="18" charset="0"/>
                </a:rPr>
                <a:t>A</a:t>
              </a:r>
              <a:endPara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37" name="矩形 36"/>
            <p:cNvSpPr/>
            <p:nvPr/>
          </p:nvSpPr>
          <p:spPr>
            <a:xfrm>
              <a:off x="3275856" y="601524"/>
              <a:ext cx="444352" cy="523220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>
                  <a:solidFill>
                    <a:srgbClr val="002060"/>
                  </a:solidFill>
                  <a:latin typeface="Times New Roman" panose="02020603050405020304" pitchFamily="18" charset="0"/>
                  <a:ea typeface="华文新魏" panose="02010800040101010101" pitchFamily="2" charset="-122"/>
                  <a:cs typeface="Times New Roman" panose="02020603050405020304" pitchFamily="18" charset="0"/>
                </a:rPr>
                <a:t>D</a:t>
              </a:r>
              <a:endPara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38" name="矩形 37"/>
            <p:cNvSpPr/>
            <p:nvPr/>
          </p:nvSpPr>
          <p:spPr>
            <a:xfrm>
              <a:off x="757471" y="3068960"/>
              <a:ext cx="423514" cy="523220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>
                  <a:solidFill>
                    <a:srgbClr val="002060"/>
                  </a:solidFill>
                  <a:latin typeface="Times New Roman" panose="02020603050405020304" pitchFamily="18" charset="0"/>
                  <a:ea typeface="华文新魏" panose="02010800040101010101" pitchFamily="2" charset="-122"/>
                  <a:cs typeface="Times New Roman" panose="02020603050405020304" pitchFamily="18" charset="0"/>
                </a:rPr>
                <a:t>B</a:t>
              </a:r>
              <a:endPara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39" name="矩形 38"/>
            <p:cNvSpPr/>
            <p:nvPr/>
          </p:nvSpPr>
          <p:spPr>
            <a:xfrm>
              <a:off x="4127648" y="3049796"/>
              <a:ext cx="423514" cy="523220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>
                  <a:solidFill>
                    <a:srgbClr val="002060"/>
                  </a:solidFill>
                  <a:latin typeface="Times New Roman" panose="02020603050405020304" pitchFamily="18" charset="0"/>
                  <a:ea typeface="华文新魏" panose="02010800040101010101" pitchFamily="2" charset="-122"/>
                  <a:cs typeface="Times New Roman" panose="02020603050405020304" pitchFamily="18" charset="0"/>
                </a:rPr>
                <a:t>C</a:t>
              </a:r>
              <a:endPara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51" name="组合 50" title=""/>
          <p:cNvGrpSpPr/>
          <p:nvPr/>
        </p:nvGrpSpPr>
        <p:grpSpPr>
          <a:xfrm>
            <a:off x="4644008" y="548680"/>
            <a:ext cx="3793691" cy="3009820"/>
            <a:chOff x="4644008" y="582360"/>
            <a:chExt cx="3793691" cy="3009820"/>
          </a:xfrm>
        </p:grpSpPr>
        <p:sp>
          <p:nvSpPr>
            <p:cNvPr id="16" name="任意多边形 15"/>
            <p:cNvSpPr/>
            <p:nvPr/>
          </p:nvSpPr>
          <p:spPr>
            <a:xfrm>
              <a:off x="4950630" y="1031773"/>
              <a:ext cx="3091543" cy="1988457"/>
            </a:xfrm>
            <a:custGeom>
              <a:gdLst>
                <a:gd name="connsiteX0" fmla="*/ 217715 w 3091543"/>
                <a:gd name="connsiteY0" fmla="*/ 754743 h 1988457"/>
                <a:gd name="connsiteX1" fmla="*/ 2148115 w 3091543"/>
                <a:gd name="connsiteY1" fmla="*/ 0 h 1988457"/>
                <a:gd name="connsiteX2" fmla="*/ 3091543 w 3091543"/>
                <a:gd name="connsiteY2" fmla="*/ 1988457 h 1988457"/>
                <a:gd name="connsiteX3" fmla="*/ 0 w 3091543"/>
                <a:gd name="connsiteY3" fmla="*/ 1988457 h 1988457"/>
                <a:gd name="connsiteX4" fmla="*/ 217715 w 3091543"/>
                <a:gd name="connsiteY4" fmla="*/ 754743 h 19884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91543" h="1988456">
                  <a:moveTo>
                    <a:pt x="217715" y="754743"/>
                  </a:moveTo>
                  <a:lnTo>
                    <a:pt x="2148115" y="0"/>
                  </a:lnTo>
                  <a:lnTo>
                    <a:pt x="3091543" y="1988457"/>
                  </a:lnTo>
                  <a:lnTo>
                    <a:pt x="0" y="1988457"/>
                  </a:lnTo>
                  <a:lnTo>
                    <a:pt x="217715" y="754743"/>
                  </a:lnTo>
                  <a:close/>
                </a:path>
              </a:pathLst>
            </a:custGeom>
            <a:noFill/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cxnSp>
          <p:nvCxnSpPr>
            <p:cNvPr id="19" name="直接连接符 18"/>
            <p:cNvCxnSpPr>
              <a:stCxn id="16" idx="0"/>
            </p:cNvCxnSpPr>
            <p:nvPr/>
          </p:nvCxnSpPr>
          <p:spPr>
            <a:xfrm>
              <a:off x="5168345" y="1786516"/>
              <a:ext cx="1328056" cy="1233714"/>
            </a:xfrm>
            <a:prstGeom prst="line">
              <a:avLst/>
            </a:prstGeom>
            <a:ln w="25400">
              <a:solidFill>
                <a:srgbClr val="FF000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直接连接符 20"/>
            <p:cNvCxnSpPr>
              <a:endCxn id="16" idx="1"/>
            </p:cNvCxnSpPr>
            <p:nvPr/>
          </p:nvCxnSpPr>
          <p:spPr>
            <a:xfrm flipV="1">
              <a:off x="6496401" y="1031773"/>
              <a:ext cx="602344" cy="1988457"/>
            </a:xfrm>
            <a:prstGeom prst="line">
              <a:avLst/>
            </a:prstGeom>
            <a:ln w="25400">
              <a:solidFill>
                <a:srgbClr val="FF000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0" name="矩形 39"/>
            <p:cNvSpPr/>
            <p:nvPr/>
          </p:nvSpPr>
          <p:spPr>
            <a:xfrm>
              <a:off x="4773825" y="1302440"/>
              <a:ext cx="444352" cy="523220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>
                  <a:solidFill>
                    <a:srgbClr val="002060"/>
                  </a:solidFill>
                  <a:latin typeface="Times New Roman" panose="02020603050405020304" pitchFamily="18" charset="0"/>
                  <a:ea typeface="华文新魏" panose="02010800040101010101" pitchFamily="2" charset="-122"/>
                  <a:cs typeface="Times New Roman" panose="02020603050405020304" pitchFamily="18" charset="0"/>
                </a:rPr>
                <a:t>A</a:t>
              </a:r>
              <a:endPara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41" name="矩形 40"/>
            <p:cNvSpPr/>
            <p:nvPr/>
          </p:nvSpPr>
          <p:spPr>
            <a:xfrm>
              <a:off x="7162393" y="582360"/>
              <a:ext cx="444352" cy="523220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>
                  <a:solidFill>
                    <a:srgbClr val="002060"/>
                  </a:solidFill>
                  <a:latin typeface="Times New Roman" panose="02020603050405020304" pitchFamily="18" charset="0"/>
                  <a:ea typeface="华文新魏" panose="02010800040101010101" pitchFamily="2" charset="-122"/>
                  <a:cs typeface="Times New Roman" panose="02020603050405020304" pitchFamily="18" charset="0"/>
                </a:rPr>
                <a:t>D</a:t>
              </a:r>
              <a:endPara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42" name="矩形 41"/>
            <p:cNvSpPr/>
            <p:nvPr/>
          </p:nvSpPr>
          <p:spPr>
            <a:xfrm>
              <a:off x="4644008" y="3049796"/>
              <a:ext cx="423514" cy="523220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>
                  <a:solidFill>
                    <a:srgbClr val="002060"/>
                  </a:solidFill>
                  <a:latin typeface="Times New Roman" panose="02020603050405020304" pitchFamily="18" charset="0"/>
                  <a:ea typeface="华文新魏" panose="02010800040101010101" pitchFamily="2" charset="-122"/>
                  <a:cs typeface="Times New Roman" panose="02020603050405020304" pitchFamily="18" charset="0"/>
                </a:rPr>
                <a:t>B</a:t>
              </a:r>
              <a:endPara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43" name="矩形 42"/>
            <p:cNvSpPr/>
            <p:nvPr/>
          </p:nvSpPr>
          <p:spPr>
            <a:xfrm>
              <a:off x="8014185" y="3030632"/>
              <a:ext cx="423514" cy="523220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>
                  <a:solidFill>
                    <a:srgbClr val="002060"/>
                  </a:solidFill>
                  <a:latin typeface="Times New Roman" panose="02020603050405020304" pitchFamily="18" charset="0"/>
                  <a:ea typeface="华文新魏" panose="02010800040101010101" pitchFamily="2" charset="-122"/>
                  <a:cs typeface="Times New Roman" panose="02020603050405020304" pitchFamily="18" charset="0"/>
                </a:rPr>
                <a:t>C</a:t>
              </a:r>
              <a:endPara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48" name="矩形 47"/>
            <p:cNvSpPr/>
            <p:nvPr/>
          </p:nvSpPr>
          <p:spPr>
            <a:xfrm>
              <a:off x="6303880" y="3068960"/>
              <a:ext cx="385042" cy="523220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>
                  <a:solidFill>
                    <a:srgbClr val="002060"/>
                  </a:solidFill>
                  <a:latin typeface="Times New Roman" panose="02020603050405020304" pitchFamily="18" charset="0"/>
                  <a:ea typeface="华文新魏" panose="02010800040101010101" pitchFamily="2" charset="-122"/>
                  <a:cs typeface="Times New Roman" panose="02020603050405020304" pitchFamily="18" charset="0"/>
                </a:rPr>
                <a:t>P</a:t>
              </a:r>
              <a:endPara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50" name="组合 49" title=""/>
          <p:cNvGrpSpPr/>
          <p:nvPr/>
        </p:nvGrpSpPr>
        <p:grpSpPr>
          <a:xfrm>
            <a:off x="2627784" y="3356992"/>
            <a:ext cx="3735882" cy="2937812"/>
            <a:chOff x="2773695" y="3481844"/>
            <a:chExt cx="3735882" cy="2937812"/>
          </a:xfrm>
        </p:grpSpPr>
        <p:sp>
          <p:nvSpPr>
            <p:cNvPr id="25" name="任意多边形 24"/>
            <p:cNvSpPr/>
            <p:nvPr/>
          </p:nvSpPr>
          <p:spPr>
            <a:xfrm>
              <a:off x="3034083" y="3861048"/>
              <a:ext cx="3091543" cy="1988457"/>
            </a:xfrm>
            <a:custGeom>
              <a:gdLst>
                <a:gd name="connsiteX0" fmla="*/ 217715 w 3091543"/>
                <a:gd name="connsiteY0" fmla="*/ 754743 h 1988457"/>
                <a:gd name="connsiteX1" fmla="*/ 2148115 w 3091543"/>
                <a:gd name="connsiteY1" fmla="*/ 0 h 1988457"/>
                <a:gd name="connsiteX2" fmla="*/ 3091543 w 3091543"/>
                <a:gd name="connsiteY2" fmla="*/ 1988457 h 1988457"/>
                <a:gd name="connsiteX3" fmla="*/ 0 w 3091543"/>
                <a:gd name="connsiteY3" fmla="*/ 1988457 h 1988457"/>
                <a:gd name="connsiteX4" fmla="*/ 217715 w 3091543"/>
                <a:gd name="connsiteY4" fmla="*/ 754743 h 19884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91543" h="1988456">
                  <a:moveTo>
                    <a:pt x="217715" y="754743"/>
                  </a:moveTo>
                  <a:lnTo>
                    <a:pt x="2148115" y="0"/>
                  </a:lnTo>
                  <a:lnTo>
                    <a:pt x="3091543" y="1988457"/>
                  </a:lnTo>
                  <a:lnTo>
                    <a:pt x="0" y="1988457"/>
                  </a:lnTo>
                  <a:lnTo>
                    <a:pt x="217715" y="754743"/>
                  </a:lnTo>
                  <a:close/>
                </a:path>
              </a:pathLst>
            </a:custGeom>
            <a:noFill/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cxnSp>
          <p:nvCxnSpPr>
            <p:cNvPr id="28" name="直接连接符 27"/>
            <p:cNvCxnSpPr>
              <a:endCxn id="25" idx="2"/>
            </p:cNvCxnSpPr>
            <p:nvPr/>
          </p:nvCxnSpPr>
          <p:spPr>
            <a:xfrm>
              <a:off x="4355976" y="5013176"/>
              <a:ext cx="1769650" cy="836329"/>
            </a:xfrm>
            <a:prstGeom prst="line">
              <a:avLst/>
            </a:prstGeom>
            <a:ln w="25400">
              <a:solidFill>
                <a:srgbClr val="FF000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直接连接符 30"/>
            <p:cNvCxnSpPr>
              <a:endCxn id="25" idx="1"/>
            </p:cNvCxnSpPr>
            <p:nvPr/>
          </p:nvCxnSpPr>
          <p:spPr>
            <a:xfrm flipV="1">
              <a:off x="4355976" y="3861048"/>
              <a:ext cx="826222" cy="1152128"/>
            </a:xfrm>
            <a:prstGeom prst="line">
              <a:avLst/>
            </a:prstGeom>
            <a:ln w="25400">
              <a:solidFill>
                <a:srgbClr val="FF000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直接连接符 32"/>
            <p:cNvCxnSpPr>
              <a:endCxn id="25" idx="0"/>
            </p:cNvCxnSpPr>
            <p:nvPr/>
          </p:nvCxnSpPr>
          <p:spPr>
            <a:xfrm flipH="1" flipV="1">
              <a:off x="3251798" y="4615791"/>
              <a:ext cx="1104178" cy="397385"/>
            </a:xfrm>
            <a:prstGeom prst="line">
              <a:avLst/>
            </a:prstGeom>
            <a:ln w="25400">
              <a:solidFill>
                <a:srgbClr val="FF000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直接连接符 34"/>
            <p:cNvCxnSpPr>
              <a:endCxn id="25" idx="3"/>
            </p:cNvCxnSpPr>
            <p:nvPr/>
          </p:nvCxnSpPr>
          <p:spPr>
            <a:xfrm flipH="1">
              <a:off x="3034083" y="5013176"/>
              <a:ext cx="1321893" cy="836329"/>
            </a:xfrm>
            <a:prstGeom prst="line">
              <a:avLst/>
            </a:prstGeom>
            <a:ln w="25400">
              <a:solidFill>
                <a:srgbClr val="FF000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矩形 43"/>
            <p:cNvSpPr/>
            <p:nvPr/>
          </p:nvSpPr>
          <p:spPr>
            <a:xfrm>
              <a:off x="2903512" y="4149080"/>
              <a:ext cx="444352" cy="523220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>
                  <a:solidFill>
                    <a:srgbClr val="002060"/>
                  </a:solidFill>
                  <a:latin typeface="Times New Roman" panose="02020603050405020304" pitchFamily="18" charset="0"/>
                  <a:ea typeface="华文新魏" panose="02010800040101010101" pitchFamily="2" charset="-122"/>
                  <a:cs typeface="Times New Roman" panose="02020603050405020304" pitchFamily="18" charset="0"/>
                </a:rPr>
                <a:t>A</a:t>
              </a:r>
              <a:endPara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45" name="矩形 44"/>
            <p:cNvSpPr/>
            <p:nvPr/>
          </p:nvSpPr>
          <p:spPr>
            <a:xfrm>
              <a:off x="5209663" y="3481844"/>
              <a:ext cx="444352" cy="523220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>
                  <a:solidFill>
                    <a:srgbClr val="002060"/>
                  </a:solidFill>
                  <a:latin typeface="Times New Roman" panose="02020603050405020304" pitchFamily="18" charset="0"/>
                  <a:ea typeface="华文新魏" panose="02010800040101010101" pitchFamily="2" charset="-122"/>
                  <a:cs typeface="Times New Roman" panose="02020603050405020304" pitchFamily="18" charset="0"/>
                </a:rPr>
                <a:t>D</a:t>
              </a:r>
              <a:endPara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46" name="矩形 45"/>
            <p:cNvSpPr/>
            <p:nvPr/>
          </p:nvSpPr>
          <p:spPr>
            <a:xfrm>
              <a:off x="2773695" y="5896436"/>
              <a:ext cx="423514" cy="523220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>
                  <a:solidFill>
                    <a:srgbClr val="002060"/>
                  </a:solidFill>
                  <a:latin typeface="Times New Roman" panose="02020603050405020304" pitchFamily="18" charset="0"/>
                  <a:ea typeface="华文新魏" panose="02010800040101010101" pitchFamily="2" charset="-122"/>
                  <a:cs typeface="Times New Roman" panose="02020603050405020304" pitchFamily="18" charset="0"/>
                </a:rPr>
                <a:t>B</a:t>
              </a:r>
              <a:endPara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47" name="矩形 46"/>
            <p:cNvSpPr/>
            <p:nvPr/>
          </p:nvSpPr>
          <p:spPr>
            <a:xfrm>
              <a:off x="6086063" y="5733256"/>
              <a:ext cx="423514" cy="523220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>
                  <a:solidFill>
                    <a:srgbClr val="002060"/>
                  </a:solidFill>
                  <a:latin typeface="Times New Roman" panose="02020603050405020304" pitchFamily="18" charset="0"/>
                  <a:ea typeface="华文新魏" panose="02010800040101010101" pitchFamily="2" charset="-122"/>
                  <a:cs typeface="Times New Roman" panose="02020603050405020304" pitchFamily="18" charset="0"/>
                </a:rPr>
                <a:t>C</a:t>
              </a:r>
              <a:endPara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49" name="矩形 48"/>
            <p:cNvSpPr/>
            <p:nvPr/>
          </p:nvSpPr>
          <p:spPr>
            <a:xfrm>
              <a:off x="4207159" y="5013176"/>
              <a:ext cx="385042" cy="523220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>
                  <a:solidFill>
                    <a:srgbClr val="002060"/>
                  </a:solidFill>
                  <a:latin typeface="Times New Roman" panose="02020603050405020304" pitchFamily="18" charset="0"/>
                  <a:ea typeface="华文新魏" panose="02010800040101010101" pitchFamily="2" charset="-122"/>
                  <a:cs typeface="Times New Roman" panose="02020603050405020304" pitchFamily="18" charset="0"/>
                </a:rPr>
                <a:t>P</a:t>
              </a:r>
              <a:endPara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55" name="圆角矩形 54" title="">
            <a:hlinkClick action="ppaction://hlinkshowjump?jump=nextslide"/>
          </p:cNvPr>
          <p:cNvSpPr/>
          <p:nvPr/>
        </p:nvSpPr>
        <p:spPr>
          <a:xfrm>
            <a:off x="7098745" y="5565031"/>
            <a:ext cx="1303492" cy="536649"/>
          </a:xfrm>
          <a:prstGeom prst="roundRect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</a:rPr>
              <a:t>下一页</a:t>
            </a:r>
          </a:p>
        </p:txBody>
      </p:sp>
      <p:pic>
        <p:nvPicPr>
          <p:cNvPr id="9" name="图片 8" title="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808" y="3140968"/>
            <a:ext cx="576000" cy="576000"/>
          </a:xfrm>
          <a:prstGeom prst="rect">
            <a:avLst/>
          </a:prstGeom>
        </p:spPr>
      </p:pic>
      <p:pic>
        <p:nvPicPr>
          <p:cNvPr id="52" name="图片 51" title="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8401" y="3539336"/>
            <a:ext cx="576000" cy="576000"/>
          </a:xfrm>
          <a:prstGeom prst="rect">
            <a:avLst/>
          </a:prstGeom>
        </p:spPr>
      </p:pic>
      <p:pic>
        <p:nvPicPr>
          <p:cNvPr id="54" name="图片 53" title="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3959" y="5870014"/>
            <a:ext cx="576000" cy="57600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https://d.book118.com/916053031042010052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宋体</vt:lpstr>
      <vt:lpstr>微软雅黑</vt:lpstr>
      <vt:lpstr>华文行楷</vt:lpstr>
      <vt:lpstr>华文新魏</vt:lpstr>
      <vt:lpstr>Times New Roman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2024-09-18T11:43:24.009</cp:lastPrinted>
  <dcterms:created xsi:type="dcterms:W3CDTF">2024-09-18T03:43:24Z</dcterms:created>
  <dcterms:modified xsi:type="dcterms:W3CDTF">2024-09-18T03:43:26Z</dcterms:modified>
</cp:coreProperties>
</file>