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C4E7D9E5-9AE0-48A0-B14D-83FBE3E7BE6C}"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 name="PlaceHolder 1"/>
          <p:cNvSpPr>
            <a:spLocks noGrp="1"/>
          </p:cNvSpPr>
          <p:nvPr>
            <p:ph type="sldImg"/>
          </p:nvPr>
        </p:nvSpPr>
        <p:spPr>
          <a:xfrm>
            <a:off x="685800" y="1143000"/>
            <a:ext cx="5486040" cy="3085920"/>
          </a:xfrm>
          <a:prstGeom prst="rect">
            <a:avLst/>
          </a:prstGeom>
          <a:ln w="0">
            <a:noFill/>
          </a:ln>
        </p:spPr>
      </p:sp>
      <p:sp>
        <p:nvSpPr>
          <p:cNvPr id="370"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1"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2" name="PlaceHolder 1"/>
          <p:cNvSpPr>
            <a:spLocks noGrp="1"/>
          </p:cNvSpPr>
          <p:nvPr>
            <p:ph type="sldImg"/>
          </p:nvPr>
        </p:nvSpPr>
        <p:spPr>
          <a:xfrm>
            <a:off x="685800" y="1143000"/>
            <a:ext cx="5486040" cy="3085920"/>
          </a:xfrm>
          <a:prstGeom prst="rect">
            <a:avLst/>
          </a:prstGeom>
          <a:ln w="0">
            <a:noFill/>
          </a:ln>
        </p:spPr>
      </p:sp>
      <p:sp>
        <p:nvSpPr>
          <p:cNvPr id="373"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4"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5" name="PlaceHolder 1"/>
          <p:cNvSpPr>
            <a:spLocks noGrp="1"/>
          </p:cNvSpPr>
          <p:nvPr>
            <p:ph type="sldImg"/>
          </p:nvPr>
        </p:nvSpPr>
        <p:spPr>
          <a:xfrm>
            <a:off x="685800" y="1143000"/>
            <a:ext cx="5486040" cy="3085920"/>
          </a:xfrm>
          <a:prstGeom prst="rect">
            <a:avLst/>
          </a:prstGeom>
          <a:ln w="0">
            <a:noFill/>
          </a:ln>
        </p:spPr>
      </p:sp>
      <p:sp>
        <p:nvSpPr>
          <p:cNvPr id="376"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7"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8" name="PlaceHolder 1"/>
          <p:cNvSpPr>
            <a:spLocks noGrp="1"/>
          </p:cNvSpPr>
          <p:nvPr>
            <p:ph type="sldImg"/>
          </p:nvPr>
        </p:nvSpPr>
        <p:spPr>
          <a:xfrm>
            <a:off x="685800" y="1143000"/>
            <a:ext cx="5486040" cy="3085920"/>
          </a:xfrm>
          <a:prstGeom prst="rect">
            <a:avLst/>
          </a:prstGeom>
          <a:ln w="0">
            <a:noFill/>
          </a:ln>
        </p:spPr>
      </p:sp>
      <p:sp>
        <p:nvSpPr>
          <p:cNvPr id="379"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0"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1" name="PlaceHolder 1"/>
          <p:cNvSpPr>
            <a:spLocks noGrp="1"/>
          </p:cNvSpPr>
          <p:nvPr>
            <p:ph type="sldImg"/>
          </p:nvPr>
        </p:nvSpPr>
        <p:spPr>
          <a:xfrm>
            <a:off x="685800" y="1143000"/>
            <a:ext cx="5486040" cy="3085920"/>
          </a:xfrm>
          <a:prstGeom prst="rect">
            <a:avLst/>
          </a:prstGeom>
          <a:ln w="0">
            <a:noFill/>
          </a:ln>
        </p:spPr>
      </p:sp>
      <p:sp>
        <p:nvSpPr>
          <p:cNvPr id="382"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3"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4" name="PlaceHolder 1"/>
          <p:cNvSpPr>
            <a:spLocks noGrp="1"/>
          </p:cNvSpPr>
          <p:nvPr>
            <p:ph type="sldImg"/>
          </p:nvPr>
        </p:nvSpPr>
        <p:spPr>
          <a:xfrm>
            <a:off x="685800" y="1143000"/>
            <a:ext cx="5486040" cy="3085920"/>
          </a:xfrm>
          <a:prstGeom prst="rect">
            <a:avLst/>
          </a:prstGeom>
          <a:ln w="0">
            <a:noFill/>
          </a:ln>
        </p:spPr>
      </p:sp>
      <p:sp>
        <p:nvSpPr>
          <p:cNvPr id="385"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6"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7" name="PlaceHolder 1"/>
          <p:cNvSpPr>
            <a:spLocks noGrp="1"/>
          </p:cNvSpPr>
          <p:nvPr>
            <p:ph type="sldImg"/>
          </p:nvPr>
        </p:nvSpPr>
        <p:spPr>
          <a:xfrm>
            <a:off x="685800" y="1143000"/>
            <a:ext cx="5486040" cy="3085920"/>
          </a:xfrm>
          <a:prstGeom prst="rect">
            <a:avLst/>
          </a:prstGeom>
          <a:ln w="0">
            <a:noFill/>
          </a:ln>
        </p:spPr>
      </p:sp>
      <p:sp>
        <p:nvSpPr>
          <p:cNvPr id="388"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9"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C71F02B-EA1A-4C53-BD79-CFFAA30FB6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9983DE-C277-40A9-BF3D-8211D292D5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9DBB87F-B0CC-4CE9-B75A-34AF02A71E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2AFC50A-9BB5-4682-B957-42A5868DFC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C04D26E-FD1A-4BAF-B53C-73C047DD80B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668B3EF-8B80-4217-A8D3-F8E66FDAC2A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5EDBACD-9216-48D1-812B-ECCDB8802A0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1DA030-3661-44EB-9BF8-D2FFD5E76F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50B995-7238-4AC4-A8EE-D7FC37E546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3A457C-40BF-4F35-8F2A-0AF39C6F7C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46D70B-4ADC-4770-81C5-AC12D6C7E9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BC3079BC-A673-48B5-BB8B-649CE47B7C96}"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ED6DCB48-476B-4D98-A263-8F29E8A9068A}"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6103204013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教师如何更好地关注学生的学习进度</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dk1"/>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dk1"/>
                </a:solidFill>
                <a:latin typeface="Arial"/>
                <a:ea typeface="微软雅黑"/>
              </a:rPr>
              <a:t>  </a:t>
            </a:r>
            <a:r>
              <a:rPr lang="zh-CN" sz="1800" b="0" strike="noStrike" spc="-1">
                <a:solidFill>
                  <a:schemeClr val="dk1"/>
                </a:solidFill>
                <a:latin typeface="Arial"/>
                <a:ea typeface="微软雅黑"/>
              </a:rPr>
              <a:t>汇报人：魏老师                                              </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矩形: 圆角 42"/>
          <p:cNvSpPr/>
          <p:nvPr/>
        </p:nvSpPr>
        <p:spPr>
          <a:xfrm>
            <a:off x="799200" y="132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76" name="PlaceHolder 1"/>
          <p:cNvSpPr>
            <a:spLocks noGrp="1"/>
          </p:cNvSpPr>
          <p:nvPr>
            <p:ph type="title" idx="4294967295"/>
          </p:nvPr>
        </p:nvSpPr>
        <p:spPr>
          <a:xfrm>
            <a:off x="5113080" y="10609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目录</a:t>
            </a:r>
            <a:endParaRPr lang="en-US" sz="3600" b="0" strike="noStrike" spc="-1">
              <a:solidFill>
                <a:schemeClr val="dk1"/>
              </a:solidFill>
              <a:latin typeface="Arial"/>
            </a:endParaRPr>
          </a:p>
        </p:txBody>
      </p:sp>
      <p:sp>
        <p:nvSpPr>
          <p:cNvPr id="77" name="content"/>
          <p:cNvSpPr/>
          <p:nvPr/>
        </p:nvSpPr>
        <p:spPr>
          <a:xfrm>
            <a:off x="798840" y="216972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1</a:t>
            </a:r>
            <a:r>
              <a:rPr lang="zh-CN" sz="2400" b="0" strike="noStrike" spc="-1">
                <a:solidFill>
                  <a:schemeClr val="dk1"/>
                </a:solidFill>
                <a:latin typeface="微软雅黑"/>
                <a:ea typeface="微软雅黑"/>
              </a:rPr>
              <a:t>章  简介</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2</a:t>
            </a:r>
            <a:r>
              <a:rPr lang="zh-CN" sz="2400" b="0" strike="noStrike" spc="-1">
                <a:solidFill>
                  <a:schemeClr val="dk1"/>
                </a:solidFill>
                <a:latin typeface="微软雅黑"/>
                <a:ea typeface="微软雅黑"/>
              </a:rPr>
              <a:t>章  个性化学习计划</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3</a:t>
            </a:r>
            <a:r>
              <a:rPr lang="zh-CN" sz="2400" b="0" strike="noStrike" spc="-1">
                <a:solidFill>
                  <a:schemeClr val="dk1"/>
                </a:solidFill>
                <a:latin typeface="微软雅黑"/>
                <a:ea typeface="微软雅黑"/>
              </a:rPr>
              <a:t>章  多元化评估方式</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4</a:t>
            </a:r>
            <a:r>
              <a:rPr lang="zh-CN" sz="2400" b="0" strike="noStrike" spc="-1">
                <a:solidFill>
                  <a:schemeClr val="dk1"/>
                </a:solidFill>
                <a:latin typeface="微软雅黑"/>
                <a:ea typeface="微软雅黑"/>
              </a:rPr>
              <a:t>章  师生沟通机制的建立</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5</a:t>
            </a:r>
            <a:r>
              <a:rPr lang="zh-CN" sz="2400" b="0" strike="noStrike" spc="-1">
                <a:solidFill>
                  <a:schemeClr val="dk1"/>
                </a:solidFill>
                <a:latin typeface="微软雅黑"/>
                <a:ea typeface="微软雅黑"/>
              </a:rPr>
              <a:t>章  利用技术手段关注学生学习进度</a:t>
            </a:r>
            <a:endParaRPr lang="en-US" sz="2400" b="0" strike="noStrike" spc="-1">
              <a:solidFill>
                <a:srgbClr val="000000"/>
              </a:solidFill>
              <a:latin typeface="Arial"/>
            </a:endParaRPr>
          </a:p>
          <a:p>
            <a:pPr defTabSz="914400">
              <a:lnSpc>
                <a:spcPct val="100000"/>
              </a:lnSpc>
            </a:pPr>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6</a:t>
            </a:r>
            <a:r>
              <a:rPr lang="zh-CN" sz="2400" b="0" strike="noStrike" spc="-1">
                <a:solidFill>
                  <a:schemeClr val="dk1"/>
                </a:solidFill>
                <a:latin typeface="微软雅黑"/>
                <a:ea typeface="微软雅黑"/>
              </a:rPr>
              <a:t>章  总结</a:t>
            </a:r>
            <a:endParaRPr lang="en-US" sz="2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75"/>
                                        </p:tgtEl>
                                        <p:attrNameLst>
                                          <p:attrName>style.visibility</p:attrName>
                                        </p:attrNameLst>
                                      </p:cBhvr>
                                      <p:to>
                                        <p:strVal val="visible"/>
                                      </p:to>
                                    </p:set>
                                    <p:anim calcmode="lin" valueType="num">
                                      <p:cBhvr additive="repl">
                                        <p:cTn id="7" dur="750" fill="hold"/>
                                        <p:tgtEl>
                                          <p:spTgt spid="75"/>
                                        </p:tgtEl>
                                        <p:attrNameLst>
                                          <p:attrName>ppt_w</p:attrName>
                                        </p:attrNameLst>
                                      </p:cBhvr>
                                      <p:tavLst>
                                        <p:tav tm="0">
                                          <p:val>
                                            <p:fltVal val="0"/>
                                          </p:val>
                                        </p:tav>
                                        <p:tav tm="100000">
                                          <p:val>
                                            <p:strVal val="#ppt_w"/>
                                          </p:val>
                                        </p:tav>
                                      </p:tavLst>
                                    </p:anim>
                                    <p:anim calcmode="lin" valueType="num">
                                      <p:cBhvr additive="repl">
                                        <p:cTn id="8" dur="750" fill="hold"/>
                                        <p:tgtEl>
                                          <p:spTgt spid="75"/>
                                        </p:tgtEl>
                                        <p:attrNameLst>
                                          <p:attrName>ppt_h</p:attrName>
                                        </p:attrNameLst>
                                      </p:cBhvr>
                                      <p:tavLst>
                                        <p:tav tm="0">
                                          <p:val>
                                            <p:fltVal val="0"/>
                                          </p:val>
                                        </p:tav>
                                        <p:tav tm="100000">
                                          <p:val>
                                            <p:strVal val="#ppt_h"/>
                                          </p:val>
                                        </p:tav>
                                      </p:tavLst>
                                    </p:anim>
                                    <p:animEffect transition="in" filter="fade">
                                      <p:cBhvr additive="repl">
                                        <p:cTn id="9" dur="750"/>
                                        <p:tgtEl>
                                          <p:spTgt spid="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8" name="矩形: 圆角 13"/>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cxnSp>
        <p:nvCxnSpPr>
          <p:cNvPr id="79" name="直接连接符 7"/>
          <p:cNvCxnSpPr/>
          <p:nvPr/>
        </p:nvCxnSpPr>
        <p:spPr>
          <a:xfrm>
            <a:off x="5039640" y="1541520"/>
            <a:ext cx="360" cy="3902040"/>
          </a:xfrm>
          <a:prstGeom prst="straightConnector1">
            <a:avLst/>
          </a:prstGeom>
          <a:ln w="38100">
            <a:solidFill>
              <a:srgbClr val="86CAC4"/>
            </a:solidFill>
          </a:ln>
        </p:spPr>
      </p:cxnSp>
      <p:sp>
        <p:nvSpPr>
          <p:cNvPr id="8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1" name="PlaceHolder 2"/>
          <p:cNvSpPr>
            <a:spLocks noGrp="1"/>
          </p:cNvSpPr>
          <p:nvPr>
            <p:ph type="title" idx="4294967295"/>
          </p:nvPr>
        </p:nvSpPr>
        <p:spPr>
          <a:xfrm>
            <a:off x="5091480" y="1768320"/>
            <a:ext cx="62110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1</a:t>
            </a:r>
            <a:r>
              <a:rPr lang="zh-CN" sz="3600" b="1" strike="noStrike" spc="299">
                <a:solidFill>
                  <a:schemeClr val="dk1"/>
                </a:solidFill>
                <a:latin typeface="Arial"/>
                <a:ea typeface="微软雅黑"/>
              </a:rPr>
              <a:t>章 简介</a:t>
            </a:r>
            <a:endParaRPr lang="en-US" sz="3600" b="0" strike="noStrike" spc="-1">
              <a:solidFill>
                <a:schemeClr val="dk1"/>
              </a:solidFill>
              <a:latin typeface="Arial"/>
            </a:endParaRPr>
          </a:p>
        </p:txBody>
      </p:sp>
      <p:sp>
        <p:nvSpPr>
          <p:cNvPr id="8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78"/>
                                        </p:tgtEl>
                                        <p:attrNameLst>
                                          <p:attrName>style.visibility</p:attrName>
                                        </p:attrNameLst>
                                      </p:cBhvr>
                                      <p:to>
                                        <p:strVal val="visible"/>
                                      </p:to>
                                    </p:set>
                                    <p:anim calcmode="lin" valueType="num">
                                      <p:cBhvr additive="repl">
                                        <p:cTn id="7" dur="750" fill="hold"/>
                                        <p:tgtEl>
                                          <p:spTgt spid="78"/>
                                        </p:tgtEl>
                                        <p:attrNameLst>
                                          <p:attrName>ppt_w</p:attrName>
                                        </p:attrNameLst>
                                      </p:cBhvr>
                                      <p:tavLst>
                                        <p:tav tm="0">
                                          <p:val>
                                            <p:fltVal val="0"/>
                                          </p:val>
                                        </p:tav>
                                        <p:tav tm="100000">
                                          <p:val>
                                            <p:strVal val="#ppt_w"/>
                                          </p:val>
                                        </p:tav>
                                      </p:tavLst>
                                    </p:anim>
                                    <p:anim calcmode="lin" valueType="num">
                                      <p:cBhvr additive="repl">
                                        <p:cTn id="8" dur="750" fill="hold"/>
                                        <p:tgtEl>
                                          <p:spTgt spid="78"/>
                                        </p:tgtEl>
                                        <p:attrNameLst>
                                          <p:attrName>ppt_h</p:attrName>
                                        </p:attrNameLst>
                                      </p:cBhvr>
                                      <p:tavLst>
                                        <p:tav tm="0">
                                          <p:val>
                                            <p:fltVal val="0"/>
                                          </p:val>
                                        </p:tav>
                                        <p:tav tm="100000">
                                          <p:val>
                                            <p:strVal val="#ppt_h"/>
                                          </p:val>
                                        </p:tav>
                                      </p:tavLst>
                                    </p:anim>
                                    <p:animEffect transition="in" filter="fade">
                                      <p:cBhvr additive="repl">
                                        <p:cTn id="9" dur="750"/>
                                        <p:tgtEl>
                                          <p:spTgt spid="78"/>
                                        </p:tgtEl>
                                      </p:cBhvr>
                                    </p:animEffect>
                                  </p:childTnLst>
                                </p:cTn>
                              </p:par>
                            </p:childTnLst>
                          </p:cTn>
                        </p:par>
                        <p:par>
                          <p:cTn id="10" fill="hold" nodeType="afterGroup">
                            <p:stCondLst>
                              <p:cond delay="750"/>
                            </p:stCondLst>
                            <p:childTnLst>
                              <p:par>
                                <p:cTn id="11" presetID="22" presetClass="entr" presetSubtype="4" dur="750" fill="hold" nodeType="afterEffect">
                                  <p:stCondLst>
                                    <p:cond delay="0"/>
                                  </p:stCondLst>
                                  <p:childTnLst>
                                    <p:set>
                                      <p:cBhvr>
                                        <p:cTn id="12" dur="1" fill="hold">
                                          <p:stCondLst>
                                            <p:cond delay="0"/>
                                          </p:stCondLst>
                                        </p:cTn>
                                        <p:tgtEl>
                                          <p:spTgt spid="79"/>
                                        </p:tgtEl>
                                        <p:attrNameLst>
                                          <p:attrName>style.visibility</p:attrName>
                                        </p:attrNameLst>
                                      </p:cBhvr>
                                      <p:to>
                                        <p:strVal val="visible"/>
                                      </p:to>
                                    </p:set>
                                    <p:animEffect transition="in" filter="wipe(down)">
                                      <p:cBhvr additive="repl">
                                        <p:cTn id="13" dur="750"/>
                                        <p:tgtEl>
                                          <p:spTgt spid="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84"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教师关注学生学习进度的重要性</a:t>
            </a:r>
            <a:endParaRPr lang="en-US" sz="2800" b="0" strike="noStrike" spc="-1">
              <a:solidFill>
                <a:srgbClr val="000000"/>
              </a:solidFill>
              <a:latin typeface="Arial"/>
            </a:endParaRPr>
          </a:p>
        </p:txBody>
      </p:sp>
      <p:sp>
        <p:nvSpPr>
          <p:cNvPr id="85"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教师在课堂中如何更好地关注学生的学习进度是提高教学效果的关键之一。了解学生学习进度可以帮助教师做出针对性的教学安排，满足学生的学习需求。本章将探讨教师如何通过不同的方式关注学生的学习进度，提高教学质量。</a:t>
            </a:r>
            <a:endParaRPr lang="en-US" sz="1800" b="0" strike="noStrike" spc="-1">
              <a:solidFill>
                <a:srgbClr val="000000"/>
              </a:solidFill>
              <a:latin typeface="Arial"/>
            </a:endParaRPr>
          </a:p>
        </p:txBody>
      </p:sp>
      <p:sp>
        <p:nvSpPr>
          <p:cNvPr id="8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7"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8"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为什么关注学生的学习进度</a:t>
            </a:r>
            <a:endParaRPr lang="en-US" sz="3600" b="0" strike="noStrike" spc="-1">
              <a:solidFill>
                <a:schemeClr val="dk1"/>
              </a:solidFill>
              <a:latin typeface="Arial"/>
            </a:endParaRPr>
          </a:p>
        </p:txBody>
      </p:sp>
      <p:sp>
        <p:nvSpPr>
          <p:cNvPr id="89"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学生学习进度反映了教学效果</a:t>
            </a:r>
            <a:endParaRPr lang="en-US" sz="1600" b="0" strike="noStrike" spc="-1">
              <a:solidFill>
                <a:srgbClr val="000000"/>
              </a:solidFill>
              <a:latin typeface="Arial"/>
            </a:endParaRPr>
          </a:p>
        </p:txBody>
      </p:sp>
      <p:sp>
        <p:nvSpPr>
          <p:cNvPr id="90"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评估教学成果</a:t>
            </a:r>
            <a:endParaRPr lang="en-US" sz="2000" b="0" strike="noStrike" spc="-1">
              <a:solidFill>
                <a:srgbClr val="000000"/>
              </a:solidFill>
              <a:latin typeface="Arial"/>
            </a:endParaRPr>
          </a:p>
        </p:txBody>
      </p:sp>
      <p:sp>
        <p:nvSpPr>
          <p:cNvPr id="91"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及时发现学生学习困难</a:t>
            </a:r>
            <a:endParaRPr lang="en-US" sz="1600" b="0" strike="noStrike" spc="-1">
              <a:solidFill>
                <a:srgbClr val="000000"/>
              </a:solidFill>
              <a:latin typeface="Arial"/>
            </a:endParaRPr>
          </a:p>
        </p:txBody>
      </p:sp>
      <p:sp>
        <p:nvSpPr>
          <p:cNvPr id="92"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帮助学生调整学习策略</a:t>
            </a:r>
            <a:endParaRPr lang="en-US" sz="2000" b="0" strike="noStrike" spc="-1">
              <a:solidFill>
                <a:srgbClr val="000000"/>
              </a:solidFill>
              <a:latin typeface="Arial"/>
            </a:endParaRPr>
          </a:p>
        </p:txBody>
      </p:sp>
      <p:sp>
        <p:nvSpPr>
          <p:cNvPr id="93"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增强学生学习兴趣</a:t>
            </a:r>
            <a:endParaRPr lang="en-US" sz="1600" b="0" strike="noStrike" spc="-1">
              <a:solidFill>
                <a:srgbClr val="000000"/>
              </a:solidFill>
              <a:latin typeface="Arial"/>
            </a:endParaRPr>
          </a:p>
        </p:txBody>
      </p:sp>
      <p:sp>
        <p:nvSpPr>
          <p:cNvPr id="94"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提高教学效率</a:t>
            </a:r>
            <a:endParaRPr lang="en-US" sz="2000" b="0" strike="noStrike" spc="-1">
              <a:solidFill>
                <a:srgbClr val="000000"/>
              </a:solidFill>
              <a:latin typeface="Arial"/>
            </a:endParaRPr>
          </a:p>
        </p:txBody>
      </p:sp>
      <p:sp>
        <p:nvSpPr>
          <p:cNvPr id="95"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96"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87"/>
                                        </p:tgtEl>
                                        <p:attrNameLst>
                                          <p:attrName>style.visibility</p:attrName>
                                        </p:attrNameLst>
                                      </p:cBhvr>
                                      <p:to>
                                        <p:strVal val="visible"/>
                                      </p:to>
                                    </p:set>
                                    <p:anim calcmode="lin" valueType="num">
                                      <p:cBhvr additive="repl">
                                        <p:cTn id="7" dur="750" fill="hold"/>
                                        <p:tgtEl>
                                          <p:spTgt spid="87"/>
                                        </p:tgtEl>
                                        <p:attrNameLst>
                                          <p:attrName>ppt_w</p:attrName>
                                        </p:attrNameLst>
                                      </p:cBhvr>
                                      <p:tavLst>
                                        <p:tav tm="0">
                                          <p:val>
                                            <p:fltVal val="0"/>
                                          </p:val>
                                        </p:tav>
                                        <p:tav tm="100000">
                                          <p:val>
                                            <p:strVal val="#ppt_w"/>
                                          </p:val>
                                        </p:tav>
                                      </p:tavLst>
                                    </p:anim>
                                    <p:anim calcmode="lin" valueType="num">
                                      <p:cBhvr additive="repl">
                                        <p:cTn id="8" dur="750" fill="hold"/>
                                        <p:tgtEl>
                                          <p:spTgt spid="87"/>
                                        </p:tgtEl>
                                        <p:attrNameLst>
                                          <p:attrName>ppt_h</p:attrName>
                                        </p:attrNameLst>
                                      </p:cBhvr>
                                      <p:tavLst>
                                        <p:tav tm="0">
                                          <p:val>
                                            <p:fltVal val="0"/>
                                          </p:val>
                                        </p:tav>
                                        <p:tav tm="100000">
                                          <p:val>
                                            <p:strVal val="#ppt_h"/>
                                          </p:val>
                                        </p:tav>
                                      </p:tavLst>
                                    </p:anim>
                                    <p:animEffect transition="in" filter="fade">
                                      <p:cBhvr additive="repl">
                                        <p:cTn id="9" dur="750"/>
                                        <p:tgtEl>
                                          <p:spTgt spid="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97" name="矩形: 圆角 42"/>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8"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fontScale="68611" lnSpcReduction="10000"/>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如何有效地关注学生的学习进度</a:t>
            </a:r>
            <a:endParaRPr lang="en-US" sz="3600" b="0" strike="noStrike" spc="-1">
              <a:solidFill>
                <a:schemeClr val="dk1"/>
              </a:solidFill>
              <a:latin typeface="Arial"/>
            </a:endParaRPr>
          </a:p>
        </p:txBody>
      </p:sp>
      <p:sp>
        <p:nvSpPr>
          <p:cNvPr id="99" name="content"/>
          <p:cNvSpPr/>
          <p:nvPr/>
        </p:nvSpPr>
        <p:spPr>
          <a:xfrm>
            <a:off x="1739880" y="221436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制定个性化学习计划，为每个学生量身定制学习目标。采用多元化的评估方式，综合评价学生在不同方面的学习情况。建立良好的师生沟通机制，定期与学生进行学习进度沟通。</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97"/>
                                        </p:tgtEl>
                                        <p:attrNameLst>
                                          <p:attrName>style.visibility</p:attrName>
                                        </p:attrNameLst>
                                      </p:cBhvr>
                                      <p:to>
                                        <p:strVal val="visible"/>
                                      </p:to>
                                    </p:set>
                                    <p:anim calcmode="lin" valueType="num">
                                      <p:cBhvr additive="repl">
                                        <p:cTn id="7" dur="750" fill="hold"/>
                                        <p:tgtEl>
                                          <p:spTgt spid="97"/>
                                        </p:tgtEl>
                                        <p:attrNameLst>
                                          <p:attrName>ppt_w</p:attrName>
                                        </p:attrNameLst>
                                      </p:cBhvr>
                                      <p:tavLst>
                                        <p:tav tm="0">
                                          <p:val>
                                            <p:fltVal val="0"/>
                                          </p:val>
                                        </p:tav>
                                        <p:tav tm="100000">
                                          <p:val>
                                            <p:strVal val="#ppt_w"/>
                                          </p:val>
                                        </p:tav>
                                      </p:tavLst>
                                    </p:anim>
                                    <p:anim calcmode="lin" valueType="num">
                                      <p:cBhvr additive="repl">
                                        <p:cTn id="8" dur="750" fill="hold"/>
                                        <p:tgtEl>
                                          <p:spTgt spid="97"/>
                                        </p:tgtEl>
                                        <p:attrNameLst>
                                          <p:attrName>ppt_h</p:attrName>
                                        </p:attrNameLst>
                                      </p:cBhvr>
                                      <p:tavLst>
                                        <p:tav tm="0">
                                          <p:val>
                                            <p:fltVal val="0"/>
                                          </p:val>
                                        </p:tav>
                                        <p:tav tm="100000">
                                          <p:val>
                                            <p:strVal val="#ppt_h"/>
                                          </p:val>
                                        </p:tav>
                                      </p:tavLst>
                                    </p:anim>
                                    <p:animEffect transition="in" filter="fade">
                                      <p:cBhvr additive="repl">
                                        <p:cTn id="9" dur="750"/>
                                        <p:tgtEl>
                                          <p:spTgt spid="9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0"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利用技术手段关注学生学习进度</a:t>
            </a:r>
            <a:endParaRPr lang="en-US" sz="3600" b="0" strike="noStrike" spc="-1">
              <a:solidFill>
                <a:schemeClr val="dk1"/>
              </a:solidFill>
              <a:latin typeface="Arial"/>
            </a:endParaRPr>
          </a:p>
        </p:txBody>
      </p:sp>
      <p:sp>
        <p:nvSpPr>
          <p:cNvPr id="101"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实时查看学生的学习情况</a:t>
            </a:r>
            <a:endParaRPr lang="en-US" sz="1600" b="0" strike="noStrike" spc="-1">
              <a:solidFill>
                <a:srgbClr val="000000"/>
              </a:solidFill>
              <a:latin typeface="Arial"/>
            </a:endParaRPr>
          </a:p>
        </p:txBody>
      </p:sp>
      <p:sp>
        <p:nvSpPr>
          <p:cNvPr id="102"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在线教育平台和学习管理系统</a:t>
            </a:r>
            <a:endParaRPr lang="en-US" sz="2000" b="0" strike="noStrike" spc="-1">
              <a:solidFill>
                <a:srgbClr val="000000"/>
              </a:solidFill>
              <a:latin typeface="Arial"/>
            </a:endParaRPr>
          </a:p>
        </p:txBody>
      </p:sp>
      <p:sp>
        <p:nvSpPr>
          <p:cNvPr id="10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0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10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与学生进行实时互动，了解学生学习进度</a:t>
            </a:r>
            <a:endParaRPr lang="en-US" sz="1600" b="0" strike="noStrike" spc="-1">
              <a:solidFill>
                <a:srgbClr val="000000"/>
              </a:solidFill>
              <a:latin typeface="Arial"/>
            </a:endParaRPr>
          </a:p>
        </p:txBody>
      </p:sp>
      <p:sp>
        <p:nvSpPr>
          <p:cNvPr id="10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社交媒体和云端工具</a:t>
            </a:r>
            <a:endParaRPr lang="en-US" sz="2000" b="0" strike="noStrike" spc="-1">
              <a:solidFill>
                <a:srgbClr val="000000"/>
              </a:solidFill>
              <a:latin typeface="Arial"/>
            </a:endParaRPr>
          </a:p>
        </p:txBody>
      </p:sp>
      <p:sp>
        <p:nvSpPr>
          <p:cNvPr id="10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0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发现潜在学习问题</a:t>
            </a:r>
            <a:endParaRPr lang="en-US" sz="1600" b="0" strike="noStrike" spc="-1">
              <a:solidFill>
                <a:srgbClr val="000000"/>
              </a:solidFill>
              <a:latin typeface="Arial"/>
            </a:endParaRPr>
          </a:p>
        </p:txBody>
      </p:sp>
      <p:sp>
        <p:nvSpPr>
          <p:cNvPr id="10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数据分析工具</a:t>
            </a:r>
            <a:endParaRPr lang="en-US" sz="20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0"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教师如何更好地关注学生的学习进度</a:t>
            </a:r>
            <a:endParaRPr lang="en-US" sz="3600" b="0" strike="noStrike" spc="-1">
              <a:solidFill>
                <a:schemeClr val="dk1"/>
              </a:solidFill>
              <a:latin typeface="Arial"/>
            </a:endParaRPr>
          </a:p>
        </p:txBody>
      </p:sp>
      <p:sp>
        <p:nvSpPr>
          <p:cNvPr id="112"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促进学生参与课堂互动</a:t>
            </a:r>
            <a:endParaRPr lang="en-US" sz="1600" b="0" strike="noStrike" spc="-1">
              <a:solidFill>
                <a:srgbClr val="000000"/>
              </a:solidFill>
              <a:latin typeface="Arial"/>
            </a:endParaRPr>
          </a:p>
        </p:txBody>
      </p:sp>
      <p:sp>
        <p:nvSpPr>
          <p:cNvPr id="113"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鼓励学生提出问题</a:t>
            </a:r>
            <a:endParaRPr lang="en-US" sz="2000" b="0" strike="noStrike" spc="-1">
              <a:solidFill>
                <a:srgbClr val="000000"/>
              </a:solidFill>
              <a:latin typeface="Arial"/>
            </a:endParaRPr>
          </a:p>
        </p:txBody>
      </p:sp>
      <p:sp>
        <p:nvSpPr>
          <p:cNvPr id="114"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了解学生的掌握情况</a:t>
            </a:r>
            <a:endParaRPr lang="en-US" sz="1600" b="0" strike="noStrike" spc="-1">
              <a:solidFill>
                <a:srgbClr val="000000"/>
              </a:solidFill>
              <a:latin typeface="Arial"/>
            </a:endParaRPr>
          </a:p>
        </p:txBody>
      </p:sp>
      <p:sp>
        <p:nvSpPr>
          <p:cNvPr id="115"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定期进行课堂测验</a:t>
            </a:r>
            <a:endParaRPr lang="en-US" sz="2000" b="0" strike="noStrike" spc="-1">
              <a:solidFill>
                <a:srgbClr val="000000"/>
              </a:solidFill>
              <a:latin typeface="Arial"/>
            </a:endParaRPr>
          </a:p>
        </p:txBody>
      </p:sp>
      <p:sp>
        <p:nvSpPr>
          <p:cNvPr id="116"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了解学生在家学习情况</a:t>
            </a:r>
            <a:endParaRPr lang="en-US" sz="1600" b="0" strike="noStrike" spc="-1">
              <a:solidFill>
                <a:srgbClr val="000000"/>
              </a:solidFill>
              <a:latin typeface="Arial"/>
            </a:endParaRPr>
          </a:p>
        </p:txBody>
      </p:sp>
      <p:sp>
        <p:nvSpPr>
          <p:cNvPr id="117"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与家长保持联系</a:t>
            </a:r>
            <a:endParaRPr lang="en-US" sz="2000" b="0" strike="noStrike" spc="-1">
              <a:solidFill>
                <a:srgbClr val="000000"/>
              </a:solidFill>
              <a:latin typeface="Arial"/>
            </a:endParaRPr>
          </a:p>
        </p:txBody>
      </p:sp>
      <p:sp>
        <p:nvSpPr>
          <p:cNvPr id="118"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追踪学生的学习进度</a:t>
            </a:r>
            <a:endParaRPr lang="en-US" sz="1600" b="0" strike="noStrike" spc="-1">
              <a:solidFill>
                <a:srgbClr val="000000"/>
              </a:solidFill>
              <a:latin typeface="Arial"/>
            </a:endParaRPr>
          </a:p>
        </p:txBody>
      </p:sp>
      <p:sp>
        <p:nvSpPr>
          <p:cNvPr id="119"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利用学习日志</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10"/>
                                        </p:tgtEl>
                                        <p:attrNameLst>
                                          <p:attrName>style.visibility</p:attrName>
                                        </p:attrNameLst>
                                      </p:cBhvr>
                                      <p:to>
                                        <p:strVal val="visible"/>
                                      </p:to>
                                    </p:set>
                                    <p:anim calcmode="lin" valueType="num">
                                      <p:cBhvr additive="repl">
                                        <p:cTn id="7" dur="750" fill="hold"/>
                                        <p:tgtEl>
                                          <p:spTgt spid="110"/>
                                        </p:tgtEl>
                                        <p:attrNameLst>
                                          <p:attrName>ppt_w</p:attrName>
                                        </p:attrNameLst>
                                      </p:cBhvr>
                                      <p:tavLst>
                                        <p:tav tm="0">
                                          <p:val>
                                            <p:fltVal val="0"/>
                                          </p:val>
                                        </p:tav>
                                        <p:tav tm="100000">
                                          <p:val>
                                            <p:strVal val="#ppt_w"/>
                                          </p:val>
                                        </p:tav>
                                      </p:tavLst>
                                    </p:anim>
                                    <p:anim calcmode="lin" valueType="num">
                                      <p:cBhvr additive="repl">
                                        <p:cTn id="8" dur="750" fill="hold"/>
                                        <p:tgtEl>
                                          <p:spTgt spid="110"/>
                                        </p:tgtEl>
                                        <p:attrNameLst>
                                          <p:attrName>ppt_h</p:attrName>
                                        </p:attrNameLst>
                                      </p:cBhvr>
                                      <p:tavLst>
                                        <p:tav tm="0">
                                          <p:val>
                                            <p:fltVal val="0"/>
                                          </p:val>
                                        </p:tav>
                                        <p:tav tm="100000">
                                          <p:val>
                                            <p:strVal val="#ppt_h"/>
                                          </p:val>
                                        </p:tav>
                                      </p:tavLst>
                                    </p:anim>
                                    <p:animEffect transition="in" filter="fade">
                                      <p:cBhvr additive="repl">
                                        <p:cTn id="9" dur="750"/>
                                        <p:tgtEl>
                                          <p:spTgt spid="1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0"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提高学生学习效果的关键</a:t>
            </a:r>
            <a:endParaRPr lang="en-US" sz="3600" b="0" strike="noStrike" spc="-1">
              <a:solidFill>
                <a:schemeClr val="dk1"/>
              </a:solidFill>
              <a:latin typeface="Arial"/>
            </a:endParaRPr>
          </a:p>
        </p:txBody>
      </p:sp>
      <p:sp>
        <p:nvSpPr>
          <p:cNvPr id="121"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根据学生的学习进度调整教学内容</a:t>
            </a:r>
            <a:endParaRPr lang="en-US" sz="1600" b="0" strike="noStrike" spc="-1">
              <a:solidFill>
                <a:srgbClr val="000000"/>
              </a:solidFill>
              <a:latin typeface="Arial"/>
            </a:endParaRPr>
          </a:p>
        </p:txBody>
      </p:sp>
      <p:sp>
        <p:nvSpPr>
          <p:cNvPr id="122"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针对性教学</a:t>
            </a:r>
            <a:endParaRPr lang="en-US" sz="2000" b="0" strike="noStrike" spc="-1">
              <a:solidFill>
                <a:srgbClr val="000000"/>
              </a:solidFill>
              <a:latin typeface="Arial"/>
            </a:endParaRPr>
          </a:p>
        </p:txBody>
      </p:sp>
      <p:sp>
        <p:nvSpPr>
          <p:cNvPr id="12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2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12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根据学生的兴趣点进行教学设计</a:t>
            </a:r>
            <a:endParaRPr lang="en-US" sz="1600" b="0" strike="noStrike" spc="-1">
              <a:solidFill>
                <a:srgbClr val="000000"/>
              </a:solidFill>
              <a:latin typeface="Arial"/>
            </a:endParaRPr>
          </a:p>
        </p:txBody>
      </p:sp>
      <p:sp>
        <p:nvSpPr>
          <p:cNvPr id="12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激发学习兴趣</a:t>
            </a:r>
            <a:endParaRPr lang="en-US" sz="2000" b="0" strike="noStrike" spc="-1">
              <a:solidFill>
                <a:srgbClr val="000000"/>
              </a:solidFill>
              <a:latin typeface="Arial"/>
            </a:endParaRPr>
          </a:p>
        </p:txBody>
      </p:sp>
      <p:sp>
        <p:nvSpPr>
          <p:cNvPr id="12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2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发现学生学习困难及时给予指导</a:t>
            </a:r>
            <a:endParaRPr lang="en-US" sz="1600" b="0" strike="noStrike" spc="-1">
              <a:solidFill>
                <a:srgbClr val="000000"/>
              </a:solidFill>
              <a:latin typeface="Arial"/>
            </a:endParaRPr>
          </a:p>
        </p:txBody>
      </p:sp>
      <p:sp>
        <p:nvSpPr>
          <p:cNvPr id="12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及时帮助</a:t>
            </a:r>
            <a:endParaRPr lang="en-US" sz="20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0" name="矩形: 圆角 13"/>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cxnSp>
        <p:nvCxnSpPr>
          <p:cNvPr id="131" name="直接连接符 7"/>
          <p:cNvCxnSpPr/>
          <p:nvPr/>
        </p:nvCxnSpPr>
        <p:spPr>
          <a:xfrm>
            <a:off x="5039640" y="1541520"/>
            <a:ext cx="360" cy="3902040"/>
          </a:xfrm>
          <a:prstGeom prst="straightConnector1">
            <a:avLst/>
          </a:prstGeom>
          <a:ln w="38100">
            <a:solidFill>
              <a:srgbClr val="86CAC4"/>
            </a:solidFill>
          </a:ln>
        </p:spPr>
      </p:cxnSp>
      <p:sp>
        <p:nvSpPr>
          <p:cNvPr id="13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33" name="PlaceHolder 2"/>
          <p:cNvSpPr>
            <a:spLocks noGrp="1"/>
          </p:cNvSpPr>
          <p:nvPr>
            <p:ph type="title" idx="4294967295"/>
          </p:nvPr>
        </p:nvSpPr>
        <p:spPr>
          <a:xfrm>
            <a:off x="5091480" y="1768320"/>
            <a:ext cx="62110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2</a:t>
            </a:r>
            <a:r>
              <a:rPr lang="zh-CN" sz="3600" b="1" strike="noStrike" spc="299">
                <a:solidFill>
                  <a:schemeClr val="dk1"/>
                </a:solidFill>
                <a:latin typeface="Arial"/>
                <a:ea typeface="微软雅黑"/>
              </a:rPr>
              <a:t>章 个性化学习计划</a:t>
            </a:r>
            <a:endParaRPr lang="en-US" sz="3600" b="0" strike="noStrike" spc="-1">
              <a:solidFill>
                <a:schemeClr val="dk1"/>
              </a:solidFill>
              <a:latin typeface="Arial"/>
            </a:endParaRPr>
          </a:p>
        </p:txBody>
      </p:sp>
      <p:sp>
        <p:nvSpPr>
          <p:cNvPr id="13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30"/>
                                        </p:tgtEl>
                                        <p:attrNameLst>
                                          <p:attrName>style.visibility</p:attrName>
                                        </p:attrNameLst>
                                      </p:cBhvr>
                                      <p:to>
                                        <p:strVal val="visible"/>
                                      </p:to>
                                    </p:set>
                                    <p:anim calcmode="lin" valueType="num">
                                      <p:cBhvr additive="repl">
                                        <p:cTn id="7" dur="750" fill="hold"/>
                                        <p:tgtEl>
                                          <p:spTgt spid="130"/>
                                        </p:tgtEl>
                                        <p:attrNameLst>
                                          <p:attrName>ppt_w</p:attrName>
                                        </p:attrNameLst>
                                      </p:cBhvr>
                                      <p:tavLst>
                                        <p:tav tm="0">
                                          <p:val>
                                            <p:fltVal val="0"/>
                                          </p:val>
                                        </p:tav>
                                        <p:tav tm="100000">
                                          <p:val>
                                            <p:strVal val="#ppt_w"/>
                                          </p:val>
                                        </p:tav>
                                      </p:tavLst>
                                    </p:anim>
                                    <p:anim calcmode="lin" valueType="num">
                                      <p:cBhvr additive="repl">
                                        <p:cTn id="8" dur="750" fill="hold"/>
                                        <p:tgtEl>
                                          <p:spTgt spid="130"/>
                                        </p:tgtEl>
                                        <p:attrNameLst>
                                          <p:attrName>ppt_h</p:attrName>
                                        </p:attrNameLst>
                                      </p:cBhvr>
                                      <p:tavLst>
                                        <p:tav tm="0">
                                          <p:val>
                                            <p:fltVal val="0"/>
                                          </p:val>
                                        </p:tav>
                                        <p:tav tm="100000">
                                          <p:val>
                                            <p:strVal val="#ppt_h"/>
                                          </p:val>
                                        </p:tav>
                                      </p:tavLst>
                                    </p:anim>
                                    <p:animEffect transition="in" filter="fade">
                                      <p:cBhvr additive="repl">
                                        <p:cTn id="9" dur="750"/>
                                        <p:tgtEl>
                                          <p:spTgt spid="130"/>
                                        </p:tgtEl>
                                      </p:cBhvr>
                                    </p:animEffect>
                                  </p:childTnLst>
                                </p:cTn>
                              </p:par>
                            </p:childTnLst>
                          </p:cTn>
                        </p:par>
                        <p:par>
                          <p:cTn id="10" fill="hold" nodeType="afterGroup">
                            <p:stCondLst>
                              <p:cond delay="750"/>
                            </p:stCondLst>
                            <p:childTnLst>
                              <p:par>
                                <p:cTn id="11" presetID="22" presetClass="entr" presetSubtype="4" dur="750" fill="hold" nodeType="afterEffect">
                                  <p:stCondLst>
                                    <p:cond delay="0"/>
                                  </p:stCondLst>
                                  <p:childTnLst>
                                    <p:set>
                                      <p:cBhvr>
                                        <p:cTn id="12" dur="1" fill="hold">
                                          <p:stCondLst>
                                            <p:cond delay="0"/>
                                          </p:stCondLst>
                                        </p:cTn>
                                        <p:tgtEl>
                                          <p:spTgt spid="131"/>
                                        </p:tgtEl>
                                        <p:attrNameLst>
                                          <p:attrName>style.visibility</p:attrName>
                                        </p:attrNameLst>
                                      </p:cBhvr>
                                      <p:to>
                                        <p:strVal val="visible"/>
                                      </p:to>
                                    </p:set>
                                    <p:animEffect transition="in" filter="wipe(down)">
                                      <p:cBhvr additive="repl">
                                        <p:cTn id="13" dur="750"/>
                                        <p:tgtEl>
                                          <p:spTgt spid="1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6"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个性化学习计划的意义</a:t>
            </a:r>
            <a:endParaRPr lang="en-US" sz="2800" b="0" strike="noStrike" spc="-1">
              <a:solidFill>
                <a:srgbClr val="000000"/>
              </a:solidFill>
              <a:latin typeface="Arial"/>
            </a:endParaRPr>
          </a:p>
        </p:txBody>
      </p:sp>
      <p:sp>
        <p:nvSpPr>
          <p:cNvPr id="137"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个性化学习计划是根据学生的兴趣、能力和学习特点，量身定制的学习计划。通过个性化学习计划，可以激发学生的学习兴趣，提高学习积极性。个性化学习计划有助于提高学生的学习效果，实现教学个性化。</a:t>
            </a:r>
            <a:endParaRPr lang="en-US" sz="1800" b="0" strike="noStrike" spc="-1">
              <a:solidFill>
                <a:srgbClr val="000000"/>
              </a:solidFill>
              <a:latin typeface="Arial"/>
            </a:endParaRPr>
          </a:p>
        </p:txBody>
      </p:sp>
      <p:sp>
        <p:nvSpPr>
          <p:cNvPr id="13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9"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制定个性化学习计划的步骤</a:t>
            </a:r>
            <a:endParaRPr lang="en-US" sz="3600" b="0" strike="noStrike" spc="-1">
              <a:solidFill>
                <a:schemeClr val="dk1"/>
              </a:solidFill>
              <a:latin typeface="Arial"/>
            </a:endParaRPr>
          </a:p>
        </p:txBody>
      </p:sp>
      <p:sp>
        <p:nvSpPr>
          <p:cNvPr id="141"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了解学生的学习状况</a:t>
            </a:r>
            <a:endParaRPr lang="en-US" sz="1600" b="0" strike="noStrike" spc="-1">
              <a:solidFill>
                <a:srgbClr val="000000"/>
              </a:solidFill>
              <a:latin typeface="Arial"/>
            </a:endParaRPr>
          </a:p>
        </p:txBody>
      </p:sp>
      <p:sp>
        <p:nvSpPr>
          <p:cNvPr id="142"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分析学生的学习特点、学习偏好和学习需求</a:t>
            </a:r>
            <a:endParaRPr lang="en-US" sz="2000" b="0" strike="noStrike" spc="-1">
              <a:solidFill>
                <a:srgbClr val="000000"/>
              </a:solidFill>
              <a:latin typeface="Arial"/>
            </a:endParaRPr>
          </a:p>
        </p:txBody>
      </p:sp>
      <p:sp>
        <p:nvSpPr>
          <p:cNvPr id="143"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明确学习目标</a:t>
            </a:r>
            <a:endParaRPr lang="en-US" sz="1600" b="0" strike="noStrike" spc="-1">
              <a:solidFill>
                <a:srgbClr val="000000"/>
              </a:solidFill>
              <a:latin typeface="Arial"/>
            </a:endParaRPr>
          </a:p>
        </p:txBody>
      </p:sp>
      <p:sp>
        <p:nvSpPr>
          <p:cNvPr id="144"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设定具体的学习目标和时间节点</a:t>
            </a:r>
            <a:endParaRPr lang="en-US" sz="2000" b="0" strike="noStrike" spc="-1">
              <a:solidFill>
                <a:srgbClr val="000000"/>
              </a:solidFill>
              <a:latin typeface="Arial"/>
            </a:endParaRPr>
          </a:p>
        </p:txBody>
      </p:sp>
      <p:sp>
        <p:nvSpPr>
          <p:cNvPr id="145"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定制学习内容和方式</a:t>
            </a:r>
            <a:endParaRPr lang="en-US" sz="1600" b="0" strike="noStrike" spc="-1">
              <a:solidFill>
                <a:srgbClr val="000000"/>
              </a:solidFill>
              <a:latin typeface="Arial"/>
            </a:endParaRPr>
          </a:p>
        </p:txBody>
      </p:sp>
      <p:sp>
        <p:nvSpPr>
          <p:cNvPr id="146"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制定针对性的学习计划</a:t>
            </a:r>
            <a:endParaRPr lang="en-US" sz="2000" b="0" strike="noStrike" spc="-1">
              <a:solidFill>
                <a:srgbClr val="000000"/>
              </a:solidFill>
              <a:latin typeface="Arial"/>
            </a:endParaRPr>
          </a:p>
        </p:txBody>
      </p:sp>
      <p:sp>
        <p:nvSpPr>
          <p:cNvPr id="147"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48"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39"/>
                                        </p:tgtEl>
                                        <p:attrNameLst>
                                          <p:attrName>style.visibility</p:attrName>
                                        </p:attrNameLst>
                                      </p:cBhvr>
                                      <p:to>
                                        <p:strVal val="visible"/>
                                      </p:to>
                                    </p:set>
                                    <p:anim calcmode="lin" valueType="num">
                                      <p:cBhvr additive="repl">
                                        <p:cTn id="7" dur="750" fill="hold"/>
                                        <p:tgtEl>
                                          <p:spTgt spid="139"/>
                                        </p:tgtEl>
                                        <p:attrNameLst>
                                          <p:attrName>ppt_w</p:attrName>
                                        </p:attrNameLst>
                                      </p:cBhvr>
                                      <p:tavLst>
                                        <p:tav tm="0">
                                          <p:val>
                                            <p:fltVal val="0"/>
                                          </p:val>
                                        </p:tav>
                                        <p:tav tm="100000">
                                          <p:val>
                                            <p:strVal val="#ppt_w"/>
                                          </p:val>
                                        </p:tav>
                                      </p:tavLst>
                                    </p:anim>
                                    <p:anim calcmode="lin" valueType="num">
                                      <p:cBhvr additive="repl">
                                        <p:cTn id="8" dur="750" fill="hold"/>
                                        <p:tgtEl>
                                          <p:spTgt spid="139"/>
                                        </p:tgtEl>
                                        <p:attrNameLst>
                                          <p:attrName>ppt_h</p:attrName>
                                        </p:attrNameLst>
                                      </p:cBhvr>
                                      <p:tavLst>
                                        <p:tav tm="0">
                                          <p:val>
                                            <p:fltVal val="0"/>
                                          </p:val>
                                        </p:tav>
                                        <p:tav tm="100000">
                                          <p:val>
                                            <p:strVal val="#ppt_h"/>
                                          </p:val>
                                        </p:tav>
                                      </p:tavLst>
                                    </p:anim>
                                    <p:animEffect transition="in" filter="fade">
                                      <p:cBhvr additive="repl">
                                        <p:cTn id="9" dur="750"/>
                                        <p:tgtEl>
                                          <p:spTgt spid="1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9"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个性化学习计划的实施</a:t>
            </a:r>
            <a:endParaRPr lang="en-US" sz="3600" b="0" strike="noStrike" spc="-1">
              <a:solidFill>
                <a:schemeClr val="dk1"/>
              </a:solidFill>
              <a:latin typeface="Arial"/>
            </a:endParaRPr>
          </a:p>
        </p:txBody>
      </p:sp>
      <p:sp>
        <p:nvSpPr>
          <p:cNvPr id="151"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提高学生的学习自觉性</a:t>
            </a:r>
            <a:endParaRPr lang="en-US" sz="1600" b="0" strike="noStrike" spc="-1">
              <a:solidFill>
                <a:srgbClr val="000000"/>
              </a:solidFill>
              <a:latin typeface="Arial"/>
            </a:endParaRPr>
          </a:p>
        </p:txBody>
      </p:sp>
      <p:sp>
        <p:nvSpPr>
          <p:cNvPr id="152"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鼓励学生参与学习计划的制定</a:t>
            </a:r>
            <a:endParaRPr lang="en-US" sz="2000" b="0" strike="noStrike" spc="-1">
              <a:solidFill>
                <a:srgbClr val="000000"/>
              </a:solidFill>
              <a:latin typeface="Arial"/>
            </a:endParaRPr>
          </a:p>
        </p:txBody>
      </p:sp>
      <p:sp>
        <p:nvSpPr>
          <p:cNvPr id="153"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满足学生的学习需求</a:t>
            </a:r>
            <a:endParaRPr lang="en-US" sz="1600" b="0" strike="noStrike" spc="-1">
              <a:solidFill>
                <a:srgbClr val="000000"/>
              </a:solidFill>
              <a:latin typeface="Arial"/>
            </a:endParaRPr>
          </a:p>
        </p:txBody>
      </p:sp>
      <p:sp>
        <p:nvSpPr>
          <p:cNvPr id="154"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在学习过程中及时调整学习计划</a:t>
            </a:r>
            <a:endParaRPr lang="en-US" sz="2000" b="0" strike="noStrike" spc="-1">
              <a:solidFill>
                <a:srgbClr val="000000"/>
              </a:solidFill>
              <a:latin typeface="Arial"/>
            </a:endParaRPr>
          </a:p>
        </p:txBody>
      </p:sp>
      <p:sp>
        <p:nvSpPr>
          <p:cNvPr id="155"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调整个性化学习计划</a:t>
            </a:r>
            <a:endParaRPr lang="en-US" sz="1600" b="0" strike="noStrike" spc="-1">
              <a:solidFill>
                <a:srgbClr val="000000"/>
              </a:solidFill>
              <a:latin typeface="Arial"/>
            </a:endParaRPr>
          </a:p>
        </p:txBody>
      </p:sp>
      <p:sp>
        <p:nvSpPr>
          <p:cNvPr id="156"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通过不同方式评估学生的学习效果</a:t>
            </a:r>
            <a:endParaRPr lang="en-US" sz="2000" b="0" strike="noStrike" spc="-1">
              <a:solidFill>
                <a:srgbClr val="000000"/>
              </a:solidFill>
              <a:latin typeface="Arial"/>
            </a:endParaRPr>
          </a:p>
        </p:txBody>
      </p:sp>
      <p:sp>
        <p:nvSpPr>
          <p:cNvPr id="157"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58"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49"/>
                                        </p:tgtEl>
                                        <p:attrNameLst>
                                          <p:attrName>style.visibility</p:attrName>
                                        </p:attrNameLst>
                                      </p:cBhvr>
                                      <p:to>
                                        <p:strVal val="visible"/>
                                      </p:to>
                                    </p:set>
                                    <p:anim calcmode="lin" valueType="num">
                                      <p:cBhvr additive="repl">
                                        <p:cTn id="7" dur="750" fill="hold"/>
                                        <p:tgtEl>
                                          <p:spTgt spid="149"/>
                                        </p:tgtEl>
                                        <p:attrNameLst>
                                          <p:attrName>ppt_w</p:attrName>
                                        </p:attrNameLst>
                                      </p:cBhvr>
                                      <p:tavLst>
                                        <p:tav tm="0">
                                          <p:val>
                                            <p:fltVal val="0"/>
                                          </p:val>
                                        </p:tav>
                                        <p:tav tm="100000">
                                          <p:val>
                                            <p:strVal val="#ppt_w"/>
                                          </p:val>
                                        </p:tav>
                                      </p:tavLst>
                                    </p:anim>
                                    <p:anim calcmode="lin" valueType="num">
                                      <p:cBhvr additive="repl">
                                        <p:cTn id="8" dur="750" fill="hold"/>
                                        <p:tgtEl>
                                          <p:spTgt spid="149"/>
                                        </p:tgtEl>
                                        <p:attrNameLst>
                                          <p:attrName>ppt_h</p:attrName>
                                        </p:attrNameLst>
                                      </p:cBhvr>
                                      <p:tavLst>
                                        <p:tav tm="0">
                                          <p:val>
                                            <p:fltVal val="0"/>
                                          </p:val>
                                        </p:tav>
                                        <p:tav tm="100000">
                                          <p:val>
                                            <p:strVal val="#ppt_h"/>
                                          </p:val>
                                        </p:tav>
                                      </p:tavLst>
                                    </p:anim>
                                    <p:animEffect transition="in" filter="fade">
                                      <p:cBhvr additive="repl">
                                        <p:cTn id="9" dur="750"/>
                                        <p:tgtEl>
                                          <p:spTgt spid="1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60"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个性化学习计划的效果评估</a:t>
            </a:r>
            <a:endParaRPr lang="en-US" sz="2800" b="0" strike="noStrike" spc="-1">
              <a:solidFill>
                <a:srgbClr val="000000"/>
              </a:solidFill>
              <a:latin typeface="Arial"/>
            </a:endParaRPr>
          </a:p>
        </p:txBody>
      </p:sp>
      <p:sp>
        <p:nvSpPr>
          <p:cNvPr id="161"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通过定期评估学生的学习效果，检测个性化学习计划的实施效果。根据评估结果，调整学生的学习计划，进一步提高学生的学习效果。个性化学习计划的成功实施将提高学生的学习积极性和学习成绩。</a:t>
            </a:r>
            <a:endParaRPr lang="en-US" sz="1800" b="0" strike="noStrike" spc="-1">
              <a:solidFill>
                <a:srgbClr val="000000"/>
              </a:solidFill>
              <a:latin typeface="Arial"/>
            </a:endParaRPr>
          </a:p>
        </p:txBody>
      </p:sp>
      <p:sp>
        <p:nvSpPr>
          <p:cNvPr id="16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3"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关注学生学习进度的重要性</a:t>
            </a:r>
            <a:endParaRPr lang="en-US" sz="3600" b="0" strike="noStrike" spc="-1">
              <a:solidFill>
                <a:schemeClr val="dk1"/>
              </a:solidFill>
              <a:latin typeface="Arial"/>
            </a:endParaRPr>
          </a:p>
        </p:txBody>
      </p:sp>
      <p:sp>
        <p:nvSpPr>
          <p:cNvPr id="164"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个性化辅导</a:t>
            </a:r>
            <a:endParaRPr lang="en-US" sz="1600" b="0" strike="noStrike" spc="-1">
              <a:solidFill>
                <a:srgbClr val="000000"/>
              </a:solidFill>
              <a:latin typeface="Arial"/>
            </a:endParaRPr>
          </a:p>
        </p:txBody>
      </p:sp>
      <p:sp>
        <p:nvSpPr>
          <p:cNvPr id="165"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及时发现学生的学习困难</a:t>
            </a:r>
            <a:endParaRPr lang="en-US" sz="2000" b="0" strike="noStrike" spc="-1">
              <a:solidFill>
                <a:srgbClr val="000000"/>
              </a:solidFill>
              <a:latin typeface="Arial"/>
            </a:endParaRPr>
          </a:p>
        </p:txBody>
      </p:sp>
      <p:sp>
        <p:nvSpPr>
          <p:cNvPr id="166"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67"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168"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提高学习积极性</a:t>
            </a:r>
            <a:endParaRPr lang="en-US" sz="1600" b="0" strike="noStrike" spc="-1">
              <a:solidFill>
                <a:srgbClr val="000000"/>
              </a:solidFill>
              <a:latin typeface="Arial"/>
            </a:endParaRPr>
          </a:p>
        </p:txBody>
      </p:sp>
      <p:sp>
        <p:nvSpPr>
          <p:cNvPr id="169"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激发学生学习兴趣，培养学习动力</a:t>
            </a:r>
            <a:endParaRPr lang="en-US" sz="2000" b="0" strike="noStrike" spc="-1">
              <a:solidFill>
                <a:srgbClr val="000000"/>
              </a:solidFill>
              <a:latin typeface="Arial"/>
            </a:endParaRPr>
          </a:p>
        </p:txBody>
      </p:sp>
      <p:sp>
        <p:nvSpPr>
          <p:cNvPr id="17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71"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根据不同需求调整教学</a:t>
            </a:r>
            <a:endParaRPr lang="en-US" sz="1600" b="0" strike="noStrike" spc="-1">
              <a:solidFill>
                <a:srgbClr val="000000"/>
              </a:solidFill>
              <a:latin typeface="Arial"/>
            </a:endParaRPr>
          </a:p>
        </p:txBody>
      </p:sp>
      <p:sp>
        <p:nvSpPr>
          <p:cNvPr id="172"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调整教学策略以提高学生学习效果</a:t>
            </a:r>
            <a:endParaRPr lang="en-US" sz="20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3" name="矩形: 圆角 42"/>
          <p:cNvSpPr/>
          <p:nvPr/>
        </p:nvSpPr>
        <p:spPr>
          <a:xfrm>
            <a:off x="888480" y="87732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75"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定期评估学习效果</a:t>
            </a:r>
            <a:endParaRPr lang="en-US" sz="1800" b="0" strike="noStrike" spc="-1">
              <a:solidFill>
                <a:srgbClr val="000000"/>
              </a:solidFill>
              <a:latin typeface="Arial"/>
            </a:endParaRPr>
          </a:p>
        </p:txBody>
      </p:sp>
      <p:sp>
        <p:nvSpPr>
          <p:cNvPr id="176" name="content.2.content"/>
          <p:cNvSpPr/>
          <p:nvPr/>
        </p:nvSpPr>
        <p:spPr>
          <a:xfrm>
            <a:off x="3666960" y="295416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检测学习计划实施效果</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调整学生学习计划</a:t>
            </a:r>
            <a:endParaRPr lang="en-US" sz="1400" b="0" strike="noStrike" spc="-1">
              <a:solidFill>
                <a:srgbClr val="000000"/>
              </a:solidFill>
              <a:latin typeface="Arial"/>
            </a:endParaRPr>
          </a:p>
        </p:txBody>
      </p:sp>
      <p:sp>
        <p:nvSpPr>
          <p:cNvPr id="17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78"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鼓励学生参与学习</a:t>
            </a:r>
            <a:endParaRPr lang="en-US" sz="1800" b="0" strike="noStrike" spc="-1">
              <a:solidFill>
                <a:srgbClr val="000000"/>
              </a:solidFill>
              <a:latin typeface="Arial"/>
            </a:endParaRPr>
          </a:p>
        </p:txBody>
      </p:sp>
      <p:sp>
        <p:nvSpPr>
          <p:cNvPr id="179" name="content.3.content"/>
          <p:cNvSpPr/>
          <p:nvPr/>
        </p:nvSpPr>
        <p:spPr>
          <a:xfrm>
            <a:off x="6424920" y="295452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提高学生学习自觉性</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增加学习互动</a:t>
            </a:r>
            <a:endParaRPr lang="en-US" sz="1400" b="0" strike="noStrike" spc="-1">
              <a:solidFill>
                <a:srgbClr val="000000"/>
              </a:solidFill>
              <a:latin typeface="Arial"/>
            </a:endParaRPr>
          </a:p>
        </p:txBody>
      </p:sp>
      <p:sp>
        <p:nvSpPr>
          <p:cNvPr id="18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81"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提供个性化辅导</a:t>
            </a:r>
            <a:endParaRPr lang="en-US" sz="1800" b="0" strike="noStrike" spc="-1">
              <a:solidFill>
                <a:srgbClr val="000000"/>
              </a:solidFill>
              <a:latin typeface="Arial"/>
            </a:endParaRPr>
          </a:p>
        </p:txBody>
      </p:sp>
      <p:sp>
        <p:nvSpPr>
          <p:cNvPr id="182" name="content.4.content"/>
          <p:cNvSpPr/>
          <p:nvPr/>
        </p:nvSpPr>
        <p:spPr>
          <a:xfrm>
            <a:off x="9177480" y="295416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针对学生的困难进行辅导</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帮助学生解决学习问题</a:t>
            </a:r>
            <a:endParaRPr lang="en-US" sz="1400" b="0" strike="noStrike" spc="-1">
              <a:solidFill>
                <a:srgbClr val="000000"/>
              </a:solidFill>
              <a:latin typeface="Arial"/>
            </a:endParaRPr>
          </a:p>
        </p:txBody>
      </p:sp>
      <p:sp>
        <p:nvSpPr>
          <p:cNvPr id="183"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提高学生学习效果的方法</a:t>
            </a:r>
            <a:endParaRPr lang="en-US" sz="3600" b="0" strike="noStrike" spc="-1">
              <a:solidFill>
                <a:schemeClr val="dk1"/>
              </a:solidFill>
              <a:latin typeface="Arial"/>
            </a:endParaRPr>
          </a:p>
        </p:txBody>
      </p:sp>
      <p:sp>
        <p:nvSpPr>
          <p:cNvPr id="18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85"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个性化学习计划</a:t>
            </a:r>
            <a:endParaRPr lang="en-US" sz="1800" b="0" strike="noStrike" spc="-1">
              <a:solidFill>
                <a:srgbClr val="000000"/>
              </a:solidFill>
              <a:latin typeface="Arial"/>
            </a:endParaRPr>
          </a:p>
        </p:txBody>
      </p:sp>
      <p:sp>
        <p:nvSpPr>
          <p:cNvPr id="186" name="content.1.content"/>
          <p:cNvSpPr/>
          <p:nvPr/>
        </p:nvSpPr>
        <p:spPr>
          <a:xfrm>
            <a:off x="872640" y="295416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根据学生特点定制计划</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激发学生学习兴趣</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73"/>
                                        </p:tgtEl>
                                        <p:attrNameLst>
                                          <p:attrName>style.visibility</p:attrName>
                                        </p:attrNameLst>
                                      </p:cBhvr>
                                      <p:to>
                                        <p:strVal val="visible"/>
                                      </p:to>
                                    </p:set>
                                    <p:anim calcmode="lin" valueType="num">
                                      <p:cBhvr additive="repl">
                                        <p:cTn id="7" dur="750" fill="hold"/>
                                        <p:tgtEl>
                                          <p:spTgt spid="173"/>
                                        </p:tgtEl>
                                        <p:attrNameLst>
                                          <p:attrName>ppt_w</p:attrName>
                                        </p:attrNameLst>
                                      </p:cBhvr>
                                      <p:tavLst>
                                        <p:tav tm="0">
                                          <p:val>
                                            <p:fltVal val="0"/>
                                          </p:val>
                                        </p:tav>
                                        <p:tav tm="100000">
                                          <p:val>
                                            <p:strVal val="#ppt_w"/>
                                          </p:val>
                                        </p:tav>
                                      </p:tavLst>
                                    </p:anim>
                                    <p:anim calcmode="lin" valueType="num">
                                      <p:cBhvr additive="repl">
                                        <p:cTn id="8" dur="750" fill="hold"/>
                                        <p:tgtEl>
                                          <p:spTgt spid="173"/>
                                        </p:tgtEl>
                                        <p:attrNameLst>
                                          <p:attrName>ppt_h</p:attrName>
                                        </p:attrNameLst>
                                      </p:cBhvr>
                                      <p:tavLst>
                                        <p:tav tm="0">
                                          <p:val>
                                            <p:fltVal val="0"/>
                                          </p:val>
                                        </p:tav>
                                        <p:tav tm="100000">
                                          <p:val>
                                            <p:strVal val="#ppt_h"/>
                                          </p:val>
                                        </p:tav>
                                      </p:tavLst>
                                    </p:anim>
                                    <p:animEffect transition="in" filter="fade">
                                      <p:cBhvr additive="repl">
                                        <p:cTn id="9" dur="750"/>
                                        <p:tgtEl>
                                          <p:spTgt spid="17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7" name="矩形: 圆角 42"/>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8"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总结</a:t>
            </a:r>
            <a:endParaRPr lang="en-US" sz="3600" b="0" strike="noStrike" spc="-1">
              <a:solidFill>
                <a:schemeClr val="dk1"/>
              </a:solidFill>
              <a:latin typeface="Arial"/>
            </a:endParaRPr>
          </a:p>
        </p:txBody>
      </p:sp>
      <p:sp>
        <p:nvSpPr>
          <p:cNvPr id="189" name="content"/>
          <p:cNvSpPr/>
          <p:nvPr/>
        </p:nvSpPr>
        <p:spPr>
          <a:xfrm>
            <a:off x="1739880" y="221436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个性化学习计划是提高教学质量、满足学生个性化学习需求的重要手段。教师通过制定和实施个性化学习计划，可以更好地关注学生的学习进度，帮助学生提高学习效果，激发学生的学习兴趣，实现优质教学。</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87"/>
                                        </p:tgtEl>
                                        <p:attrNameLst>
                                          <p:attrName>style.visibility</p:attrName>
                                        </p:attrNameLst>
                                      </p:cBhvr>
                                      <p:to>
                                        <p:strVal val="visible"/>
                                      </p:to>
                                    </p:set>
                                    <p:anim calcmode="lin" valueType="num">
                                      <p:cBhvr additive="repl">
                                        <p:cTn id="7" dur="750" fill="hold"/>
                                        <p:tgtEl>
                                          <p:spTgt spid="187"/>
                                        </p:tgtEl>
                                        <p:attrNameLst>
                                          <p:attrName>ppt_w</p:attrName>
                                        </p:attrNameLst>
                                      </p:cBhvr>
                                      <p:tavLst>
                                        <p:tav tm="0">
                                          <p:val>
                                            <p:fltVal val="0"/>
                                          </p:val>
                                        </p:tav>
                                        <p:tav tm="100000">
                                          <p:val>
                                            <p:strVal val="#ppt_w"/>
                                          </p:val>
                                        </p:tav>
                                      </p:tavLst>
                                    </p:anim>
                                    <p:anim calcmode="lin" valueType="num">
                                      <p:cBhvr additive="repl">
                                        <p:cTn id="8" dur="750" fill="hold"/>
                                        <p:tgtEl>
                                          <p:spTgt spid="187"/>
                                        </p:tgtEl>
                                        <p:attrNameLst>
                                          <p:attrName>ppt_h</p:attrName>
                                        </p:attrNameLst>
                                      </p:cBhvr>
                                      <p:tavLst>
                                        <p:tav tm="0">
                                          <p:val>
                                            <p:fltVal val="0"/>
                                          </p:val>
                                        </p:tav>
                                        <p:tav tm="100000">
                                          <p:val>
                                            <p:strVal val="#ppt_h"/>
                                          </p:val>
                                        </p:tav>
                                      </p:tavLst>
                                    </p:anim>
                                    <p:animEffect transition="in" filter="fade">
                                      <p:cBhvr additive="repl">
                                        <p:cTn id="9" dur="750"/>
                                        <p:tgtEl>
                                          <p:spTgt spid="1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0" name="矩形: 圆角 13"/>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cxnSp>
        <p:nvCxnSpPr>
          <p:cNvPr id="191" name="直接连接符 7"/>
          <p:cNvCxnSpPr/>
          <p:nvPr/>
        </p:nvCxnSpPr>
        <p:spPr>
          <a:xfrm>
            <a:off x="5039640" y="1541520"/>
            <a:ext cx="360" cy="3902040"/>
          </a:xfrm>
          <a:prstGeom prst="straightConnector1">
            <a:avLst/>
          </a:prstGeom>
          <a:ln w="38100">
            <a:solidFill>
              <a:srgbClr val="86CAC4"/>
            </a:solidFill>
          </a:ln>
        </p:spPr>
      </p:cxnSp>
      <p:sp>
        <p:nvSpPr>
          <p:cNvPr id="19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93" name="PlaceHolder 2"/>
          <p:cNvSpPr>
            <a:spLocks noGrp="1"/>
          </p:cNvSpPr>
          <p:nvPr>
            <p:ph type="title" idx="4294967295"/>
          </p:nvPr>
        </p:nvSpPr>
        <p:spPr>
          <a:xfrm>
            <a:off x="5091480" y="1768320"/>
            <a:ext cx="62110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3</a:t>
            </a:r>
            <a:r>
              <a:rPr lang="zh-CN" sz="3600" b="1" strike="noStrike" spc="299">
                <a:solidFill>
                  <a:schemeClr val="dk1"/>
                </a:solidFill>
                <a:latin typeface="Arial"/>
                <a:ea typeface="微软雅黑"/>
              </a:rPr>
              <a:t>章 多元化评估方式</a:t>
            </a:r>
            <a:endParaRPr lang="en-US" sz="3600" b="0" strike="noStrike" spc="-1">
              <a:solidFill>
                <a:schemeClr val="dk1"/>
              </a:solidFill>
              <a:latin typeface="Arial"/>
            </a:endParaRPr>
          </a:p>
        </p:txBody>
      </p:sp>
      <p:sp>
        <p:nvSpPr>
          <p:cNvPr id="19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90"/>
                                        </p:tgtEl>
                                        <p:attrNameLst>
                                          <p:attrName>style.visibility</p:attrName>
                                        </p:attrNameLst>
                                      </p:cBhvr>
                                      <p:to>
                                        <p:strVal val="visible"/>
                                      </p:to>
                                    </p:set>
                                    <p:anim calcmode="lin" valueType="num">
                                      <p:cBhvr additive="repl">
                                        <p:cTn id="7" dur="750" fill="hold"/>
                                        <p:tgtEl>
                                          <p:spTgt spid="190"/>
                                        </p:tgtEl>
                                        <p:attrNameLst>
                                          <p:attrName>ppt_w</p:attrName>
                                        </p:attrNameLst>
                                      </p:cBhvr>
                                      <p:tavLst>
                                        <p:tav tm="0">
                                          <p:val>
                                            <p:fltVal val="0"/>
                                          </p:val>
                                        </p:tav>
                                        <p:tav tm="100000">
                                          <p:val>
                                            <p:strVal val="#ppt_w"/>
                                          </p:val>
                                        </p:tav>
                                      </p:tavLst>
                                    </p:anim>
                                    <p:anim calcmode="lin" valueType="num">
                                      <p:cBhvr additive="repl">
                                        <p:cTn id="8" dur="750" fill="hold"/>
                                        <p:tgtEl>
                                          <p:spTgt spid="190"/>
                                        </p:tgtEl>
                                        <p:attrNameLst>
                                          <p:attrName>ppt_h</p:attrName>
                                        </p:attrNameLst>
                                      </p:cBhvr>
                                      <p:tavLst>
                                        <p:tav tm="0">
                                          <p:val>
                                            <p:fltVal val="0"/>
                                          </p:val>
                                        </p:tav>
                                        <p:tav tm="100000">
                                          <p:val>
                                            <p:strVal val="#ppt_h"/>
                                          </p:val>
                                        </p:tav>
                                      </p:tavLst>
                                    </p:anim>
                                    <p:animEffect transition="in" filter="fade">
                                      <p:cBhvr additive="repl">
                                        <p:cTn id="9" dur="750"/>
                                        <p:tgtEl>
                                          <p:spTgt spid="190"/>
                                        </p:tgtEl>
                                      </p:cBhvr>
                                    </p:animEffect>
                                  </p:childTnLst>
                                </p:cTn>
                              </p:par>
                            </p:childTnLst>
                          </p:cTn>
                        </p:par>
                        <p:par>
                          <p:cTn id="10" fill="hold" nodeType="afterGroup">
                            <p:stCondLst>
                              <p:cond delay="750"/>
                            </p:stCondLst>
                            <p:childTnLst>
                              <p:par>
                                <p:cTn id="11" presetID="22" presetClass="entr" presetSubtype="4" dur="750" fill="hold" nodeType="afterEffect">
                                  <p:stCondLst>
                                    <p:cond delay="0"/>
                                  </p:stCondLst>
                                  <p:childTnLst>
                                    <p:set>
                                      <p:cBhvr>
                                        <p:cTn id="12" dur="1" fill="hold">
                                          <p:stCondLst>
                                            <p:cond delay="0"/>
                                          </p:stCondLst>
                                        </p:cTn>
                                        <p:tgtEl>
                                          <p:spTgt spid="191"/>
                                        </p:tgtEl>
                                        <p:attrNameLst>
                                          <p:attrName>style.visibility</p:attrName>
                                        </p:attrNameLst>
                                      </p:cBhvr>
                                      <p:to>
                                        <p:strVal val="visible"/>
                                      </p:to>
                                    </p:set>
                                    <p:animEffect transition="in" filter="wipe(down)">
                                      <p:cBhvr additive="repl">
                                        <p:cTn id="13" dur="750"/>
                                        <p:tgtEl>
                                          <p:spTgt spid="1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5" name="矩形: 圆角 42"/>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6"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fontScale="85833"/>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多元化评估方式的重要性</a:t>
            </a:r>
            <a:endParaRPr lang="en-US" sz="3600" b="0" strike="noStrike" spc="-1">
              <a:solidFill>
                <a:schemeClr val="dk1"/>
              </a:solidFill>
              <a:latin typeface="Arial"/>
            </a:endParaRPr>
          </a:p>
        </p:txBody>
      </p:sp>
      <p:sp>
        <p:nvSpPr>
          <p:cNvPr id="197" name="content"/>
          <p:cNvSpPr/>
          <p:nvPr/>
        </p:nvSpPr>
        <p:spPr>
          <a:xfrm>
            <a:off x="1739880" y="221436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传统的考试和测验无法全面反映学生的学习情况。多元化评估方式能全面了解学生的学习状况，为教师提供更多参考。通过多元化评估方式，可以更准确地评价学生的学习成绩和学习进度。</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95"/>
                                        </p:tgtEl>
                                        <p:attrNameLst>
                                          <p:attrName>style.visibility</p:attrName>
                                        </p:attrNameLst>
                                      </p:cBhvr>
                                      <p:to>
                                        <p:strVal val="visible"/>
                                      </p:to>
                                    </p:set>
                                    <p:anim calcmode="lin" valueType="num">
                                      <p:cBhvr additive="repl">
                                        <p:cTn id="7" dur="750" fill="hold"/>
                                        <p:tgtEl>
                                          <p:spTgt spid="195"/>
                                        </p:tgtEl>
                                        <p:attrNameLst>
                                          <p:attrName>ppt_w</p:attrName>
                                        </p:attrNameLst>
                                      </p:cBhvr>
                                      <p:tavLst>
                                        <p:tav tm="0">
                                          <p:val>
                                            <p:fltVal val="0"/>
                                          </p:val>
                                        </p:tav>
                                        <p:tav tm="100000">
                                          <p:val>
                                            <p:strVal val="#ppt_w"/>
                                          </p:val>
                                        </p:tav>
                                      </p:tavLst>
                                    </p:anim>
                                    <p:anim calcmode="lin" valueType="num">
                                      <p:cBhvr additive="repl">
                                        <p:cTn id="8" dur="750" fill="hold"/>
                                        <p:tgtEl>
                                          <p:spTgt spid="195"/>
                                        </p:tgtEl>
                                        <p:attrNameLst>
                                          <p:attrName>ppt_h</p:attrName>
                                        </p:attrNameLst>
                                      </p:cBhvr>
                                      <p:tavLst>
                                        <p:tav tm="0">
                                          <p:val>
                                            <p:fltVal val="0"/>
                                          </p:val>
                                        </p:tav>
                                        <p:tav tm="100000">
                                          <p:val>
                                            <p:strVal val="#ppt_h"/>
                                          </p:val>
                                        </p:tav>
                                      </p:tavLst>
                                    </p:anim>
                                    <p:animEffect transition="in" filter="fade">
                                      <p:cBhvr additive="repl">
                                        <p:cTn id="9" dur="750"/>
                                        <p:tgtEl>
                                          <p:spTgt spid="1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8"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9"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多元化评估方式的种类</a:t>
            </a:r>
            <a:endParaRPr lang="en-US" sz="3600" b="0" strike="noStrike" spc="-1">
              <a:solidFill>
                <a:schemeClr val="dk1"/>
              </a:solidFill>
              <a:latin typeface="Arial"/>
            </a:endParaRPr>
          </a:p>
        </p:txBody>
      </p:sp>
      <p:sp>
        <p:nvSpPr>
          <p:cNvPr id="200"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通过实践项目评估学生能力</a:t>
            </a:r>
            <a:endParaRPr lang="en-US" sz="1600" b="0" strike="noStrike" spc="-1">
              <a:solidFill>
                <a:srgbClr val="000000"/>
              </a:solidFill>
              <a:latin typeface="Arial"/>
            </a:endParaRPr>
          </a:p>
        </p:txBody>
      </p:sp>
      <p:sp>
        <p:nvSpPr>
          <p:cNvPr id="201"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项目作业</a:t>
            </a:r>
            <a:endParaRPr lang="en-US" sz="2000" b="0" strike="noStrike" spc="-1">
              <a:solidFill>
                <a:srgbClr val="000000"/>
              </a:solidFill>
              <a:latin typeface="Arial"/>
            </a:endParaRPr>
          </a:p>
        </p:txBody>
      </p:sp>
      <p:sp>
        <p:nvSpPr>
          <p:cNvPr id="202"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促进学生合作与沟通能力</a:t>
            </a:r>
            <a:endParaRPr lang="en-US" sz="1600" b="0" strike="noStrike" spc="-1">
              <a:solidFill>
                <a:srgbClr val="000000"/>
              </a:solidFill>
              <a:latin typeface="Arial"/>
            </a:endParaRPr>
          </a:p>
        </p:txBody>
      </p:sp>
      <p:sp>
        <p:nvSpPr>
          <p:cNvPr id="203"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小组讨论</a:t>
            </a:r>
            <a:endParaRPr lang="en-US" sz="2000" b="0" strike="noStrike" spc="-1">
              <a:solidFill>
                <a:srgbClr val="000000"/>
              </a:solidFill>
              <a:latin typeface="Arial"/>
            </a:endParaRPr>
          </a:p>
        </p:txBody>
      </p:sp>
      <p:sp>
        <p:nvSpPr>
          <p:cNvPr id="204"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鼓励学生批判性思维</a:t>
            </a:r>
            <a:endParaRPr lang="en-US" sz="1600" b="0" strike="noStrike" spc="-1">
              <a:solidFill>
                <a:srgbClr val="000000"/>
              </a:solidFill>
              <a:latin typeface="Arial"/>
            </a:endParaRPr>
          </a:p>
        </p:txBody>
      </p:sp>
      <p:sp>
        <p:nvSpPr>
          <p:cNvPr id="205"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开放性问题</a:t>
            </a:r>
            <a:endParaRPr lang="en-US" sz="2000" b="0" strike="noStrike" spc="-1">
              <a:solidFill>
                <a:srgbClr val="000000"/>
              </a:solidFill>
              <a:latin typeface="Arial"/>
            </a:endParaRPr>
          </a:p>
        </p:txBody>
      </p:sp>
      <p:sp>
        <p:nvSpPr>
          <p:cNvPr id="206"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07"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98"/>
                                        </p:tgtEl>
                                        <p:attrNameLst>
                                          <p:attrName>style.visibility</p:attrName>
                                        </p:attrNameLst>
                                      </p:cBhvr>
                                      <p:to>
                                        <p:strVal val="visible"/>
                                      </p:to>
                                    </p:set>
                                    <p:anim calcmode="lin" valueType="num">
                                      <p:cBhvr additive="repl">
                                        <p:cTn id="7" dur="750" fill="hold"/>
                                        <p:tgtEl>
                                          <p:spTgt spid="198"/>
                                        </p:tgtEl>
                                        <p:attrNameLst>
                                          <p:attrName>ppt_w</p:attrName>
                                        </p:attrNameLst>
                                      </p:cBhvr>
                                      <p:tavLst>
                                        <p:tav tm="0">
                                          <p:val>
                                            <p:fltVal val="0"/>
                                          </p:val>
                                        </p:tav>
                                        <p:tav tm="100000">
                                          <p:val>
                                            <p:strVal val="#ppt_w"/>
                                          </p:val>
                                        </p:tav>
                                      </p:tavLst>
                                    </p:anim>
                                    <p:anim calcmode="lin" valueType="num">
                                      <p:cBhvr additive="repl">
                                        <p:cTn id="8" dur="750" fill="hold"/>
                                        <p:tgtEl>
                                          <p:spTgt spid="198"/>
                                        </p:tgtEl>
                                        <p:attrNameLst>
                                          <p:attrName>ppt_h</p:attrName>
                                        </p:attrNameLst>
                                      </p:cBhvr>
                                      <p:tavLst>
                                        <p:tav tm="0">
                                          <p:val>
                                            <p:fltVal val="0"/>
                                          </p:val>
                                        </p:tav>
                                        <p:tav tm="100000">
                                          <p:val>
                                            <p:strVal val="#ppt_h"/>
                                          </p:val>
                                        </p:tav>
                                      </p:tavLst>
                                    </p:anim>
                                    <p:animEffect transition="in" filter="fade">
                                      <p:cBhvr additive="repl">
                                        <p:cTn id="9" dur="750"/>
                                        <p:tgtEl>
                                          <p:spTgt spid="1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8" name="矩形: 圆角 42"/>
          <p:cNvSpPr/>
          <p:nvPr/>
        </p:nvSpPr>
        <p:spPr>
          <a:xfrm>
            <a:off x="888480" y="87732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10"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学习目标</a:t>
            </a:r>
            <a:endParaRPr lang="en-US" sz="1800" b="0" strike="noStrike" spc="-1">
              <a:solidFill>
                <a:srgbClr val="000000"/>
              </a:solidFill>
              <a:latin typeface="Arial"/>
            </a:endParaRPr>
          </a:p>
        </p:txBody>
      </p:sp>
      <p:sp>
        <p:nvSpPr>
          <p:cNvPr id="211" name="content.2.content"/>
          <p:cNvSpPr/>
          <p:nvPr/>
        </p:nvSpPr>
        <p:spPr>
          <a:xfrm>
            <a:off x="3666960" y="295416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评估方式需与目标相契合</a:t>
            </a:r>
            <a:endParaRPr lang="en-US" sz="1400" b="0" strike="noStrike" spc="-1">
              <a:solidFill>
                <a:srgbClr val="000000"/>
              </a:solidFill>
              <a:latin typeface="Arial"/>
            </a:endParaRPr>
          </a:p>
        </p:txBody>
      </p:sp>
      <p:sp>
        <p:nvSpPr>
          <p:cNvPr id="21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13"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学习特点</a:t>
            </a:r>
            <a:endParaRPr lang="en-US" sz="1800" b="0" strike="noStrike" spc="-1">
              <a:solidFill>
                <a:srgbClr val="000000"/>
              </a:solidFill>
              <a:latin typeface="Arial"/>
            </a:endParaRPr>
          </a:p>
        </p:txBody>
      </p:sp>
      <p:sp>
        <p:nvSpPr>
          <p:cNvPr id="214" name="content.3.content"/>
          <p:cNvSpPr/>
          <p:nvPr/>
        </p:nvSpPr>
        <p:spPr>
          <a:xfrm>
            <a:off x="6424920" y="295452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了解学生特点决定评估方式</a:t>
            </a:r>
            <a:endParaRPr lang="en-US" sz="1400" b="0" strike="noStrike" spc="-1">
              <a:solidFill>
                <a:srgbClr val="000000"/>
              </a:solidFill>
              <a:latin typeface="Arial"/>
            </a:endParaRPr>
          </a:p>
        </p:txBody>
      </p:sp>
      <p:sp>
        <p:nvSpPr>
          <p:cNvPr id="21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16"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学习兴趣</a:t>
            </a:r>
            <a:endParaRPr lang="en-US" sz="1800" b="0" strike="noStrike" spc="-1">
              <a:solidFill>
                <a:srgbClr val="000000"/>
              </a:solidFill>
              <a:latin typeface="Arial"/>
            </a:endParaRPr>
          </a:p>
        </p:txBody>
      </p:sp>
      <p:sp>
        <p:nvSpPr>
          <p:cNvPr id="217" name="content.4.content"/>
          <p:cNvSpPr/>
          <p:nvPr/>
        </p:nvSpPr>
        <p:spPr>
          <a:xfrm>
            <a:off x="9177480" y="29541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评估方式要激发兴趣</a:t>
            </a:r>
            <a:endParaRPr lang="en-US" sz="1400" b="0" strike="noStrike" spc="-1">
              <a:solidFill>
                <a:srgbClr val="000000"/>
              </a:solidFill>
              <a:latin typeface="Arial"/>
            </a:endParaRPr>
          </a:p>
        </p:txBody>
      </p:sp>
      <p:sp>
        <p:nvSpPr>
          <p:cNvPr id="218"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如何选择合适的评估方式</a:t>
            </a:r>
            <a:endParaRPr lang="en-US" sz="3600" b="0" strike="noStrike" spc="-1">
              <a:solidFill>
                <a:schemeClr val="dk1"/>
              </a:solidFill>
              <a:latin typeface="Arial"/>
            </a:endParaRPr>
          </a:p>
        </p:txBody>
      </p:sp>
      <p:sp>
        <p:nvSpPr>
          <p:cNvPr id="21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20"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教学内容</a:t>
            </a:r>
            <a:endParaRPr lang="en-US" sz="1800" b="0" strike="noStrike" spc="-1">
              <a:solidFill>
                <a:srgbClr val="000000"/>
              </a:solidFill>
              <a:latin typeface="Arial"/>
            </a:endParaRPr>
          </a:p>
        </p:txBody>
      </p:sp>
      <p:sp>
        <p:nvSpPr>
          <p:cNvPr id="221" name="content.1.content"/>
          <p:cNvSpPr/>
          <p:nvPr/>
        </p:nvSpPr>
        <p:spPr>
          <a:xfrm>
            <a:off x="872640" y="295416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根据不同内容选择不同方式</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208"/>
                                        </p:tgtEl>
                                        <p:attrNameLst>
                                          <p:attrName>style.visibility</p:attrName>
                                        </p:attrNameLst>
                                      </p:cBhvr>
                                      <p:to>
                                        <p:strVal val="visible"/>
                                      </p:to>
                                    </p:set>
                                    <p:anim calcmode="lin" valueType="num">
                                      <p:cBhvr additive="repl">
                                        <p:cTn id="7" dur="750" fill="hold"/>
                                        <p:tgtEl>
                                          <p:spTgt spid="208"/>
                                        </p:tgtEl>
                                        <p:attrNameLst>
                                          <p:attrName>ppt_w</p:attrName>
                                        </p:attrNameLst>
                                      </p:cBhvr>
                                      <p:tavLst>
                                        <p:tav tm="0">
                                          <p:val>
                                            <p:fltVal val="0"/>
                                          </p:val>
                                        </p:tav>
                                        <p:tav tm="100000">
                                          <p:val>
                                            <p:strVal val="#ppt_w"/>
                                          </p:val>
                                        </p:tav>
                                      </p:tavLst>
                                    </p:anim>
                                    <p:anim calcmode="lin" valueType="num">
                                      <p:cBhvr additive="repl">
                                        <p:cTn id="8" dur="750" fill="hold"/>
                                        <p:tgtEl>
                                          <p:spTgt spid="208"/>
                                        </p:tgtEl>
                                        <p:attrNameLst>
                                          <p:attrName>ppt_h</p:attrName>
                                        </p:attrNameLst>
                                      </p:cBhvr>
                                      <p:tavLst>
                                        <p:tav tm="0">
                                          <p:val>
                                            <p:fltVal val="0"/>
                                          </p:val>
                                        </p:tav>
                                        <p:tav tm="100000">
                                          <p:val>
                                            <p:strVal val="#ppt_h"/>
                                          </p:val>
                                        </p:tav>
                                      </p:tavLst>
                                    </p:anim>
                                    <p:animEffect transition="in" filter="fade">
                                      <p:cBhvr additive="repl">
                                        <p:cTn id="9" dur="750"/>
                                        <p:tgtEl>
                                          <p:spTgt spid="2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https://d.book118.com/916103204013010104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132</Paragraphs>
  <Slides>22</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Times New Roman</vt:lpstr>
      <vt:lpstr>Wingdings</vt:lpstr>
      <vt:lpstr>Symbol</vt:lpstr>
      <vt:lpstr>DejaVu Sans</vt:lpstr>
      <vt:lpstr>Office Theme</vt:lpstr>
      <vt:lpstr>教师如何更好地关注学生的学习进度</vt:lpstr>
      <vt:lpstr>目录</vt:lpstr>
      <vt:lpstr>第1章 简介</vt:lpstr>
      <vt:lpstr> </vt:lpstr>
      <vt:lpstr>为什么关注学生的学习进度</vt:lpstr>
      <vt:lpstr>如何有效地关注学生的学习进度</vt:lpstr>
      <vt:lpstr>利用技术手段关注学生学习进度</vt:lpstr>
      <vt:lpstr>教师如何更好地关注学生的学习进度</vt:lpstr>
      <vt:lpstr>提高学生学习效果的关键</vt:lpstr>
      <vt:lpstr>第2章 个性化学习计划</vt:lpstr>
      <vt:lpstr> </vt:lpstr>
      <vt:lpstr>制定个性化学习计划的步骤</vt:lpstr>
      <vt:lpstr>个性化学习计划的实施</vt:lpstr>
      <vt:lpstr> </vt:lpstr>
      <vt:lpstr>关注学生学习进度的重要性</vt:lpstr>
      <vt:lpstr>提高学生学习效果的方法</vt:lpstr>
      <vt:lpstr>总结</vt:lpstr>
      <vt:lpstr>第3章 多元化评估方式</vt:lpstr>
      <vt:lpstr>多元化评估方式的重要性</vt:lpstr>
      <vt:lpstr>多元化评估方式的种类</vt:lpstr>
      <vt:lpstr>如何选择合适的评估方式</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2024-09-29T15:11:01.187</cp:lastPrinted>
  <dcterms:created xsi:type="dcterms:W3CDTF">2024-09-29T07:11:01Z</dcterms:created>
  <dcterms:modified xsi:type="dcterms:W3CDTF">2024-09-29T07:11:03Z</dcterms:modified>
</cp:coreProperties>
</file>