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3FF8D-6AD9-4553-8502-1BB44E03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31B9E-7880-4301-BE36-9A20D658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9DC70-DD10-46C9-A68F-1C8140D9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728D3-4EBA-4E6C-BA0E-6766CE32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86684-0A0C-4EBD-8D63-035EF1646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21FA7-BD61-479B-A65A-D12833C0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ABBDC-8F98-4C72-8F27-B308E45C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E673E-C833-47A3-98AC-CBD95735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3DCFA-DF9D-4BBF-A82E-D5740A3C3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E860-FE54-4381-A996-2E08E6DF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3D00B-1BDF-43DF-8DB4-61430D81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正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4692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4692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4692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414515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C_3#39aafd733.fixed?vbadefaultcenterpage=1&amp;parentnodeid=7e0f87cd2&amp;vbahtmlprocessed=1" title=""/>
          <p:cNvSpPr/>
          <p:nvPr/>
        </p:nvSpPr>
        <p:spPr>
          <a:xfrm>
            <a:off x="1803145" y="2743200"/>
            <a:ext cx="8585305" cy="873343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en-US" sz="44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Unit 7　Will people have robots?</a:t>
            </a:r>
            <a:endParaRPr lang="en-US" altLang="zh-CN" sz="44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5" name="C_3_BD#39aafd733.fixed?vbadefaultcenterpage=1&amp;parentnodeid=7e0f87cd2&amp;vbahtmlprocessed=1" title=""/>
          <p:cNvSpPr/>
          <p:nvPr/>
        </p:nvSpPr>
        <p:spPr>
          <a:xfrm>
            <a:off x="1803144" y="3887608"/>
            <a:ext cx="8585305" cy="539537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ts val="5440"/>
              </a:lnSpc>
            </a:pPr>
            <a:r>
              <a:rPr lang="zh-CN" altLang="en-US" sz="3200" b="1">
                <a:solidFill>
                  <a:srgbClr val="00ADA3"/>
                </a:solidFill>
                <a:latin typeface="楷体" panose="02010609060101010101" pitchFamily="34" charset="-122"/>
                <a:ea typeface="楷体" panose="02010609060101010101" pitchFamily="34" charset="-122"/>
                <a:cs typeface="楷体" panose="02010609060101010101" pitchFamily="34" charset="-120"/>
              </a:rPr>
              <a:t>Section A 1a—2d</a:t>
            </a:r>
            <a:endParaRPr lang="en-US" altLang="zh-CN" sz="3200" b="1">
              <a:solidFill>
                <a:srgbClr val="00ADA3"/>
              </a:solidFill>
              <a:latin typeface="楷体" panose="02010609060101010101" pitchFamily="34" charset="-122"/>
              <a:ea typeface="楷体" panose="02010609060101010101" pitchFamily="34" charset="-122"/>
              <a:cs typeface="楷体" panose="02010609060101010101" pitchFamily="34" charset="-120"/>
            </a:endParaRPr>
          </a:p>
        </p:txBody>
      </p:sp>
      <p:sp>
        <p:nvSpPr>
          <p:cNvPr id="7" name="C_3#39aafd733.fixed?vbadefaultcenterpage=1&amp;parentnodeid=7e0f87cd2&amp;vbahtmlprocessed=1" title=""/>
          <p:cNvSpPr/>
          <p:nvPr>
            <p:custDataLst>
              <p:tags r:id="rId2"/>
            </p:custDataLst>
          </p:nvPr>
        </p:nvSpPr>
        <p:spPr>
          <a:xfrm>
            <a:off x="0" y="0"/>
            <a:ext cx="4443730" cy="60706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28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英语人教版八年级上册</a:t>
            </a:r>
            <a:endParaRPr lang="zh-CN" altLang="en-US" sz="28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695" name="yt_shape_10695" title=""/>
          <p:cNvSpPr txBox="1"/>
          <p:nvPr/>
        </p:nvSpPr>
        <p:spPr>
          <a:xfrm>
            <a:off x="360079" y="1503544"/>
            <a:ext cx="2884123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一、核心单词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黑体" panose="02010609060101010101" pitchFamily="49" charset="-122"/>
              <a:cs typeface="Times New Roman" panose="02020603050405020304" pitchFamily="9"/>
            </a:endParaRPr>
          </a:p>
        </p:txBody>
      </p:sp>
      <p:graphicFrame>
        <p:nvGraphicFramePr>
          <p:cNvPr id="10696" name="yt_table_10696" title=""/>
          <p:cNvGraphicFramePr>
            <a:graphicFrameLocks noGrp="1"/>
          </p:cNvGraphicFramePr>
          <p:nvPr/>
        </p:nvGraphicFramePr>
        <p:xfrm>
          <a:off x="360000" y="2271210"/>
          <a:ext cx="11471998" cy="43891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46085"/>
                <a:gridCol w="4965144"/>
                <a:gridCol w="5160769"/>
              </a:tblGrid>
              <a:tr h="664123">
                <a:tc rowSpan="4"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名词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1.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纸；纸张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paper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2.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污染；污染物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pollution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664123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3.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预言；预测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prediction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4.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将来；未来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future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664123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5.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环境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environment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6.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行星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planet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664123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7.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地球；世界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earth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8.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部分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part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664123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动词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9.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污染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pollute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64123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兼词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10.</a:t>
                      </a:r>
                      <a:r>
                        <a:rPr lang="en-US" altLang="zh-CN" sz="2800" b="1" i="1" u="none">
                          <a:solidFill>
                            <a:srgbClr val="000000"/>
                          </a:solidFill>
                          <a:effectLst/>
                          <a:latin typeface="Book Antiqua" panose="0204060205030503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v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种植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1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n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．植物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plant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4484670" y="2501650"/>
            <a:ext cx="142627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paper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9668890" y="2425450"/>
            <a:ext cx="19025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pollution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4332270" y="3075944"/>
            <a:ext cx="2091373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prediction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9706990" y="3109162"/>
            <a:ext cx="1480185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future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617895" y="3759655"/>
            <a:ext cx="246760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environment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9173590" y="3726437"/>
            <a:ext cx="148659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planet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4703745" y="4419674"/>
            <a:ext cx="134689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earth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9325990" y="4395981"/>
            <a:ext cx="118973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6646845" y="5027425"/>
            <a:ext cx="15850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pollute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7685070" y="5677919"/>
            <a:ext cx="1329436" cy="664795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plant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2" name="C_3#39aafd733.fixed?vbadefaultcenterpage=1&amp;parentnodeid=7e0f87cd2&amp;vbahtmlprocessed=1" title=""/>
          <p:cNvSpPr/>
          <p:nvPr>
            <p:custDataLst>
              <p:tags r:id="rId2"/>
            </p:custDataLst>
          </p:nvPr>
        </p:nvSpPr>
        <p:spPr>
          <a:xfrm>
            <a:off x="5051425" y="547370"/>
            <a:ext cx="2089785" cy="873125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en-US" altLang="zh-CN" sz="36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36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自主预习　</a:t>
            </a:r>
            <a:endParaRPr lang="zh-CN" altLang="en-US" sz="36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698" name="yt_shape_10698" title=""/>
          <p:cNvSpPr txBox="1"/>
          <p:nvPr/>
        </p:nvSpPr>
        <p:spPr>
          <a:xfrm>
            <a:off x="360079" y="720000"/>
            <a:ext cx="2884123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二、核心词块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黑体" panose="02010609060101010101" pitchFamily="49" charset="-122"/>
              <a:cs typeface="Times New Roman" panose="02020603050405020304" pitchFamily="9"/>
            </a:endParaRPr>
          </a:p>
        </p:txBody>
      </p:sp>
      <p:graphicFrame>
        <p:nvGraphicFramePr>
          <p:cNvPr id="10699" name="yt_table_10699" title=""/>
          <p:cNvGraphicFramePr>
            <a:graphicFrameLocks noGrp="1"/>
          </p:cNvGraphicFramePr>
          <p:nvPr/>
        </p:nvGraphicFramePr>
        <p:xfrm>
          <a:off x="360000" y="1487666"/>
          <a:ext cx="11471998" cy="21031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735999"/>
                <a:gridCol w="5735999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1.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活到两百岁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live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to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be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200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years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old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2.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处于极大的危险中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be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in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great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danger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 gridSpan="2"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3.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参与；发挥作用</a:t>
                      </a:r>
                      <a:r>
                        <a:rPr lang="zh-CN" altLang="zh-CN" sz="100" b="1" i="0" spc="-1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 </a:t>
                      </a:r>
                      <a:r>
                        <a:rPr lang="zh-CN" altLang="zh-CN" sz="2800" b="1" i="0" u="sng">
                          <a:solidFill>
                            <a:srgbClr val="FF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play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 </a:t>
                      </a:r>
                      <a:r>
                        <a:rPr lang="en-US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part</a:t>
                      </a:r>
                      <a:r>
                        <a:rPr lang="zh-CN" altLang="zh-CN" sz="2800" b="1" i="0" u="sng">
                          <a:solidFill>
                            <a:srgbClr val="FF0000">
                              <a:alpha val="0"/>
                            </a:srgbClr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　</a:t>
                      </a:r>
                      <a:r>
                        <a:rPr lang="zh-CN" altLang="zh-CN" sz="100" b="1" i="0" spc="-100">
                          <a:noFill/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Courier New" panose="02070309020205020404" pitchFamily="9"/>
                        </a:rPr>
                        <a:t>⁠</a:t>
                      </a:r>
                      <a:endParaRPr lang="zh-CN" altLang="zh-CN" sz="100" b="1" i="0" spc="-100">
                        <a:noFill/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Courier New" panose="020703090202050204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2881410" y="1641906"/>
            <a:ext cx="3150299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200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years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701261" y="2315204"/>
            <a:ext cx="101193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old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9788984" y="1641906"/>
            <a:ext cx="1881823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great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8142683" y="2281986"/>
            <a:ext cx="160407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danger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539010" y="2932480"/>
            <a:ext cx="219779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01" name="yt_shape_10701" title=""/>
          <p:cNvSpPr txBox="1"/>
          <p:nvPr/>
        </p:nvSpPr>
        <p:spPr>
          <a:xfrm>
            <a:off x="360080" y="720000"/>
            <a:ext cx="11471999" cy="37961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三、核心句子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黑体" panose="02010609060101010101" pitchFamily="49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．你认为人们的家里将会有机器人吗？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Do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you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think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there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robots in people's homes?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100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年后，人们还会使用钱吗？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people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use money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100 years?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39282" y="1953354"/>
            <a:ext cx="96901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Do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642302" y="1920136"/>
            <a:ext cx="1086994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you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4063305" y="1953354"/>
            <a:ext cx="1343533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think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6675568" y="1953354"/>
            <a:ext cx="1084009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8093522" y="1953354"/>
            <a:ext cx="889445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340362" y="3873594"/>
            <a:ext cx="1181735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788098" y="3840376"/>
            <a:ext cx="152469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people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6258373" y="3873594"/>
            <a:ext cx="83413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06" name="yt_shape_10706" title=""/>
          <p:cNvSpPr txBox="1"/>
          <p:nvPr/>
        </p:nvSpPr>
        <p:spPr>
          <a:xfrm>
            <a:off x="360079" y="720000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3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</a:t>
            </a: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We can use less water and plant more trees.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我们可以少用水，多植树。</a:t>
            </a:r>
            <a:endParaRPr lang="zh-CN" altLang="zh-CN" sz="2800" b="1" i="0" u="none" spc="150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07" name="yt_shape_10707" title=""/>
          <p:cNvSpPr txBox="1"/>
          <p:nvPr/>
        </p:nvSpPr>
        <p:spPr>
          <a:xfrm>
            <a:off x="360079" y="1981632"/>
            <a:ext cx="6843220" cy="57637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华文仿宋" pitchFamily="9"/>
                <a:cs typeface="Times New Roman" panose="02020603050405020304" pitchFamily="9"/>
              </a:rPr>
              <a:t>【仿写】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我们可以少玩游戏，多读书。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08" name="yt_shape_10708" title=""/>
          <p:cNvSpPr txBox="1"/>
          <p:nvPr/>
        </p:nvSpPr>
        <p:spPr>
          <a:xfrm>
            <a:off x="360079" y="2608796"/>
            <a:ext cx="871187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can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fewer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games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and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read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books.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endParaRPr lang="zh-CN" altLang="zh-CN" sz="100" b="1" i="0" spc="-100">
              <a:noFill/>
              <a:effectLst/>
              <a:latin typeface="Times New Roman" panose="02020603050405020304" pitchFamily="9"/>
              <a:ea typeface="宋体" panose="02010600030101010101" pitchFamily="2" charset="-122"/>
              <a:cs typeface="Courier New" panose="02070309020205020404" pitchFamily="9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40361" y="2528772"/>
            <a:ext cx="773741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can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fewer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games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and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read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books.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09" name="yt_shape_10709" title=""/>
          <p:cNvSpPr txBox="1"/>
          <p:nvPr/>
        </p:nvSpPr>
        <p:spPr>
          <a:xfrm>
            <a:off x="4472799" y="720000"/>
            <a:ext cx="3246402" cy="84164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ctr" eaLnBrk="1" latinLnBrk="0" hangingPunct="0">
              <a:lnSpc>
                <a:spcPct val="150000"/>
              </a:lnSpc>
            </a:pPr>
            <a:r>
              <a:rPr lang="zh-CN" altLang="zh-CN" sz="4000" b="0" i="0" u="none" spc="197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endParaRPr lang="zh-CN" altLang="zh-CN" sz="4000" b="0" i="0" u="none" spc="19700">
              <a:solidFill>
                <a:srgbClr val="1EE3CF"/>
              </a:solidFill>
              <a:effectLst/>
              <a:latin typeface="Courier New" panose="02070309020205020404" pitchFamily="9"/>
              <a:ea typeface="宋体" panose="02010600030101010101" pitchFamily="2" charset="-122"/>
              <a:cs typeface="Courier New" panose="02070309020205020404" pitchFamily="9"/>
              <a:sym typeface="Finished"/>
              <a:hlinkClick action="ppaction://macro?name={&quot;type&quot;:&quot;ImageText&quot;,&quot;item&quot;:&quot;ImageText&quot;,&quot;path&quot;:&quot;\\ImageTexts\\28a3bb54-e6e6-439f-9478-da538711d0c3.png&quot;}"/>
            </a:endParaRPr>
          </a:p>
        </p:txBody>
      </p:sp>
      <p:sp>
        <p:nvSpPr>
          <p:cNvPr id="10711" name="yt_shape_10711" title=""/>
          <p:cNvSpPr txBox="1"/>
          <p:nvPr/>
        </p:nvSpPr>
        <p:spPr>
          <a:xfrm>
            <a:off x="360079" y="1612429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400" b="0" i="0" u="none" spc="114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Do you think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robots in people's homes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？你认为人们的家里将会有机器人吗？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12" name="yt_shape_10712" title=""/>
          <p:cNvSpPr txBox="1"/>
          <p:nvPr/>
        </p:nvSpPr>
        <p:spPr>
          <a:xfrm>
            <a:off x="360079" y="2874061"/>
            <a:ext cx="11471999" cy="1857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▶点拨 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will be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句型是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be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句型的一般将来时的肯定形式。其一般疑问式是把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提到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之前，肯定回答为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“Yes, there will.”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，否定回答为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“No, there won't.”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13" name="yt_shape_10713" title=""/>
          <p:cNvSpPr txBox="1"/>
          <p:nvPr/>
        </p:nvSpPr>
        <p:spPr>
          <a:xfrm>
            <a:off x="360079" y="4782024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▶拓展  </a:t>
            </a: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will be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…</a:t>
            </a: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可以和</a:t>
            </a: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is/are going to be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…</a:t>
            </a: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进行同义互换。</a:t>
            </a:r>
            <a:endParaRPr lang="zh-CN" altLang="zh-CN" sz="2800" b="1" i="0" u="none" spc="150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pic>
        <p:nvPicPr>
          <p:cNvPr id="5" name="yt_shape_1687229162738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36684" y="1724388"/>
            <a:ext cx="1320864" cy="416163"/>
          </a:xfrm>
          <a:prstGeom prst="rect">
            <a:avLst/>
          </a:prstGeom>
        </p:spPr>
      </p:pic>
      <p:sp>
        <p:nvSpPr>
          <p:cNvPr id="7" name="C_3#39aafd733.fixed?vbadefaultcenterpage=1&amp;parentnodeid=7e0f87cd2&amp;vbahtmlprocessed=1" title=""/>
          <p:cNvSpPr/>
          <p:nvPr>
            <p:custDataLst>
              <p:tags r:id="rId3"/>
            </p:custDataLst>
          </p:nvPr>
        </p:nvSpPr>
        <p:spPr>
          <a:xfrm>
            <a:off x="5051425" y="547370"/>
            <a:ext cx="2089785" cy="873125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en-US" altLang="zh-CN" sz="36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36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考点梳理　</a:t>
            </a:r>
            <a:endParaRPr lang="zh-CN" altLang="en-US" sz="36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14" name="yt_shape_10714" title=""/>
          <p:cNvSpPr txBox="1"/>
          <p:nvPr/>
        </p:nvSpPr>
        <p:spPr>
          <a:xfrm>
            <a:off x="360080" y="720000"/>
            <a:ext cx="11471999" cy="121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．——将来会有更多的汽车吗？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 cars in the future?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15" name="yt_shape_10715" title=""/>
          <p:cNvSpPr txBox="1"/>
          <p:nvPr/>
        </p:nvSpPr>
        <p:spPr>
          <a:xfrm>
            <a:off x="360079" y="1985992"/>
            <a:ext cx="991662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——是，会的。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/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不，不会。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Yes, there will./No, there won't.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16" name="yt_shape_10716" title=""/>
          <p:cNvSpPr txBox="1"/>
          <p:nvPr/>
        </p:nvSpPr>
        <p:spPr>
          <a:xfrm>
            <a:off x="360079" y="2601294"/>
            <a:ext cx="5588389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．下星期天将有一场运动会。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17" name="yt_shape_10717" title=""/>
          <p:cNvSpPr txBox="1"/>
          <p:nvPr/>
        </p:nvSpPr>
        <p:spPr>
          <a:xfrm>
            <a:off x="360079" y="3216596"/>
            <a:ext cx="820865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sports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meeting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next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Sunday.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⁠</a:t>
            </a:r>
            <a:endParaRPr lang="zh-CN" altLang="zh-CN" sz="100" b="1" i="0" spc="-100">
              <a:noFill/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18" name="yt_shape_10718" title=""/>
          <p:cNvSpPr txBox="1"/>
          <p:nvPr/>
        </p:nvSpPr>
        <p:spPr>
          <a:xfrm>
            <a:off x="360079" y="3831898"/>
            <a:ext cx="10904780" cy="57637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will be a birthday party for Lisa tomorrow.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华文楷体" pitchFamily="9"/>
                <a:cs typeface="Times New Roman" panose="02020603050405020304" pitchFamily="9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华文楷体" pitchFamily="9"/>
                <a:cs typeface="Times New Roman" panose="02020603050405020304" pitchFamily="9"/>
              </a:rPr>
              <a:t>改为同义句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华文楷体" pitchFamily="9"/>
                <a:cs typeface="Times New Roman" panose="02020603050405020304" pitchFamily="9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华文楷体" pitchFamily="9"/>
              <a:cs typeface="Times New Roman" panose="02020603050405020304" pitchFamily="9"/>
            </a:endParaRPr>
          </a:p>
        </p:txBody>
      </p:sp>
      <p:sp>
        <p:nvSpPr>
          <p:cNvPr id="10719" name="yt_shape_10719" title=""/>
          <p:cNvSpPr txBox="1"/>
          <p:nvPr/>
        </p:nvSpPr>
        <p:spPr>
          <a:xfrm>
            <a:off x="360079" y="4459062"/>
            <a:ext cx="1013854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is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going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birthday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for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Lisa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tomorrow.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⁠</a:t>
            </a:r>
            <a:endParaRPr lang="zh-CN" altLang="zh-CN" sz="100" b="1" i="0" spc="-100">
              <a:noFill/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509515" y="673194"/>
            <a:ext cx="2621153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340361" y="3136572"/>
            <a:ext cx="715016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will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sports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meeting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next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Sunday.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340361" y="4379038"/>
            <a:ext cx="906138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is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going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birthday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for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Lisa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tomorrow.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0" name="yt_shape_10720" title=""/>
          <p:cNvSpPr txBox="1"/>
          <p:nvPr/>
        </p:nvSpPr>
        <p:spPr>
          <a:xfrm>
            <a:off x="360079" y="720000"/>
            <a:ext cx="11288668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400" b="0" i="0" u="none" spc="114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People will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200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years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old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．人们将会活到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200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岁。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21" name="yt_shape_10721" title=""/>
          <p:cNvSpPr txBox="1"/>
          <p:nvPr/>
        </p:nvSpPr>
        <p:spPr>
          <a:xfrm>
            <a:off x="360079" y="1335302"/>
            <a:ext cx="10033516" cy="1052083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▶点拨  </a:t>
            </a:r>
            <a:r>
              <a:rPr lang="zh-CN" altLang="zh-CN" sz="5000" b="0" i="0" u="none" spc="633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endParaRPr lang="zh-CN" altLang="zh-CN" sz="5000" b="0" i="0" u="none" spc="63300">
              <a:solidFill>
                <a:srgbClr val="1EE3CF"/>
              </a:solidFill>
              <a:effectLst/>
              <a:latin typeface="Courier New" panose="02070309020205020404" pitchFamily="9"/>
              <a:ea typeface="宋体" panose="02010600030101010101" pitchFamily="2" charset="-122"/>
              <a:cs typeface="Courier New" panose="02070309020205020404" pitchFamily="9"/>
              <a:sym typeface="Finished"/>
              <a:hlinkClick action="ppaction://macro?name={&quot;type&quot;:&quot;ImageText&quot;,&quot;item&quot;:&quot;ImageText&quot;,&quot;path&quot;:&quot;\\ImageTexts\\c603f4ac-07c0-4ced-99a9-2354b49d0cdd.png&quot;}"/>
            </a:endParaRPr>
          </a:p>
        </p:txBody>
      </p:sp>
      <p:sp>
        <p:nvSpPr>
          <p:cNvPr id="10722" name="yt_shape_10722" title=""/>
          <p:cNvSpPr txBox="1"/>
          <p:nvPr/>
        </p:nvSpPr>
        <p:spPr>
          <a:xfrm>
            <a:off x="360080" y="2438173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▶拓展 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的第三人称单数形式为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；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life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当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生命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讲时的复数形式为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23" name="yt_shape_10723" title=""/>
          <p:cNvSpPr txBox="1"/>
          <p:nvPr/>
        </p:nvSpPr>
        <p:spPr>
          <a:xfrm>
            <a:off x="360079" y="3699805"/>
            <a:ext cx="720902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4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．在这个故事中，人们将会活到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500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岁。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24" name="yt_shape_10724" title=""/>
          <p:cNvSpPr txBox="1"/>
          <p:nvPr/>
        </p:nvSpPr>
        <p:spPr>
          <a:xfrm>
            <a:off x="360079" y="4315107"/>
            <a:ext cx="895091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 the story, people will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500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years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old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pic>
        <p:nvPicPr>
          <p:cNvPr id="3" name="yt_shape_1687229162803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36684" y="791446"/>
            <a:ext cx="1320864" cy="416163"/>
          </a:xfrm>
          <a:prstGeom prst="rect">
            <a:avLst/>
          </a:prstGeom>
        </p:spPr>
      </p:pic>
      <p:pic>
        <p:nvPicPr>
          <p:cNvPr id="5" name="yt_shape_1687229162857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320959" y="1353364"/>
            <a:ext cx="7912164" cy="1005784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4975164" y="4235083"/>
            <a:ext cx="3982148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live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to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500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years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old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5" name="yt_shape_10725" title=""/>
          <p:cNvSpPr txBox="1"/>
          <p:nvPr/>
        </p:nvSpPr>
        <p:spPr>
          <a:xfrm>
            <a:off x="360080" y="720000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400" b="0" i="0" u="none" spc="114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Will people use money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100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years?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一百年后人们还会使用钱吗？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26" name="yt_shape_10726" title=""/>
          <p:cNvSpPr txBox="1"/>
          <p:nvPr/>
        </p:nvSpPr>
        <p:spPr>
          <a:xfrm>
            <a:off x="360079" y="1981632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▶点拨 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 100 years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在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100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年以后，其中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为介词，其后跟一段时间表示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在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……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之后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，通常用于一般将来时。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pic>
        <p:nvPicPr>
          <p:cNvPr id="3" name="yt_shape_1687229162883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36685" y="831959"/>
            <a:ext cx="1320864" cy="4161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27" name="yt_shape_10727" title=""/>
          <p:cNvSpPr txBox="1"/>
          <p:nvPr/>
        </p:nvSpPr>
        <p:spPr>
          <a:xfrm>
            <a:off x="360079" y="720000"/>
            <a:ext cx="1134637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▶拓展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辨析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“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＋时间段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“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after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＋时间段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”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“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for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＋时间段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9"/>
              </a:rPr>
              <a:t>”</a:t>
            </a:r>
            <a:endParaRPr lang="en-US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graphicFrame>
        <p:nvGraphicFramePr>
          <p:cNvPr id="10728" name="yt_table_10728" title=""/>
          <p:cNvGraphicFramePr>
            <a:graphicFrameLocks noGrp="1"/>
          </p:cNvGraphicFramePr>
          <p:nvPr/>
        </p:nvGraphicFramePr>
        <p:xfrm>
          <a:off x="360000" y="1487666"/>
          <a:ext cx="11471998" cy="34747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935461"/>
                <a:gridCol w="5631256"/>
                <a:gridCol w="2905281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in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＋时间段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表示以现在为起点的将来某一段时间之后，通常用于一般将来时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用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How soon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提问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after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＋时间段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表示以过去时间为起点的一段时间以后，通常用于一般过去时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用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When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提问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for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＋时间段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表示某个动作或状态持续多长时间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用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How long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提问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30" name="yt_shape_10730" title=""/>
          <p:cNvSpPr txBox="1"/>
          <p:nvPr/>
        </p:nvSpPr>
        <p:spPr>
          <a:xfrm>
            <a:off x="360080" y="720000"/>
            <a:ext cx="11471999" cy="25078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用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或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after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填空。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5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Jack will go abroad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three years.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6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She left the cinema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after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half an hour because the movie was too boring.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931223" y="1313274"/>
            <a:ext cx="834136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4969514" y="1953354"/>
            <a:ext cx="1263333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after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33" name="yt_shape_10733" title=""/>
          <p:cNvSpPr txBox="1"/>
          <p:nvPr/>
        </p:nvSpPr>
        <p:spPr>
          <a:xfrm>
            <a:off x="360079" y="720000"/>
            <a:ext cx="855054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400" b="0" i="0" u="none" spc="114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There will be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fewer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people.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人将会更少。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34" name="yt_shape_10734" title=""/>
          <p:cNvSpPr txBox="1"/>
          <p:nvPr/>
        </p:nvSpPr>
        <p:spPr>
          <a:xfrm>
            <a:off x="360079" y="1335302"/>
            <a:ext cx="777475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will be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less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free time.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空闲时间将更少。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35" name="yt_shape_10735" title=""/>
          <p:cNvSpPr txBox="1"/>
          <p:nvPr/>
        </p:nvSpPr>
        <p:spPr>
          <a:xfrm>
            <a:off x="360079" y="1950604"/>
            <a:ext cx="768819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will be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pollution.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污染将会更多。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36" name="yt_shape_10736" title=""/>
          <p:cNvSpPr txBox="1"/>
          <p:nvPr/>
        </p:nvSpPr>
        <p:spPr>
          <a:xfrm>
            <a:off x="360079" y="2565906"/>
            <a:ext cx="732604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▶点拨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表示数量多和少的比较级和最高级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pic>
        <p:nvPicPr>
          <p:cNvPr id="3" name="yt_shape_1687229162934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36684" y="791446"/>
            <a:ext cx="1320864" cy="4161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737" name="yt_table_10737" title=""/>
          <p:cNvGraphicFramePr>
            <a:graphicFrameLocks noGrp="1"/>
          </p:cNvGraphicFramePr>
          <p:nvPr/>
        </p:nvGraphicFramePr>
        <p:xfrm>
          <a:off x="360000" y="720000"/>
          <a:ext cx="11471999" cy="48463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718178"/>
                <a:gridCol w="6446068"/>
                <a:gridCol w="2307753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词汇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意义及用法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黑体" panose="02010609060101010101" pitchFamily="49" charset="-122"/>
                          <a:cs typeface="Times New Roman" panose="02020603050405020304" pitchFamily="9"/>
                        </a:rPr>
                        <a:t>原形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黑体" panose="02010609060101010101" pitchFamily="49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more/most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更多的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(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)/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最多的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(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)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，作形容词时，修饰可数名词复数或不可数名词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many/much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less/least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更少的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(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)/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最少的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(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)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，作形容词时，修饰不可数名词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little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fewer/fewest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更少的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(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)/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最少的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(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地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)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，作形容词时，修饰可数名词复数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few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39" name="yt_shape_10739" title=""/>
          <p:cNvSpPr txBox="1"/>
          <p:nvPr/>
        </p:nvSpPr>
        <p:spPr>
          <a:xfrm>
            <a:off x="360079" y="720159"/>
            <a:ext cx="11471999" cy="5638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2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根据句意填入正确的比较级形式，并在句末的括号中写出原型，每空一词。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7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．我的书比你的多。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 have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books than you.(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many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8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．那个瓶子有更多的牛奶。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is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milk in that bottle.(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much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9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．这个村子的空气污染比较少，我经常去那里度假。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There is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less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air pollution in the village.I often go there on holiday.(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little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  <a:p>
            <a:pPr indent="713105" algn="just" eaLnBrk="1" latinLnBrk="0" hangingPunct="0">
              <a:lnSpc>
                <a:spcPct val="12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10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．汽车越少，污染就越少。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The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fewer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cars there are, the less pollution we have.(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zh-CN" altLang="zh-CN" sz="2800" b="0" i="0" u="none">
                <a:solidFill>
                  <a:srgbClr val="293462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367473" y="2209545"/>
            <a:ext cx="1319848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833046" y="2176327"/>
            <a:ext cx="1388174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many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654747" y="3233673"/>
            <a:ext cx="1319848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more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7544184" y="3233673"/>
            <a:ext cx="1388174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much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942085" y="4257801"/>
            <a:ext cx="1110361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less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298322" y="4769865"/>
            <a:ext cx="1227836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little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6734367" y="5281929"/>
            <a:ext cx="1383856" cy="60567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fewer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3859406" y="5793993"/>
            <a:ext cx="1070674" cy="556654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few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47" name="yt_shape_10747" title=""/>
          <p:cNvSpPr txBox="1"/>
          <p:nvPr/>
        </p:nvSpPr>
        <p:spPr>
          <a:xfrm>
            <a:off x="360079" y="720000"/>
            <a:ext cx="11471999" cy="1210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400" b="0" i="0" u="none" spc="114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Everyone should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lang="zh-CN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saving the earth.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每个人都应当尽一份力来拯救地球。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48" name="yt_shape_10748" title=""/>
          <p:cNvSpPr txBox="1"/>
          <p:nvPr/>
        </p:nvSpPr>
        <p:spPr>
          <a:xfrm>
            <a:off x="360079" y="1981632"/>
            <a:ext cx="11471999" cy="19404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黑体" panose="02010609060101010101" pitchFamily="49" charset="-122"/>
                <a:cs typeface="Times New Roman" panose="02020603050405020304" pitchFamily="9"/>
              </a:rPr>
              <a:t>▶点拨  </a:t>
            </a:r>
            <a:r>
              <a:rPr lang="zh-CN" altLang="zh-CN" sz="6150" b="0" i="0" u="none" spc="82200">
                <a:noFill/>
                <a:effectLst/>
                <a:latin typeface="Courier New" panose="02070309020205020404" pitchFamily="9"/>
                <a:ea typeface="宋体" panose="02010600030101010101" pitchFamily="2" charset="-122"/>
                <a:cs typeface="Courier New" panose="02070309020205020404" pitchFamily="9"/>
                <a:sym typeface="Finished"/>
              </a:rPr>
              <a:t>⁠</a:t>
            </a:r>
            <a:endParaRPr lang="zh-CN" altLang="zh-CN" sz="6150" b="0" i="0" u="none" spc="82200">
              <a:solidFill>
                <a:srgbClr val="1EE3CF"/>
              </a:solidFill>
              <a:effectLst/>
              <a:latin typeface="Courier New" panose="02070309020205020404" pitchFamily="9"/>
              <a:ea typeface="宋体" panose="02010600030101010101" pitchFamily="2" charset="-122"/>
              <a:cs typeface="Courier New" panose="02070309020205020404" pitchFamily="9"/>
              <a:sym typeface="Finished"/>
              <a:hlinkClick action="ppaction://macro?name={&quot;type&quot;:&quot;ImageText&quot;,&quot;item&quot;:&quot;ImageText&quot;,&quot;path&quot;:&quot;\\ImageTexts\\c9ff49de-f8ad-44db-9220-f0bd9b47f6d9.png&quot;}"/>
            </a:endParaRPr>
          </a:p>
        </p:txBody>
      </p:sp>
      <p:sp>
        <p:nvSpPr>
          <p:cNvPr id="10749" name="yt_shape_10749" title=""/>
          <p:cNvSpPr txBox="1"/>
          <p:nvPr/>
        </p:nvSpPr>
        <p:spPr>
          <a:xfrm>
            <a:off x="360079" y="3972823"/>
            <a:ext cx="574811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．学校在教育中起重要作用。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50" name="yt_shape_10750" title=""/>
          <p:cNvSpPr txBox="1"/>
          <p:nvPr/>
        </p:nvSpPr>
        <p:spPr>
          <a:xfrm>
            <a:off x="360079" y="4588125"/>
            <a:ext cx="8969058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Schools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important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role/part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education.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51" name="yt_shape_10751" title=""/>
          <p:cNvSpPr txBox="1"/>
          <p:nvPr/>
        </p:nvSpPr>
        <p:spPr>
          <a:xfrm>
            <a:off x="360079" y="5203427"/>
            <a:ext cx="684995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．布莱克先生并没有参与做此决定。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52" name="yt_shape_10752" title=""/>
          <p:cNvSpPr txBox="1"/>
          <p:nvPr/>
        </p:nvSpPr>
        <p:spPr>
          <a:xfrm>
            <a:off x="360079" y="5818729"/>
            <a:ext cx="1124769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Mr.Black didn't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in/take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⁠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making this decision.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pic>
        <p:nvPicPr>
          <p:cNvPr id="3" name="yt_shape_1687229162987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136684" y="831959"/>
            <a:ext cx="1320864" cy="416163"/>
          </a:xfrm>
          <a:prstGeom prst="rect">
            <a:avLst/>
          </a:prstGeom>
        </p:spPr>
      </p:pic>
      <p:pic>
        <p:nvPicPr>
          <p:cNvPr id="5" name="yt_shape_1687229163040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23579" y="2621851"/>
            <a:ext cx="10312464" cy="1281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2575436" y="4508101"/>
            <a:ext cx="509650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important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role/part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846134" y="5738705"/>
            <a:ext cx="4461573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play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in/take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part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 </a:t>
            </a: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in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4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55" name="yt_shape_10755" title=""/>
          <p:cNvSpPr txBox="1"/>
          <p:nvPr/>
        </p:nvSpPr>
        <p:spPr>
          <a:xfrm>
            <a:off x="360079" y="1561641"/>
            <a:ext cx="831772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一、听课本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Section A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对话，选出正确答案。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56" name="yt_shape_10756" title=""/>
          <p:cNvSpPr txBox="1"/>
          <p:nvPr/>
        </p:nvSpPr>
        <p:spPr>
          <a:xfrm>
            <a:off x="360079" y="2176943"/>
            <a:ext cx="883921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1.Where does Boy 1 think kids will study?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graphicFrame>
        <p:nvGraphicFramePr>
          <p:cNvPr id="10757" name="yt_table_10757" title=""/>
          <p:cNvGraphicFramePr>
            <a:graphicFrameLocks noGrp="1"/>
          </p:cNvGraphicFramePr>
          <p:nvPr/>
        </p:nvGraphicFramePr>
        <p:xfrm>
          <a:off x="1073086" y="2944609"/>
          <a:ext cx="9306560" cy="1280160"/>
        </p:xfrm>
        <a:graphic>
          <a:graphicData uri="http://schemas.openxmlformats.org/drawingml/2006/table">
            <a:tbl>
              <a:tblPr/>
              <a:tblGrid>
                <a:gridCol w="5681980"/>
                <a:gridCol w="3624580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At home on computers.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At school.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In class.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759" name="yt_shape_10759" title=""/>
          <p:cNvSpPr txBox="1"/>
          <p:nvPr/>
        </p:nvSpPr>
        <p:spPr>
          <a:xfrm>
            <a:off x="360079" y="4113258"/>
            <a:ext cx="700852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2.What did a robot do on TV?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graphicFrame>
        <p:nvGraphicFramePr>
          <p:cNvPr id="10760" name="yt_table_10760" title=""/>
          <p:cNvGraphicFramePr>
            <a:graphicFrameLocks noGrp="1"/>
          </p:cNvGraphicFramePr>
          <p:nvPr/>
        </p:nvGraphicFramePr>
        <p:xfrm>
          <a:off x="1073086" y="4880924"/>
          <a:ext cx="11163935" cy="1280160"/>
        </p:xfrm>
        <a:graphic>
          <a:graphicData uri="http://schemas.openxmlformats.org/drawingml/2006/table">
            <a:tbl>
              <a:tblPr/>
              <a:tblGrid>
                <a:gridCol w="5681980"/>
                <a:gridCol w="548195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It used money.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It cleaned the kitchen.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It studied at home.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1695961" y="2130137"/>
            <a:ext cx="43726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695961" y="4066452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C_3#39aafd733.fixed?vbadefaultcenterpage=1&amp;parentnodeid=7e0f87cd2&amp;vbahtmlprocessed=1" title=""/>
          <p:cNvSpPr/>
          <p:nvPr>
            <p:custDataLst>
              <p:tags r:id="rId2"/>
            </p:custDataLst>
          </p:nvPr>
        </p:nvSpPr>
        <p:spPr>
          <a:xfrm>
            <a:off x="5050790" y="495935"/>
            <a:ext cx="2089785" cy="873125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en-US" altLang="zh-CN" sz="36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   </a:t>
            </a:r>
            <a:r>
              <a:rPr lang="zh-CN" altLang="en-US" sz="36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课堂检测</a:t>
            </a:r>
            <a:endParaRPr lang="zh-CN" altLang="en-US" sz="36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4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yt_shape_10762" title=""/>
          <p:cNvSpPr txBox="1"/>
          <p:nvPr/>
        </p:nvSpPr>
        <p:spPr>
          <a:xfrm>
            <a:off x="360079" y="1160696"/>
            <a:ext cx="1006384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3.How many people are there in the conversation?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graphicFrame>
        <p:nvGraphicFramePr>
          <p:cNvPr id="3" name="yt_table_10763" title=""/>
          <p:cNvGraphicFramePr>
            <a:graphicFrameLocks noGrp="1"/>
          </p:cNvGraphicFramePr>
          <p:nvPr/>
        </p:nvGraphicFramePr>
        <p:xfrm>
          <a:off x="1073086" y="1928362"/>
          <a:ext cx="6277611" cy="640080"/>
        </p:xfrm>
        <a:graphic>
          <a:graphicData uri="http://schemas.openxmlformats.org/drawingml/2006/table">
            <a:tbl>
              <a:tblPr/>
              <a:tblGrid>
                <a:gridCol w="2410143"/>
                <a:gridCol w="2389505"/>
                <a:gridCol w="1477963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4.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2.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3.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文本框 3" title=""/>
          <p:cNvSpPr txBox="1"/>
          <p:nvPr/>
        </p:nvSpPr>
        <p:spPr>
          <a:xfrm>
            <a:off x="1695961" y="1113890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765" name="yt_shape_10765" title=""/>
          <p:cNvSpPr txBox="1"/>
          <p:nvPr/>
        </p:nvSpPr>
        <p:spPr>
          <a:xfrm>
            <a:off x="360079" y="720000"/>
            <a:ext cx="903747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二、听课本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Section A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2a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对话，选出正确答案。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sp>
        <p:nvSpPr>
          <p:cNvPr id="10766" name="yt_shape_10766" title=""/>
          <p:cNvSpPr txBox="1"/>
          <p:nvPr/>
        </p:nvSpPr>
        <p:spPr>
          <a:xfrm>
            <a:off x="360079" y="1335302"/>
            <a:ext cx="8016938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C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1.What does Ms.Steen want to hear?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graphicFrame>
        <p:nvGraphicFramePr>
          <p:cNvPr id="10767" name="yt_table_10767" title=""/>
          <p:cNvGraphicFramePr>
            <a:graphicFrameLocks noGrp="1"/>
          </p:cNvGraphicFramePr>
          <p:nvPr/>
        </p:nvGraphicFramePr>
        <p:xfrm>
          <a:off x="1073086" y="2102968"/>
          <a:ext cx="10841274" cy="1280160"/>
        </p:xfrm>
        <a:graphic>
          <a:graphicData uri="http://schemas.openxmlformats.org/drawingml/2006/table">
            <a:tbl>
              <a:tblPr/>
              <a:tblGrid>
                <a:gridCol w="5015346"/>
                <a:gridCol w="5825928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Plans about the future.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Resolutions about the future.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Predictions about the future.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769" name="yt_shape_10769" title=""/>
          <p:cNvSpPr txBox="1"/>
          <p:nvPr/>
        </p:nvSpPr>
        <p:spPr>
          <a:xfrm>
            <a:off x="360079" y="3271617"/>
            <a:ext cx="944027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3105" algn="just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Courier New" panose="02070309020205020404" pitchFamily="9"/>
              </a:rPr>
              <a:t>　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2.What's Girl 1's prediction about the future?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9"/>
              <a:ea typeface="宋体" panose="02010600030101010101" pitchFamily="2" charset="-122"/>
              <a:cs typeface="Times New Roman" panose="02020603050405020304" pitchFamily="9"/>
            </a:endParaRPr>
          </a:p>
        </p:txBody>
      </p:sp>
      <p:graphicFrame>
        <p:nvGraphicFramePr>
          <p:cNvPr id="10770" name="yt_table_10770" title=""/>
          <p:cNvGraphicFramePr>
            <a:graphicFrameLocks noGrp="1"/>
          </p:cNvGraphicFramePr>
          <p:nvPr/>
        </p:nvGraphicFramePr>
        <p:xfrm>
          <a:off x="1073087" y="4039283"/>
          <a:ext cx="10841274" cy="1280160"/>
        </p:xfrm>
        <a:graphic>
          <a:graphicData uri="http://schemas.openxmlformats.org/drawingml/2006/table">
            <a:tbl>
              <a:tblPr/>
              <a:tblGrid>
                <a:gridCol w="5383216"/>
                <a:gridCol w="5458058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There will be more people.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There will be less free time.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9"/>
                          <a:ea typeface="宋体" panose="02010600030101010101" pitchFamily="2" charset="-122"/>
                          <a:cs typeface="Times New Roman" panose="02020603050405020304" pitchFamily="9"/>
                        </a:rPr>
                        <a:t>There will be fewer cars.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9"/>
                        <a:ea typeface="宋体" panose="02010600030101010101" pitchFamily="2" charset="-122"/>
                        <a:cs typeface="Times New Roman" panose="02020603050405020304" pitchFamily="9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/>
        </p:nvSpPr>
        <p:spPr>
          <a:xfrm>
            <a:off x="1695961" y="1288496"/>
            <a:ext cx="43726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695961" y="3224811"/>
            <a:ext cx="43726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9"/>
                <a:ea typeface="宋体" panose="02010600030101010101" pitchFamily="2" charset="-122"/>
                <a:cs typeface="Times New Roman" panose="02020603050405020304" pitchFamily="9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https://d.book118.com/916104145153010101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00"/>
      </a:hlink>
      <a:folHlink>
        <a:srgbClr val="954F72"/>
      </a:folHlink>
    </a:clrScheme>
    <a:fontScheme name="自定义 59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2">
      <vt:lpstr>Arial</vt:lpstr>
      <vt:lpstr>Calibri</vt:lpstr>
      <vt:lpstr>Times New Roman</vt:lpstr>
      <vt:lpstr>宋体</vt:lpstr>
      <vt:lpstr>微软雅黑</vt:lpstr>
      <vt:lpstr>楷体</vt:lpstr>
      <vt:lpstr>黑体</vt:lpstr>
      <vt:lpstr>Book Antiqua</vt:lpstr>
      <vt:lpstr>Courier New</vt:lpstr>
      <vt:lpstr>华文仿宋</vt:lpstr>
      <vt:lpstr>Finished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2024-09-26T05:48:43.512</cp:lastPrinted>
  <dcterms:created xsi:type="dcterms:W3CDTF">2024-09-25T21:48:43Z</dcterms:created>
  <dcterms:modified xsi:type="dcterms:W3CDTF">2024-09-25T21:48:45Z</dcterms:modified>
</cp:coreProperties>
</file>