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3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B94F1-0EA5-43B1-9FD3-84B6F17EF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1A7AA-E5D0-40DF-B13E-DE2F3832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4057E-A77F-4834-A6EA-2123C37CF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10DD9-78F1-48EE-BE9A-FCC3513FA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FD85C5-219B-4478-9D88-E61975B07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037B7C-4686-4691-A564-B685F01AC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4A35F-A407-4664-A1A2-094A6C643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7B485-D53B-4070-981D-B4AC1E2BC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413A7-0C08-4070-8105-2E9A7B07C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777AF-D4DB-47C2-A8E2-0824B5A92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CDB30-D6C2-4F9F-8C4E-7270C2E47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301" r:id="rId2"/>
    <p:sldLayoutId id="2147495302" r:id="rId3"/>
    <p:sldLayoutId id="2147495303" r:id="rId4"/>
    <p:sldLayoutId id="2147495304" r:id="rId5"/>
    <p:sldLayoutId id="2147495305" r:id="rId6"/>
    <p:sldLayoutId id="2147495306" r:id="rId7"/>
    <p:sldLayoutId id="2147495307" r:id="rId8"/>
    <p:sldLayoutId id="2147495308" r:id="rId9"/>
    <p:sldLayoutId id="2147495309" r:id="rId10"/>
    <p:sldLayoutId id="214749531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22" Type="http://schemas.openxmlformats.org/officeDocument/2006/relationships/tags" Target="../tags/tag180.xml" /><Relationship Id="rId23" Type="http://schemas.openxmlformats.org/officeDocument/2006/relationships/tags" Target="../tags/tag181.xml" /><Relationship Id="rId24" Type="http://schemas.openxmlformats.org/officeDocument/2006/relationships/tags" Target="../tags/tag182.xml" /><Relationship Id="rId25" Type="http://schemas.openxmlformats.org/officeDocument/2006/relationships/tags" Target="../tags/tag183.xml" /><Relationship Id="rId26" Type="http://schemas.openxmlformats.org/officeDocument/2006/relationships/tags" Target="../tags/tag184.xml" /><Relationship Id="rId27" Type="http://schemas.openxmlformats.org/officeDocument/2006/relationships/tags" Target="../tags/tag185.xml" /><Relationship Id="rId28" Type="http://schemas.openxmlformats.org/officeDocument/2006/relationships/tags" Target="../tags/tag186.xml" /><Relationship Id="rId29" Type="http://schemas.openxmlformats.org/officeDocument/2006/relationships/tags" Target="../tags/tag187.xml" /><Relationship Id="rId3" Type="http://schemas.openxmlformats.org/officeDocument/2006/relationships/tags" Target="../tags/tag161.xml" /><Relationship Id="rId30" Type="http://schemas.openxmlformats.org/officeDocument/2006/relationships/tags" Target="../tags/tag188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0521520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危机管理与应对措施总结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危机管理的重要性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危机识别与评估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危机应对策略与措施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危机恢复与总结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危机管理与企业可持续发展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危机管理的重要性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危机对企业的影响</a:t>
            </a:r>
            <a:endParaRPr lang="zh-CN" altLang="en-US"/>
          </a:p>
        </p:txBody>
      </p:sp>
      <p:sp>
        <p:nvSpPr>
          <p:cNvPr id="104890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股价下跌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1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业务量下降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客户流失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2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品牌形象受损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危机管理的意义</a:t>
            </a:r>
            <a:endParaRPr lang="zh-CN" altLang="en-US"/>
          </a:p>
        </p:txBody>
      </p:sp>
      <p:sp>
        <p:nvSpPr>
          <p:cNvPr id="104896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预防危机：通过有效的危机管理，可以预防和减少危机的发生，降低危机对组织的影响。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减少损失：危机发生时，有效的危机管理可以最大限度地减少组织的经济损失和声誉损失。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恢复形象：危机发生后，有效的危机管理可以帮助组织恢复形象，重建公众信任。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提升能力：危机管理过程中，组织可以发现自身的不足和弱点，从而提升自身的能力和竞争力。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危机管理在企业中的地位</a:t>
            </a:r>
            <a:endParaRPr lang="zh-CN" altLang="en-US"/>
          </a:p>
        </p:txBody>
      </p:sp>
      <p:sp>
        <p:nvSpPr>
          <p:cNvPr id="10490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危机管理是企业管理的重要组成部分，能够降低企业面临的风险和损失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危机管理能够提高企业的应变能力和市场竞争力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危机管理有助于维护企业的声誉和形象，增强企业的社会责任感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危机管理能够促进企业内部的协作和沟通，增强团队凝聚力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危机识别与评估</a:t>
            </a:r>
            <a:endParaRPr lang="zh-CN" altLang="en-US"/>
          </a:p>
        </p:txBody>
      </p:sp>
      <p:sp>
        <p:nvSpPr>
          <p:cNvPr id="104906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危机的定义与分类</a:t>
            </a:r>
            <a:endParaRPr lang="zh-CN" altLang="en-US"/>
          </a:p>
        </p:txBody>
      </p:sp>
      <p:sp>
        <p:nvSpPr>
          <p:cNvPr id="1049118" name="圆角矩形 13"/>
          <p:cNvSpPr/>
          <p:nvPr>
            <p:custDataLst>
              <p:tags r:id="rId2"/>
            </p:custDataLst>
          </p:nvPr>
        </p:nvSpPr>
        <p:spPr>
          <a:xfrm>
            <a:off x="838200" y="2843229"/>
            <a:ext cx="10515927" cy="742993"/>
          </a:xfrm>
          <a:prstGeom prst="roundRect">
            <a:avLst>
              <a:gd name="adj" fmla="val 18971"/>
            </a:avLst>
          </a:prstGeom>
          <a:solidFill>
            <a:schemeClr val="bg1"/>
          </a:solidFill>
          <a:ln>
            <a:noFill/>
          </a:ln>
          <a:effectLst>
            <a:outerShdw blurRad="127000" dist="381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288290" rIns="288290" bIns="7175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endParaRPr lang="zh-CN" altLang="en-US" b="1" spc="300">
              <a:gradFill>
                <a:gsLst>
                  <a:gs pos="0">
                    <a:schemeClr val="accent6"/>
                  </a:gs>
                  <a:gs pos="100000">
                    <a:schemeClr val="accent6">
                      <a:lumMod val="60000"/>
                      <a:lumOff val="40000"/>
                    </a:schemeClr>
                  </a:gs>
                </a:gsLst>
                <a:lin ang="16140000" scaled="0"/>
              </a:gradFill>
              <a:latin typeface="+mj-ea"/>
              <a:ea typeface="+mj-ea"/>
              <a:sym typeface="+mn-ea"/>
            </a:endParaRPr>
          </a:p>
        </p:txBody>
      </p:sp>
      <p:sp>
        <p:nvSpPr>
          <p:cNvPr id="1049120" name="圆角矩形 14"/>
          <p:cNvSpPr/>
          <p:nvPr>
            <p:custDataLst>
              <p:tags r:id="rId3"/>
            </p:custDataLst>
          </p:nvPr>
        </p:nvSpPr>
        <p:spPr>
          <a:xfrm>
            <a:off x="838200" y="3956554"/>
            <a:ext cx="10514951" cy="742993"/>
          </a:xfrm>
          <a:prstGeom prst="roundRect">
            <a:avLst>
              <a:gd name="adj" fmla="val 21681"/>
            </a:avLst>
          </a:prstGeom>
          <a:solidFill>
            <a:schemeClr val="bg1"/>
          </a:solidFill>
          <a:ln>
            <a:noFill/>
          </a:ln>
          <a:effectLst>
            <a:outerShdw blurRad="127000" dist="381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288290" rIns="288290" bIns="7175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endParaRPr lang="zh-CN" altLang="en-US" b="1" spc="300">
              <a:gradFill>
                <a:gsLst>
                  <a:gs pos="0">
                    <a:schemeClr val="accent6"/>
                  </a:gs>
                  <a:gs pos="100000">
                    <a:schemeClr val="accent6">
                      <a:lumMod val="60000"/>
                      <a:lumOff val="40000"/>
                    </a:schemeClr>
                  </a:gs>
                </a:gsLst>
                <a:lin ang="16140000" scaled="0"/>
              </a:gradFill>
              <a:latin typeface="+mj-ea"/>
              <a:ea typeface="+mj-ea"/>
              <a:sym typeface="+mn-ea"/>
            </a:endParaRPr>
          </a:p>
        </p:txBody>
      </p:sp>
      <p:sp>
        <p:nvSpPr>
          <p:cNvPr id="1049122" name="文本框 21"/>
          <p:cNvSpPr txBox="1"/>
          <p:nvPr>
            <p:custDataLst>
              <p:tags r:id="rId4"/>
            </p:custDataLst>
          </p:nvPr>
        </p:nvSpPr>
        <p:spPr>
          <a:xfrm>
            <a:off x="2960394" y="2905513"/>
            <a:ext cx="7913300" cy="618946"/>
          </a:xfrm>
          <a:prstGeom prst="rect">
            <a:avLst/>
          </a:prstGeom>
          <a:noFill/>
        </p:spPr>
        <p:txBody>
          <a:bodyPr wrap="square" t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8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獅尾XD珍珠SC-Light" panose="020b0500000000000000" charset="-120"/>
                <a:sym typeface="+mn-ea"/>
              </a:rPr>
              <a:t>危机的定义：危机是指对组织、社区或个人造成重大负面影响的事件或情况，需要立即采取应对措施。</a:t>
            </a:r>
            <a:endParaRPr lang="zh-CN" altLang="en-US" sz="1400" spc="8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124" name="文本框 3"/>
          <p:cNvSpPr txBox="1"/>
          <p:nvPr>
            <p:custDataLst>
              <p:tags r:id="rId5"/>
            </p:custDataLst>
          </p:nvPr>
        </p:nvSpPr>
        <p:spPr>
          <a:xfrm>
            <a:off x="2960394" y="4018838"/>
            <a:ext cx="7913300" cy="618946"/>
          </a:xfrm>
          <a:prstGeom prst="rect">
            <a:avLst/>
          </a:prstGeom>
          <a:noFill/>
        </p:spPr>
        <p:txBody>
          <a:bodyPr wrap="square" t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8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獅尾XD珍珠SC-Light" panose="020b0500000000000000" charset="-120"/>
                <a:sym typeface="+mn-ea"/>
              </a:rPr>
              <a:t>危机的分类：根据不同的标准，危机可以分为多种类型，如按照影响范围可分为组织危机和公共危机，按照性质可分为自然灾害、事故灾难、公共卫生事件和社会安全事件等。</a:t>
            </a:r>
            <a:endParaRPr lang="zh-CN" altLang="en-US" sz="1400" spc="8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126" name="圆角矩形 30"/>
          <p:cNvSpPr/>
          <p:nvPr>
            <p:custDataLst>
              <p:tags r:id="rId6"/>
            </p:custDataLst>
          </p:nvPr>
        </p:nvSpPr>
        <p:spPr>
          <a:xfrm>
            <a:off x="1039974" y="2951577"/>
            <a:ext cx="1606406" cy="5229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3500000" scaled="0"/>
          </a:gradFill>
          <a:ln>
            <a:noFill/>
          </a:ln>
          <a:effectLst>
            <a:innerShdw blurRad="127000" dist="38100" dir="13500000">
              <a:schemeClr val="accent6">
                <a:alpha val="15000"/>
              </a:schemeClr>
            </a:inn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0" tIns="0" rIns="0" bIns="360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zh-CN" altLang="en-US" sz="1600" b="1" spc="150">
                <a:solidFill>
                  <a:schemeClr val="bg1"/>
                </a:solidFill>
                <a:latin typeface="+mn-ea"/>
                <a:sym typeface="+mn-ea"/>
              </a:rPr>
              <a:t>添加标题</a:t>
            </a:r>
            <a:endParaRPr lang="zh-CN" altLang="en-US" sz="1600" b="1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9128" name="圆角矩形 4"/>
          <p:cNvSpPr/>
          <p:nvPr>
            <p:custDataLst>
              <p:tags r:id="rId7"/>
            </p:custDataLst>
          </p:nvPr>
        </p:nvSpPr>
        <p:spPr>
          <a:xfrm>
            <a:off x="1039974" y="4064902"/>
            <a:ext cx="1606406" cy="5229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3500000" scaled="0"/>
          </a:gradFill>
          <a:ln>
            <a:noFill/>
          </a:ln>
          <a:effectLst>
            <a:innerShdw blurRad="127000" dist="38100" dir="13500000">
              <a:schemeClr val="accent6">
                <a:alpha val="15000"/>
              </a:schemeClr>
            </a:inn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0" tIns="0" rIns="0" bIns="360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zh-CN" altLang="en-US" sz="1600" b="1" spc="150">
                <a:solidFill>
                  <a:schemeClr val="bg1"/>
                </a:solidFill>
                <a:latin typeface="+mn-ea"/>
                <a:sym typeface="+mn-ea"/>
              </a:rPr>
              <a:t>添加标题</a:t>
            </a:r>
            <a:endParaRPr lang="zh-CN" altLang="en-US" sz="1600" b="1" spc="150">
              <a:solidFill>
                <a:schemeClr val="bg1"/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危机识别的方法与技巧</a:t>
            </a:r>
            <a:endParaRPr lang="zh-CN" altLang="en-US"/>
          </a:p>
        </p:txBody>
      </p:sp>
      <p:sp>
        <p:nvSpPr>
          <p:cNvPr id="104916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收集信息：通过多种渠道收集与危机相关的信息，包括行业动态、竞争对手情况、产品质量反馈等。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监测趋势：关注行业发展趋势和潜在风险，及时发现可能引发危机的因素。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识别征兆：关注可能预示危机发生的征兆，如员工流失、财务状况恶化等。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建立预警系统：通过数据分析、模型构建等方式建立预警系统，对可能引发危机的因素进行实时监测和预警。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危机评估的指标与标准</a:t>
            </a:r>
            <a:endParaRPr lang="zh-CN" altLang="en-US"/>
          </a:p>
        </p:txBody>
      </p:sp>
      <p:sp>
        <p:nvSpPr>
          <p:cNvPr id="104922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指标：可量化的关键绩效指标（KPI）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标准：危机应对能力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标准：风险承受能力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指标：行业标准和规范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危机应对策略与措施</a:t>
            </a:r>
            <a:endParaRPr lang="zh-CN" altLang="en-US"/>
          </a:p>
        </p:txBody>
      </p:sp>
      <p:sp>
        <p:nvSpPr>
          <p:cNvPr id="104930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https://d.book118.com/916105215200010034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.400000005960464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250_1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.400000005960464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250_1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HIGHLIGHT" val="0"/>
  <p:tag name="KSO_WM_UNIT_ID" val="diagram20231250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的思想"/>
  <p:tag name="KSO_WM_UNIT_SUBTYPE" val="a"/>
  <p:tag name="KSO_WM_UNIT_TEXT_FILL_FORE_SCHEMECOLOR_INDEX" val="1"/>
  <p:tag name="KSO_WM_UNIT_TEXT_FILL_TYPE" val="1"/>
  <p:tag name="KSO_WM_UNIT_TYPE" val="l_h_f"/>
  <p:tag name="KSO_WM_UNIT_VALUE" val="84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HIGHLIGHT" val="0"/>
  <p:tag name="KSO_WM_UNIT_ID" val="diagram20231250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的思想"/>
  <p:tag name="KSO_WM_UNIT_SUBTYPE" val="a"/>
  <p:tag name="KSO_WM_UNIT_TEXT_FILL_FORE_SCHEMECOLOR_INDEX" val="1"/>
  <p:tag name="KSO_WM_UNIT_TEXT_FILL_TYPE" val="1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10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25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7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10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25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獅尾XD珍珠SC-Light</vt:lpstr>
      <vt:lpstr>Office Theme</vt:lpstr>
      <vt:lpstr>危机管理与应对措施总结</vt:lpstr>
      <vt:lpstr>目录</vt:lpstr>
      <vt:lpstr>添加章节标题</vt:lpstr>
      <vt:lpstr>危机管理的重要性</vt:lpstr>
      <vt:lpstr>危机对企业的影响</vt:lpstr>
      <vt:lpstr>危机管理的意义</vt:lpstr>
      <vt:lpstr>危机管理在企业中的地位</vt:lpstr>
      <vt:lpstr>危机识别与评估</vt:lpstr>
      <vt:lpstr>危机的定义与分类</vt:lpstr>
      <vt:lpstr>危机识别的方法与技巧</vt:lpstr>
      <vt:lpstr>危机评估的指标与标准</vt:lpstr>
      <vt:lpstr>危机应对策略与措施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2024-09-04T02:07:15.021</cp:lastPrinted>
  <dcterms:created xsi:type="dcterms:W3CDTF">2024-09-03T18:07:15Z</dcterms:created>
  <dcterms:modified xsi:type="dcterms:W3CDTF">2024-09-03T18:07:17Z</dcterms:modified>
</cp:coreProperties>
</file>