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13.xml" /><Relationship Id="rId3" Type="http://schemas.openxmlformats.org/officeDocument/2006/relationships/image" Target="../media/image5.png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image" Target="../media/image7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5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9C8E9-0B6B-4D7F-A474-37376BAAA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2E5FD-A4A8-456C-B9AD-06CFC9E8E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6F826-4047-427F-88E6-F084A362D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98F7F-0B33-45A5-8278-1193F3033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172127-D854-451F-9C18-DEE46F0B7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426DD-C7EE-4000-9B52-520A0B5F8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07D6FD-2F18-4E9D-B57B-656E265B2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90E85-D32E-44D1-A4DE-3E3924648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05B32-2E41-425A-9FE0-02D40DBB5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D3968-9E3D-4C01-9D4F-F6F961377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10F55-89B7-4D12-A28B-B3F01657F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6" name="图形 1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9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1331595" y="2362197"/>
            <a:ext cx="5224780" cy="174688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351915" y="4405630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95960" y="1245235"/>
            <a:ext cx="10800080" cy="4931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  <a:cs typeface="MiSans Normal" panose="00000500000000000000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  <a:cs typeface="MiSans Normal" panose="00000500000000000000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  <a:cs typeface="MiSans Normal" panose="00000500000000000000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  <a:cs typeface="MiSans Normal" panose="00000500000000000000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" name="图片 4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42951" y="421888"/>
            <a:ext cx="716839" cy="825888"/>
          </a:xfrm>
          <a:prstGeom prst="rect">
            <a:avLst/>
          </a:prstGeom>
        </p:spPr>
      </p:pic>
      <p:pic>
        <p:nvPicPr>
          <p:cNvPr id="45" name="图片 44" descr="图片包含 徽标&#10;&#10;描述已自动生成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32027" y="227092"/>
            <a:ext cx="1655525" cy="1679961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530985" y="610235"/>
            <a:ext cx="2432685" cy="6464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5400000">
            <a:off x="5868242" y="880942"/>
            <a:ext cx="5185154" cy="5276374"/>
          </a:xfrm>
          <a:prstGeom prst="rect">
            <a:avLst/>
          </a:prstGeom>
        </p:spPr>
      </p:pic>
      <p:pic>
        <p:nvPicPr>
          <p:cNvPr id="13" name="图片 12" descr="图片包含 徽标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457576" y="-281180"/>
            <a:ext cx="5524500" cy="5608587"/>
          </a:xfrm>
          <a:prstGeom prst="rect">
            <a:avLst/>
          </a:prstGeom>
        </p:spPr>
      </p:pic>
      <p:pic>
        <p:nvPicPr>
          <p:cNvPr id="14" name="图片 13" descr="图片包含 徽标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7014633" flipH="1">
            <a:off x="2182688" y="1158830"/>
            <a:ext cx="2978942" cy="3024284"/>
          </a:xfrm>
          <a:prstGeom prst="rect">
            <a:avLst/>
          </a:prstGeom>
        </p:spPr>
      </p:pic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67130" y="3667125"/>
            <a:ext cx="5793740" cy="9937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54100">
                      <a:schemeClr val="accent3"/>
                    </a:gs>
                    <a:gs pos="0">
                      <a:schemeClr val="accent1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167130" y="4742180"/>
            <a:ext cx="5793740" cy="12077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0" normalizeH="0" baseline="0" noProof="1">
                <a:gradFill>
                  <a:gsLst>
                    <a:gs pos="54100">
                      <a:schemeClr val="accent3"/>
                    </a:gs>
                    <a:gs pos="0">
                      <a:schemeClr val="accent1"/>
                    </a:gs>
                    <a:gs pos="100000">
                      <a:schemeClr val="accent6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0" y="1245870"/>
            <a:ext cx="509524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95960" y="1245870"/>
            <a:ext cx="5088890" cy="49307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235065" y="1720850"/>
            <a:ext cx="5260975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95325" y="1720850"/>
            <a:ext cx="5255260" cy="4455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MiSans Normal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9" name="标题 1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8300"/>
            <a:ext cx="10800080" cy="58083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6595" y="1118235"/>
            <a:ext cx="10799445" cy="4292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图形 1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351915" y="4349115"/>
            <a:ext cx="1607820" cy="3975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6"/>
              </a:gs>
            </a:gsLst>
            <a:lin ang="72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331595" y="2075815"/>
            <a:ext cx="4764405" cy="19773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92150" y="6356350"/>
            <a:ext cx="288925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2BFA029-C053-4E0C-B3AA-A1F38F6E5E1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884805" cy="365125"/>
          </a:xfrm>
        </p:spPr>
        <p:txBody>
          <a:bodyPr lIns="0" tIns="0" rIns="0" bIns="0" anchor="ctr" anchorCtr="0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1ED5A92-ABDF-4489-9CD6-12725639C47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95960" y="1248410"/>
            <a:ext cx="10800715" cy="493268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标题占位符 3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marL="0" indent="0"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中文标题" charset="0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MiSans Normal"/>
          <a:ea typeface="微软雅黑"/>
          <a:cs typeface="MiSans Normal" panose="00000500000000000000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MiSans Normal"/>
          <a:ea typeface="微软雅黑"/>
          <a:cs typeface="MiSans Normal" panose="00000500000000000000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MiSans Normal"/>
          <a:ea typeface="微软雅黑"/>
          <a:cs typeface="MiSans Normal" panose="00000500000000000000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000000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MiSans Normal"/>
          <a:ea typeface="微软雅黑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86.xml" /><Relationship Id="rId20" Type="http://schemas.openxmlformats.org/officeDocument/2006/relationships/tags" Target="../tags/tag104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322302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脊髓损伤和脊髓炎：诊断、治疗和康复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7" name="序号"/>
          <p:cNvSpPr txBox="1"/>
          <p:nvPr>
            <p:custDataLst>
              <p:tags r:id="rId4"/>
            </p:custDataLst>
          </p:nvPr>
        </p:nvSpPr>
        <p:spPr>
          <a:xfrm>
            <a:off x="2075815" y="2020570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标题"/>
          <p:cNvSpPr txBox="1"/>
          <p:nvPr>
            <p:custDataLst>
              <p:tags r:id="rId5"/>
            </p:custDataLst>
          </p:nvPr>
        </p:nvSpPr>
        <p:spPr>
          <a:xfrm>
            <a:off x="2075815" y="2788285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脊髓损伤和脊髓炎的诊断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5304790" y="2021840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04790" y="2789555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脊髓损伤和脊髓炎的治疗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8" name="序号"/>
          <p:cNvSpPr txBox="1"/>
          <p:nvPr>
            <p:custDataLst>
              <p:tags r:id="rId8"/>
            </p:custDataLst>
          </p:nvPr>
        </p:nvSpPr>
        <p:spPr>
          <a:xfrm>
            <a:off x="8495665" y="2021840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9" name="标题"/>
          <p:cNvSpPr txBox="1"/>
          <p:nvPr>
            <p:custDataLst>
              <p:tags r:id="rId9"/>
            </p:custDataLst>
          </p:nvPr>
        </p:nvSpPr>
        <p:spPr>
          <a:xfrm>
            <a:off x="8495665" y="2789555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脊髓损伤和脊髓炎的康复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5" name="序号"/>
          <p:cNvSpPr txBox="1"/>
          <p:nvPr>
            <p:custDataLst>
              <p:tags r:id="rId10"/>
            </p:custDataLst>
          </p:nvPr>
        </p:nvSpPr>
        <p:spPr>
          <a:xfrm>
            <a:off x="5304790" y="4053205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6" name="标题"/>
          <p:cNvSpPr txBox="1"/>
          <p:nvPr>
            <p:custDataLst>
              <p:tags r:id="rId11"/>
            </p:custDataLst>
          </p:nvPr>
        </p:nvSpPr>
        <p:spPr>
          <a:xfrm>
            <a:off x="5304790" y="4820920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脊髓损伤和脊髓炎的案例分析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9" name="序号"/>
          <p:cNvSpPr txBox="1"/>
          <p:nvPr>
            <p:custDataLst>
              <p:tags r:id="rId12"/>
            </p:custDataLst>
          </p:nvPr>
        </p:nvSpPr>
        <p:spPr>
          <a:xfrm>
            <a:off x="2075815" y="4053205"/>
            <a:ext cx="2376805" cy="7010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30" name="标题"/>
          <p:cNvSpPr txBox="1"/>
          <p:nvPr>
            <p:custDataLst>
              <p:tags r:id="rId13"/>
            </p:custDataLst>
          </p:nvPr>
        </p:nvSpPr>
        <p:spPr>
          <a:xfrm>
            <a:off x="2075815" y="4822190"/>
            <a:ext cx="2376170" cy="11830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脊髓损伤和脊髓炎的预防与保健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脊髓损伤和脊髓炎的诊断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诊断方法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765478" y="1092787"/>
            <a:ext cx="1105254" cy="52432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765478" y="-290065"/>
            <a:ext cx="1105254" cy="52428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321637" y="-293238"/>
            <a:ext cx="1105254" cy="52432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765478" y="2471831"/>
            <a:ext cx="1105254" cy="52428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321637" y="1088344"/>
            <a:ext cx="1105254" cy="52432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321637" y="2469927"/>
            <a:ext cx="1105254" cy="52432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43776" y="4540080"/>
            <a:ext cx="5022728" cy="110434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脊髓液检查：了解脊髓炎的病变情况，排除其他疾病可能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43776" y="3158497"/>
            <a:ext cx="5022728" cy="110434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神经电生理检查：如肌电图、神经传导速度等，评估神经功能状态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887617" y="4540715"/>
            <a:ext cx="5022728" cy="110525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影像学检查：如X光、CT、MRI等，了解脊髓损伤和脊髓炎的病变情况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43776" y="1776915"/>
            <a:ext cx="5022728" cy="110434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实验室检查：如血常规、生化、免疫学等，排除其他疾病可能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87617" y="1778818"/>
            <a:ext cx="5022728" cy="110525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病史询问：了解患者的症状、病程、家族史等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887617" y="3162940"/>
            <a:ext cx="5022728" cy="110434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体格检查：检查患者的运动、感觉、反射等功能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202220" y="3656045"/>
            <a:ext cx="1103435" cy="11550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202220" y="2273193"/>
            <a:ext cx="1103435" cy="11550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58379" y="2270654"/>
            <a:ext cx="1103435" cy="11550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202220" y="5034454"/>
            <a:ext cx="1103435" cy="11550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58379" y="3652237"/>
            <a:ext cx="1103435" cy="11550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8379" y="5033820"/>
            <a:ext cx="1103435" cy="11550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695960" y="1771436"/>
            <a:ext cx="3206782" cy="167452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699750" y="1772067"/>
            <a:ext cx="3206782" cy="16745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885457" y="1902820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症状：疼痛、麻木、无力、感觉异常等</a:t>
            </a:r>
            <a:endParaRPr lang="zh-CN" altLang="en-US" sz="2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4490958" y="1771436"/>
            <a:ext cx="3206782" cy="167452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4494748" y="1772067"/>
            <a:ext cx="3206782" cy="16745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4681087" y="1902820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体征：反射异常、肌力下降、感觉减退等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8285957" y="1771436"/>
            <a:ext cx="3206782" cy="167452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8289747" y="1772067"/>
            <a:ext cx="3206782" cy="16745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8474822" y="1902820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影像学检查：MRI、CT等</a:t>
            </a:r>
            <a:endParaRPr lang="zh-CN" altLang="en-US" sz="2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95960" y="3975920"/>
            <a:ext cx="3206782" cy="167452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99750" y="3976552"/>
            <a:ext cx="3206782" cy="16745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885457" y="4107305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实验室检查：血常规、生化、免疫等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12" name="矩形 111"/>
          <p:cNvSpPr/>
          <p:nvPr>
            <p:custDataLst>
              <p:tags r:id="rId14"/>
            </p:custDataLst>
          </p:nvPr>
        </p:nvSpPr>
        <p:spPr>
          <a:xfrm rot="204112">
            <a:off x="4490958" y="3975920"/>
            <a:ext cx="3206782" cy="1674524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3" name="矩形 112"/>
          <p:cNvSpPr/>
          <p:nvPr>
            <p:custDataLst>
              <p:tags r:id="rId15"/>
            </p:custDataLst>
          </p:nvPr>
        </p:nvSpPr>
        <p:spPr>
          <a:xfrm>
            <a:off x="4494748" y="3976552"/>
            <a:ext cx="3206782" cy="1674524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10" name="TextBox 2"/>
          <p:cNvSpPr txBox="1"/>
          <p:nvPr>
            <p:custDataLst>
              <p:tags r:id="rId16"/>
            </p:custDataLst>
          </p:nvPr>
        </p:nvSpPr>
        <p:spPr>
          <a:xfrm>
            <a:off x="4681087" y="4107305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电生理检查：神经传导速度、肌电图等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" name="矩形 8"/>
          <p:cNvSpPr/>
          <p:nvPr>
            <p:custDataLst>
              <p:tags r:id="rId17"/>
            </p:custDataLst>
          </p:nvPr>
        </p:nvSpPr>
        <p:spPr>
          <a:xfrm rot="204112">
            <a:off x="8285957" y="3975920"/>
            <a:ext cx="3206782" cy="1674524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>
            <p:custDataLst>
              <p:tags r:id="rId18"/>
            </p:custDataLst>
          </p:nvPr>
        </p:nvSpPr>
        <p:spPr>
          <a:xfrm>
            <a:off x="8289747" y="3976552"/>
            <a:ext cx="3206782" cy="1674524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1" name="TextBox 2"/>
          <p:cNvSpPr txBox="1"/>
          <p:nvPr>
            <p:custDataLst>
              <p:tags r:id="rId19"/>
            </p:custDataLst>
          </p:nvPr>
        </p:nvSpPr>
        <p:spPr>
          <a:xfrm>
            <a:off x="8476086" y="4107305"/>
            <a:ext cx="2848933" cy="138255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病理检查：组织活检、细胞学等</a:t>
            </a:r>
            <a:endParaRPr lang="zh-CN" altLang="en-US" sz="2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鉴别诊断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5960" y="1900697"/>
            <a:ext cx="1635321" cy="361985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7858" y="1900697"/>
            <a:ext cx="1631870" cy="1923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98462" y="2281601"/>
            <a:ext cx="1431237" cy="320794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症状：疼痛、麻木、无力、感觉异常等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528981" y="1900697"/>
            <a:ext cx="1635321" cy="361985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530879" y="1900697"/>
            <a:ext cx="1631870" cy="1923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631483" y="2281601"/>
            <a:ext cx="1431237" cy="32092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影像学检查：MRI、CT等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4362002" y="1900697"/>
            <a:ext cx="1635321" cy="361985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4363900" y="1900697"/>
            <a:ext cx="1631870" cy="1923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464504" y="2281601"/>
            <a:ext cx="1431237" cy="32092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实验室检查：血常规、生化、免疫等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6195022" y="1900697"/>
            <a:ext cx="1635321" cy="361985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6196921" y="1900697"/>
            <a:ext cx="1631870" cy="1923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6297525" y="2281601"/>
            <a:ext cx="1431237" cy="32092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神经电生理检查：肌电图、神经传导速度等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8028043" y="1901963"/>
            <a:ext cx="1635321" cy="361985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8029942" y="1901963"/>
            <a:ext cx="1631870" cy="1923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130546" y="2282867"/>
            <a:ext cx="1431237" cy="32092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病理学检查：组织活检、细胞学等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861064" y="1901963"/>
            <a:ext cx="1635321" cy="361985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9862962" y="1901963"/>
            <a:ext cx="1631870" cy="1923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9963567" y="2282867"/>
            <a:ext cx="1431237" cy="3209210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鉴别诊断：与其他神经系统疾病如多发性硬化、格林-巴利综合征等相鉴别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并发症诊断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79660" y="2002750"/>
            <a:ext cx="3417171" cy="341717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95960" y="2002750"/>
            <a:ext cx="3417171" cy="341717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15576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957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861312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治疗原则：针对病因进行治疗，同时注意预防并发症和后遗症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0788" y="2274067"/>
            <a:ext cx="2873746" cy="2873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0078" y="2331283"/>
            <a:ext cx="387949" cy="387949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6523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诊断方法：包括临床检查、影像学检查、实验室检查等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26000" y="2274067"/>
            <a:ext cx="2873746" cy="2873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05290" y="2331283"/>
            <a:ext cx="387949" cy="387949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71735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脊髓炎：可能导致神经根炎、脊髓空洞症、脊髓蛛网膜炎等并发症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958971" y="2274067"/>
            <a:ext cx="2873746" cy="2873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338262" y="2331283"/>
            <a:ext cx="387949" cy="387949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404707" y="3103707"/>
            <a:ext cx="1982103" cy="13633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脊髓损伤：可能导致瘫痪、感觉障碍、自主神经功能障碍等并发症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脊髓损伤和脊髓炎的治疗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695960" y="1434382"/>
            <a:ext cx="5172415" cy="1259786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695960" y="1303736"/>
            <a:ext cx="517687" cy="49398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13995" y="1304386"/>
            <a:ext cx="77998" cy="12999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247794" y="1487031"/>
            <a:ext cx="4418719" cy="114247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糖皮质激素：减轻炎症，减轻脊髓损伤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23493" y="1434382"/>
            <a:ext cx="5172415" cy="1259786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23493" y="1303736"/>
            <a:ext cx="517687" cy="49398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40878" y="1304386"/>
            <a:ext cx="77998" cy="12999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74677" y="1493531"/>
            <a:ext cx="4418719" cy="114247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止痛药物：缓解疼痛，提高生活质量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695960" y="3146432"/>
            <a:ext cx="5172415" cy="1259786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695960" y="3015786"/>
            <a:ext cx="517687" cy="49398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213995" y="3016436"/>
            <a:ext cx="77998" cy="12999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247794" y="3205580"/>
            <a:ext cx="4418719" cy="114247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免疫抑制剂：抑制免疫反应，减轻脊髓损伤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23493" y="3146432"/>
            <a:ext cx="5172415" cy="1259786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23493" y="3015786"/>
            <a:ext cx="517687" cy="49398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40878" y="3016436"/>
            <a:ext cx="77998" cy="129996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74677" y="3205580"/>
            <a:ext cx="4418719" cy="114247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抗抑郁药物：改善抑郁情绪，提高生活质量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695960" y="4858481"/>
            <a:ext cx="5172415" cy="1259786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695960" y="4727185"/>
            <a:ext cx="517687" cy="49398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213995" y="4723285"/>
            <a:ext cx="77998" cy="12999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247794" y="4917629"/>
            <a:ext cx="4418719" cy="114247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神经营养药物：促进神经再生，改善神经功能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23493" y="4858481"/>
            <a:ext cx="5172415" cy="1259786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23493" y="4727185"/>
            <a:ext cx="517687" cy="49398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40878" y="4723285"/>
            <a:ext cx="77998" cy="129996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74677" y="4917629"/>
            <a:ext cx="4418719" cy="114247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康复药物：促进康复，提高生活质量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手术治疗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手术目的：减轻疼痛、恢复功能、提高生活质量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手术方式：椎板切除术、椎管减压术、椎弓根螺钉固定术等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手术风险：神经损伤、感染、出血等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术后康复：物理治疗、药物治疗、心理治疗等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康复治疗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8606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71489" y="1618298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62975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物理治疗：通过运动和锻炼来恢复肌肉力量和功能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3345" y="1245235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5570" y="1618298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7714" y="151631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药物治疗：使用药物来减轻疼痛、炎症和神经损伤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8606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62975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心理治疗：通过心理咨询和治疗来帮助患者适应疾病和恢复生活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71489" y="4237637"/>
            <a:ext cx="223810" cy="2238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3219" y="3864574"/>
            <a:ext cx="4537781" cy="231226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6103" y="4237637"/>
            <a:ext cx="223810" cy="22381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7589" y="4134995"/>
            <a:ext cx="3989053" cy="130762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康复训练：通过特定的训练和活动来提高患者的自理能力和生活质量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其他治疗方式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95960" y="3143040"/>
            <a:ext cx="2862494" cy="1163566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67780" y="3143040"/>
            <a:ext cx="2862494" cy="1163566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11419" y="3143040"/>
            <a:ext cx="2862494" cy="1163566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9599" y="3143040"/>
            <a:ext cx="2862494" cy="1163566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07909" y="4554764"/>
            <a:ext cx="3087225" cy="135272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物理治疗：通过物理疗法，如电刺激、热疗、冷疗等，促进神经功能恢复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95960" y="1515262"/>
            <a:ext cx="3087225" cy="139263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药物治疗：使用抗炎药、止痛药、神经营养药等药物进行治疗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7864" y="1515262"/>
            <a:ext cx="3087225" cy="139263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康复治疗：通过康复训练，如运动疗法、作业疗法、言语疗法等，提高患者的生活自理能力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08816" y="4554764"/>
            <a:ext cx="3087225" cy="135272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心理治疗：通过心理咨询、心理辅导等方法，帮助患者调整心态，适应生活变化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脊髓损伤和脊髓炎的康复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康复评估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365102" y="1245235"/>
            <a:ext cx="4195854" cy="219004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369950" y="1245928"/>
            <a:ext cx="4195854" cy="219004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613058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评估目的：确定康复目标和计划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25503" y="1245235"/>
            <a:ext cx="4195854" cy="219004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31044" y="1245928"/>
            <a:ext cx="4195854" cy="21900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74844" y="1417003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评估内容：包括功能、认知、心理和社会适应等方面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365102" y="3985908"/>
            <a:ext cx="4195854" cy="219004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369950" y="3986600"/>
            <a:ext cx="4195854" cy="21900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612365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评估方法：采用标准化评估工具和临床观察相结合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25503" y="3985908"/>
            <a:ext cx="4195854" cy="219004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31044" y="3986600"/>
            <a:ext cx="4195854" cy="219004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73459" y="4157676"/>
            <a:ext cx="3727647" cy="1808414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评估结果：为制定康复计划提供依据，并根据康复进展进行调整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https://d.book118.com/916132230243010045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&#10;文档标题内容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&#10;文档标题内容"/>
  <p:tag name="KSO_WM_UNIT_TYPE" val="a"/>
  <p:tag name="KSO_WM_UNIT_VALUE" val="1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SLIDE_CONTENT_AREA" val="{&quot;left&quot;:&quot;70.15&quot;,&quot;top&quot;:&quot;137.55&quot;,&quot;width&quot;:&quot;465.9&quot;,&quot;height&quot;:&quot;256.5&quot;}"/>
  <p:tag name="KSO_WM_SLIDE_ID" val="custom20230266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&#10;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&#10;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&#10;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&#10;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8.15,&quot;width&quot;:622.4}"/>
  <p:tag name="KSO_WM_TAG_VERSION" val="3.0"/>
  <p:tag name="KSO_WM_TEMPLATE_CATEGORY" val="custom"/>
  <p:tag name="KSO_WM_TEMPLATE_INDEX" val="20230266"/>
  <p:tag name="KSO_WM_UNIT_COMPATIBLE" val="0"/>
  <p:tag name="KSO_WM_UNIT_DIAGRAM_ISNUMVISUAL" val="0"/>
  <p:tag name="KSO_WM_UNIT_DIAGRAM_ISREFERUNIT" val="0"/>
  <p:tag name="KSO_WM_UNIT_HIGHLIGHT" val="0"/>
  <p:tag name="KSO_WM_UNIT_ID" val="custom202302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&#10;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TEMPLATE_CATEGORY" val="custom"/>
  <p:tag name="KSO_WM_TEMPLATE_INDEX" val="2023026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6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6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TEMPLATE_CATEGORY" val="custom"/>
  <p:tag name="KSO_WM_TEMPLATE_INDEX" val="2023026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e*1"/>
  <p:tag name="KSO_WM_UNIT_INDEX" val="1"/>
  <p:tag name="KSO_WM_UNIT_LAYERLEVEL" val="1"/>
  <p:tag name="KSO_WM_UNIT_NOCLEAR" val="0"/>
  <p:tag name="KSO_WM_UNIT_PRESET_TEXT" val="PART 01  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6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48.9&quot;,&quot;top&quot;:&quot;272.1&quot;,&quot;width&quot;:&quot;514.45&quot;,&quot;height&quot;:&quot;209.2&quot;}"/>
  <p:tag name="KSO_WM_SLIDE_ID" val="custom2023026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66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30.xml><?xml version="1.0" encoding="utf-8"?>
<p:tagLst xmlns:p="http://schemas.openxmlformats.org/presentationml/2006/main">
  <p:tag name="KSO_WM_TEMPLATE_CATEGORY" val="custom"/>
  <p:tag name="KSO_WM_TEMPLATE_INDEX" val="20230266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">
      <a:dk1>
        <a:sysClr val="windowText" lastClr="000000"/>
      </a:dk1>
      <a:lt1>
        <a:sysClr val="window" lastClr="FFFFFF"/>
      </a:lt1>
      <a:dk2>
        <a:srgbClr val="44546A"/>
      </a:dk2>
      <a:lt2>
        <a:srgbClr val="F3F5FB"/>
      </a:lt2>
      <a:accent1>
        <a:srgbClr val="0CA9F8"/>
      </a:accent1>
      <a:accent2>
        <a:srgbClr val="6DAAF9"/>
      </a:accent2>
      <a:accent3>
        <a:srgbClr val="8993F8"/>
      </a:accent3>
      <a:accent4>
        <a:srgbClr val="A67CF7"/>
      </a:accent4>
      <a:accent5>
        <a:srgbClr val="C265F6"/>
      </a:accent5>
      <a:accent6>
        <a:srgbClr val="DF4EF5"/>
      </a:accent6>
      <a:hlink>
        <a:srgbClr val="0563C1"/>
      </a:hlink>
      <a:folHlink>
        <a:srgbClr val="954F72"/>
      </a:folHlink>
    </a:clrScheme>
    <a:fontScheme name="自定义 23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+中文标题</vt:lpstr>
      <vt:lpstr>微软雅黑</vt:lpstr>
      <vt:lpstr>Wingdings</vt:lpstr>
      <vt:lpstr>Calibri Light</vt:lpstr>
      <vt:lpstr>Office Theme</vt:lpstr>
      <vt:lpstr>脊髓损伤和脊髓炎：诊断、治疗和康复</vt:lpstr>
      <vt:lpstr>目录</vt:lpstr>
      <vt:lpstr>脊髓损伤和脊髓炎的诊断</vt:lpstr>
      <vt:lpstr>诊断方法</vt:lpstr>
      <vt:lpstr>诊断标准</vt:lpstr>
      <vt:lpstr>鉴别诊断</vt:lpstr>
      <vt:lpstr>并发症诊断</vt:lpstr>
      <vt:lpstr>脊髓损伤和脊髓炎的治疗</vt:lpstr>
      <vt:lpstr>药物治疗</vt:lpstr>
      <vt:lpstr>手术治疗</vt:lpstr>
      <vt:lpstr>康复治疗</vt:lpstr>
      <vt:lpstr>其他治疗方式</vt:lpstr>
      <vt:lpstr>脊髓损伤和脊髓炎的康复</vt:lpstr>
      <vt:lpstr>康复评估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2024-09-15T00:11:23.783</cp:lastPrinted>
  <dcterms:created xsi:type="dcterms:W3CDTF">2024-09-14T16:11:23Z</dcterms:created>
  <dcterms:modified xsi:type="dcterms:W3CDTF">2024-09-14T16:11:27Z</dcterms:modified>
</cp:coreProperties>
</file>