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8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6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4850C-E6F6-47FA-B693-D026A976A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8C08B-4BB0-4E02-AF87-1F11B8157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9BD17-5E43-48AE-BC0A-9D2D0D5FF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56B13-D59A-4367-985A-7C420C108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A73B0B-1BE5-4EE0-9D37-A732DAFD1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7EBE5D-174B-4472-954B-75B2F8264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F436A7-084F-4E00-B38F-35AB6CCD2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D0EAB-6CEA-4466-BE19-0FD7AF54B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72710-A8B0-4539-8F43-CEE4DF9EE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E9628-2FA4-48ED-A957-4A307C496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CFC0E-EF3C-4EC1-9C07-B3E477249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978" r:id="rId2"/>
    <p:sldLayoutId id="2147484979" r:id="rId3"/>
    <p:sldLayoutId id="2147484980" r:id="rId4"/>
    <p:sldLayoutId id="2147484981" r:id="rId5"/>
    <p:sldLayoutId id="2147484982" r:id="rId6"/>
    <p:sldLayoutId id="2147484983" r:id="rId7"/>
    <p:sldLayoutId id="2147484984" r:id="rId8"/>
    <p:sldLayoutId id="2147484985" r:id="rId9"/>
    <p:sldLayoutId id="2147484986" r:id="rId10"/>
    <p:sldLayoutId id="214748498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tags" Target="../tags/tag124.xml" /><Relationship Id="rId30" Type="http://schemas.openxmlformats.org/officeDocument/2006/relationships/tags" Target="../tags/tag151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22" Type="http://schemas.openxmlformats.org/officeDocument/2006/relationships/tags" Target="../tags/tag187.xml" /><Relationship Id="rId23" Type="http://schemas.openxmlformats.org/officeDocument/2006/relationships/tags" Target="../tags/tag188.xml" /><Relationship Id="rId24" Type="http://schemas.openxmlformats.org/officeDocument/2006/relationships/tags" Target="../tags/tag189.xml" /><Relationship Id="rId25" Type="http://schemas.openxmlformats.org/officeDocument/2006/relationships/tags" Target="../tags/tag190.xml" /><Relationship Id="rId26" Type="http://schemas.openxmlformats.org/officeDocument/2006/relationships/tags" Target="../tags/tag191.xml" /><Relationship Id="rId27" Type="http://schemas.openxmlformats.org/officeDocument/2006/relationships/tags" Target="../tags/tag192.xml" /><Relationship Id="rId28" Type="http://schemas.openxmlformats.org/officeDocument/2006/relationships/tags" Target="../tags/tag193.xml" /><Relationship Id="rId29" Type="http://schemas.openxmlformats.org/officeDocument/2006/relationships/tags" Target="../tags/tag194.xml" /><Relationship Id="rId3" Type="http://schemas.openxmlformats.org/officeDocument/2006/relationships/tags" Target="../tags/tag168.xml" /><Relationship Id="rId30" Type="http://schemas.openxmlformats.org/officeDocument/2006/relationships/tags" Target="../tags/tag195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22" Type="http://schemas.openxmlformats.org/officeDocument/2006/relationships/tags" Target="../tags/tag252.xml" /><Relationship Id="rId23" Type="http://schemas.openxmlformats.org/officeDocument/2006/relationships/tags" Target="../tags/tag253.xml" /><Relationship Id="rId24" Type="http://schemas.openxmlformats.org/officeDocument/2006/relationships/tags" Target="../tags/tag254.xml" /><Relationship Id="rId25" Type="http://schemas.openxmlformats.org/officeDocument/2006/relationships/tags" Target="../tags/tag255.xml" /><Relationship Id="rId26" Type="http://schemas.openxmlformats.org/officeDocument/2006/relationships/tags" Target="../tags/tag256.xml" /><Relationship Id="rId27" Type="http://schemas.openxmlformats.org/officeDocument/2006/relationships/tags" Target="../tags/tag257.xml" /><Relationship Id="rId28" Type="http://schemas.openxmlformats.org/officeDocument/2006/relationships/tags" Target="../tags/tag258.xml" /><Relationship Id="rId29" Type="http://schemas.openxmlformats.org/officeDocument/2006/relationships/tags" Target="../tags/tag259.xml" /><Relationship Id="rId3" Type="http://schemas.openxmlformats.org/officeDocument/2006/relationships/tags" Target="../tags/tag233.xml" /><Relationship Id="rId30" Type="http://schemas.openxmlformats.org/officeDocument/2006/relationships/tags" Target="../tags/tag260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4021515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小学团体心理辅导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Two.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小学团体心理辅导概述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小学团体心理辅导活动内容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小学团体心理辅导实施方法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小学团体心理辅导效果评估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小学团体心理辅导注意事项与建议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小学团体心理辅导概述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定义与目的</a:t>
            </a:r>
            <a:endParaRPr lang="zh-CN" altLang="en-US"/>
          </a:p>
        </p:txBody>
      </p:sp>
      <p:sp>
        <p:nvSpPr>
          <p:cNvPr id="1048940" name="对角圆角矩形 52"/>
          <p:cNvSpPr/>
          <p:nvPr>
            <p:custDataLst>
              <p:tags r:id="rId2"/>
            </p:custDataLst>
          </p:nvPr>
        </p:nvSpPr>
        <p:spPr>
          <a:xfrm>
            <a:off x="608400" y="2685832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对角圆角矩形 53"/>
          <p:cNvSpPr/>
          <p:nvPr>
            <p:custDataLst>
              <p:tags r:id="rId3"/>
            </p:custDataLst>
          </p:nvPr>
        </p:nvSpPr>
        <p:spPr>
          <a:xfrm>
            <a:off x="608400" y="2517437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直角三角形 54"/>
          <p:cNvSpPr/>
          <p:nvPr>
            <p:custDataLst>
              <p:tags r:id="rId4"/>
            </p:custDataLst>
          </p:nvPr>
        </p:nvSpPr>
        <p:spPr>
          <a:xfrm>
            <a:off x="1287700" y="2518072"/>
            <a:ext cx="100470" cy="16745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文本框 56"/>
          <p:cNvSpPr txBox="1"/>
          <p:nvPr>
            <p:custDataLst>
              <p:tags r:id="rId5"/>
            </p:custDataLst>
          </p:nvPr>
        </p:nvSpPr>
        <p:spPr>
          <a:xfrm>
            <a:off x="1331546" y="2730949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5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定义：小学团体心理辅导是指在小学阶段，通过团体活动、游戏等方式，帮助小学生提高心理素质，促进心理健康发展的一种教育方式。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对角圆角矩形 5"/>
          <p:cNvSpPr/>
          <p:nvPr>
            <p:custDataLst>
              <p:tags r:id="rId6"/>
            </p:custDataLst>
          </p:nvPr>
        </p:nvSpPr>
        <p:spPr>
          <a:xfrm>
            <a:off x="608400" y="4299884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对角圆角矩形 6"/>
          <p:cNvSpPr/>
          <p:nvPr>
            <p:custDataLst>
              <p:tags r:id="rId7"/>
            </p:custDataLst>
          </p:nvPr>
        </p:nvSpPr>
        <p:spPr>
          <a:xfrm>
            <a:off x="608400" y="4131489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直角三角形 7"/>
          <p:cNvSpPr/>
          <p:nvPr>
            <p:custDataLst>
              <p:tags r:id="rId8"/>
            </p:custDataLst>
          </p:nvPr>
        </p:nvSpPr>
        <p:spPr>
          <a:xfrm>
            <a:off x="1287700" y="4132760"/>
            <a:ext cx="100470" cy="16745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文本框 8"/>
          <p:cNvSpPr txBox="1"/>
          <p:nvPr>
            <p:custDataLst>
              <p:tags r:id="rId9"/>
            </p:custDataLst>
          </p:nvPr>
        </p:nvSpPr>
        <p:spPr>
          <a:xfrm>
            <a:off x="1331546" y="4353898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5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目的：帮助小学生建立良好的人际关系，提高自我认知能力，增强自信心，培养团队合作精神，提高抗压能力，促进心理健康发展。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适用对象与场景</a:t>
            </a:r>
            <a:endParaRPr lang="zh-CN" altLang="en-US"/>
          </a:p>
        </p:txBody>
      </p:sp>
      <p:sp>
        <p:nvSpPr>
          <p:cNvPr id="104899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适用对象：小学生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形式：团体辅导、小组活动、游戏等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目的：提高小学生的心理素质，促进身心健康发展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场景：学校、家庭、社区等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理论基础与原则</a:t>
            </a:r>
            <a:endParaRPr lang="zh-CN" altLang="en-US"/>
          </a:p>
        </p:txBody>
      </p:sp>
      <p:sp>
        <p:nvSpPr>
          <p:cNvPr id="104908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理论基础：基于心理学、教育学、社会学等学科的理论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原则：尊重学生、关注个体差异、注重互动与合作、促进学生全面发展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方法：采用游戏、讨论、角色扮演等方法进行辅导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目标：提高学生的心理素质，促进学生身心健康发展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4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小学团体心理辅导活动内容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自我认知辅导</a:t>
            </a:r>
            <a:endParaRPr lang="zh-CN" altLang="en-US"/>
          </a:p>
        </p:txBody>
      </p:sp>
      <p:sp>
        <p:nvSpPr>
          <p:cNvPr id="104918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2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认识自我：通过游戏、讨论等方式，让学生了解自己的兴趣、性格、能力等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社交技巧：通过角色扮演、情景模拟等方式，帮助学生学会与人交往的技巧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情绪管理：通过情绪识别、情绪表达等方式，帮助学生学会管理自己的情绪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建立自信：通过成功体验、鼓励等方式，帮助学生建立自信，提高自我价值感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人际关系辅导</a:t>
            </a:r>
            <a:endParaRPr lang="zh-CN" altLang="en-US"/>
          </a:p>
        </p:txBody>
      </p:sp>
      <p:sp>
        <p:nvSpPr>
          <p:cNvPr id="104926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培养同理心：理解他人感受，尊重他人观点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建立良好的人际关系：学会与他人沟通、合作、分享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处理冲突：学会解决冲突，避免矛盾升级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建立自信：提高自我价值感，增强自信心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情绪管理辅导</a:t>
            </a:r>
            <a:endParaRPr lang="zh-CN" altLang="en-US"/>
          </a:p>
        </p:txBody>
      </p:sp>
      <p:sp>
        <p:nvSpPr>
          <p:cNvPr id="10493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认识情绪：了解情绪的种类、特点和影响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情绪调节：掌握情绪调节的方法，如深呼吸、冥想等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情绪管理策略：学习制定情绪管理计划，提高情绪管理能力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情绪表达：学习如何正确表达情绪，避免情绪失控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挫折应对辅导</a:t>
            </a:r>
            <a:endParaRPr lang="zh-CN" altLang="en-US"/>
          </a:p>
        </p:txBody>
      </p:sp>
      <p:sp>
        <p:nvSpPr>
          <p:cNvPr id="104941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认识挫折：了解挫折的定义、类型和影响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实践操作：通过角色扮演、游戏等方式，提高应对挫折的能力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案例分析：通过案例分析，了解如何应对挫折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应对策略：学习应对挫折的方法和技巧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https://d.book118.com/916140215151010031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汉仪书宋二简</vt:lpstr>
      <vt:lpstr>MiSans Normal</vt:lpstr>
      <vt:lpstr>Wingdings</vt:lpstr>
      <vt:lpstr>微软雅黑</vt:lpstr>
      <vt:lpstr>宋体</vt:lpstr>
      <vt:lpstr>Office Theme</vt:lpstr>
      <vt:lpstr>小学团体心理辅导</vt:lpstr>
      <vt:lpstr>目录</vt:lpstr>
      <vt:lpstr>添加章节标题</vt:lpstr>
      <vt:lpstr>小学团体心理辅导概述</vt:lpstr>
      <vt:lpstr>定义与目的</vt:lpstr>
      <vt:lpstr>适用对象与场景</vt:lpstr>
      <vt:lpstr>理论基础与原则</vt:lpstr>
      <vt:lpstr>小学团体心理辅导活动内容</vt:lpstr>
      <vt:lpstr>自我认知辅导</vt:lpstr>
      <vt:lpstr>人际关系辅导</vt:lpstr>
      <vt:lpstr>情绪管理辅导</vt:lpstr>
      <vt:lpstr>挫折应对辅导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2024-08-30T08:04:00.036</cp:lastPrinted>
  <dcterms:created xsi:type="dcterms:W3CDTF">2024-08-30T00:04:00Z</dcterms:created>
  <dcterms:modified xsi:type="dcterms:W3CDTF">2024-08-30T00:04:02Z</dcterms:modified>
</cp:coreProperties>
</file>