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GHUTJL+MS-UIGothic"/>
      <p:regular r:id="rId19"/>
    </p:embeddedFont>
    <p:embeddedFont>
      <p:font typeface="VKDAKN+UQCDME+ArialMT"/>
      <p:regular r:id="rId20"/>
    </p:embeddedFont>
    <p:embeddedFont>
      <p:font typeface="PUTDLJ+IPVKNI+MicrosoftYaHei-Bold"/>
      <p:regular r:id="rId21"/>
    </p:embeddedFont>
    <p:embeddedFont>
      <p:font typeface="LVJKED+LPKKHO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A0147B-6B83-4D75-99A4-940A88539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A02027-1039-4D7F-9B34-6F9880D5FD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FD1A8B-EDE3-496D-9AE8-BCE3B0CC8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7B7953-9D25-444E-91AE-EE9108050D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AFB3823-E889-4D6E-AB70-D75F7B61E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104ED3-DEEF-4A64-A3A3-A7AEDA189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D7480B-D650-4158-8EF9-E353C774E2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7A2CBC-E569-457E-91BE-44C9381E9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9FFEA6-AA68-4CD8-A9BE-B014ABB52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9121A-A58F-47F5-9F78-EA1A3B767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844288-85BA-4948-8141-A2032AB76F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14212213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81400" y="2009025"/>
            <a:ext cx="597217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C9B67E"/>
                </a:solidFill>
                <a:latin typeface="GHUTJL+MS-UIGothic"/>
                <a:cs typeface="GHUTJL+MS-UIGothic"/>
              </a:rPr>
              <a:t>成都商圈概况</a:t>
            </a:r>
            <a:r>
              <a:rPr sz="4950">
                <a:solidFill>
                  <a:srgbClr val="C9B67E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C9B67E"/>
                </a:solidFill>
                <a:latin typeface="GHUTJL+MS-UIGothic"/>
                <a:cs typeface="GHUTJL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187440" y="1914080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87440" y="2473515"/>
            <a:ext cx="3738822" cy="302385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成都商圈的主要商圈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成都商圈的商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业环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境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成都商圈的未来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展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成都商圈的成功案例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C9B67E"/>
                </a:solidFill>
                <a:latin typeface="VKDAKN+UQCDME+ArialMT"/>
                <a:cs typeface="VKDAKN+UQCDME+ArialMT"/>
              </a:rPr>
              <a:t>•</a:t>
            </a:r>
            <a:r>
              <a:rPr sz="2450" spc="128">
                <a:solidFill>
                  <a:srgbClr val="C9B67E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成都商圈</a:t>
            </a:r>
            <a:r>
              <a:rPr sz="2400">
                <a:solidFill>
                  <a:srgbClr val="C9B67E"/>
                </a:solidFill>
                <a:latin typeface="SimSun"/>
                <a:cs typeface="SimSun"/>
              </a:rPr>
              <a:t>对</a:t>
            </a:r>
            <a:r>
              <a:rPr sz="2400">
                <a:solidFill>
                  <a:srgbClr val="C9B67E"/>
                </a:solidFill>
                <a:latin typeface="GHUTJL+MS-UIGothic"/>
                <a:cs typeface="GHUTJL+MS-UIGothic"/>
              </a:rPr>
              <a:t>城市的影响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1500" y="3877921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GHUTJL+MS-UIGothic"/>
                <a:cs typeface="GHUTJL+MS-UIGothic"/>
              </a:rPr>
              <a:t>成都商圈概述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成都商圈的地理位置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成都商圈位于成都市的中心地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带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是成都市的商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核心区域。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成都商圈地理位置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优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越，交通便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利，是成都市内主要的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物、休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闲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、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娱乐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中心。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成都商圈的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展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2255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成都商圈的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展始于上世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纪</a:t>
            </a:r>
            <a:r>
              <a:rPr sz="1350">
                <a:solidFill>
                  <a:srgbClr val="C9B44B"/>
                </a:solidFill>
                <a:latin typeface="LVJKED+LPKKHO+MicrosoftYaHei"/>
                <a:cs typeface="LVJKED+LPKKHO+MicrosoftYaHei"/>
              </a:rPr>
              <a:t>80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年代，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随着改革开放的不断深入，成都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经济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展迅速，商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氛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逐</a:t>
            </a:r>
            <a:r>
              <a:rPr sz="1350">
                <a:solidFill>
                  <a:srgbClr val="C9B44B"/>
                </a:solidFill>
                <a:latin typeface="SimSun"/>
                <a:cs typeface="SimSun"/>
              </a:rPr>
              <a:t>渐浓</a:t>
            </a:r>
            <a:r>
              <a:rPr sz="1350">
                <a:solidFill>
                  <a:srgbClr val="C9B44B"/>
                </a:solidFill>
                <a:latin typeface="GHUTJL+MS-UIGothic"/>
                <a:cs typeface="GHUTJL+MS-UIGothic"/>
              </a:rPr>
              <a:t>厚。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近年来，成都商圈不断升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改造，吸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引了大量国内外知名品牌入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驻</a:t>
            </a: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，成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了西部地区最具活力和影响力的商圈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HUTJL+MS-UIGothic"/>
                <a:cs typeface="GHUTJL+MS-UIGothic"/>
              </a:rPr>
              <a:t>之一。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成都商圈的特色与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优势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68959" y="1645022"/>
            <a:ext cx="86158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成都商圈的特色在于其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浓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厚的文化底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蕴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和独特的商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汇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聚了众多的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史古迹、文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化景点和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街区，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游客提供了丰富的文化体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12870" y="3377302"/>
            <a:ext cx="876128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成都商圈的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在于其多元化的商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优质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水平。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里有各种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物中心、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专卖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店、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912870" y="3651622"/>
            <a:ext cx="86876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饮娱乐设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施等，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足了不同消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者的需求。同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，成都商圈的服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量也得到了广泛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认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可，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者提供了舒适的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境。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9609" y="5109583"/>
            <a:ext cx="86158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此外，成都商圈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还拥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有完善的配套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施和便捷的交通网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游客和消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者提供了便利的出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行条件。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GHUTJL+MS-UIGothic"/>
                <a:cs typeface="GHUTJL+MS-UIGothic"/>
              </a:rPr>
              <a:t>成都商圈的主要商圈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春熙路商圈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6659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春熙路商圈是成都最繁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的商圈之一，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有众多的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物中心、品牌店、餐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饮娱乐设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581400" y="2054598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施等。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58314" y="3434452"/>
            <a:ext cx="7811392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春熙路商圈以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尚、潮流、年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主要特色，吸引了大量年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人和游客前来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休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闲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娱乐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587115" y="5056243"/>
            <a:ext cx="7703780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春熙路商圈的交通十分便利，有地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2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、地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3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等多条公交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，方便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587115" y="5330563"/>
            <a:ext cx="1745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市民和游客前往。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骡马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市商圈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82039" y="240702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骡马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市商圈是成都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的商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区之一，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以高端品牌、高档消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费为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主要特色。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10830" y="2407022"/>
            <a:ext cx="3705555" cy="8312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骡马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市商圈的交通十分便利，有地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DFD"/>
                </a:solidFill>
                <a:latin typeface="LVJKED+LPKKHO+MicrosoftYaHei"/>
                <a:cs typeface="LVJKED+LPKKHO+MicrosoftYaHei"/>
              </a:rPr>
              <a:t>1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、地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DFD"/>
                </a:solidFill>
                <a:latin typeface="LVJKED+LPKKHO+MicrosoftYaHei"/>
                <a:cs typeface="LVJKED+LPKKHO+MicrosoftYaHei"/>
              </a:rPr>
              <a:t>4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等多条公交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572000" y="4379333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骡马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市商圈内有成都国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金融中心、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仁和春天百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等高端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物中心，以及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众多的品牌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专卖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店和高端餐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DFD"/>
                </a:solidFill>
                <a:latin typeface="GHUTJL+MS-UIGothic"/>
                <a:cs typeface="GHUTJL+MS-UIGothic"/>
              </a:rPr>
              <a:t>店。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盐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市口商圈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市口商圈是成都市中心的商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区之一，以中高端消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费为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主要特</a:t>
            </a:r>
          </a:p>
          <a:p>
            <a:pPr marL="1143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色。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市口商圈内有成都百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大楼、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新世界百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等大型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物中心，以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及众多的品牌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专卖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店和餐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2993454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市口商圈的交通十分便利，有</a:t>
            </a:r>
          </a:p>
          <a:p>
            <a:pPr marL="78739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1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、地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2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等多条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公交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华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阳商圈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阳商圈是成都南部新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兴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的商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区之一，以年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轻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化、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尚化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主要特色。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993454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阳商圈内有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阳商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步行街、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阳大悦城等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物中心，以及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众多的品牌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专卖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店和餐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饮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1226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华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阳商圈的交通十分便利，有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1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、地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FFFFFF"/>
                </a:solidFill>
                <a:latin typeface="LVJKED+LPKKHO+MicrosoftYaHei"/>
                <a:cs typeface="LVJKED+LPKKHO+MicrosoftYaHei"/>
              </a:rPr>
              <a:t>5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等多条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公交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FFFFFF"/>
                </a:solidFill>
                <a:latin typeface="GHUTJL+MS-UIGothic"/>
                <a:cs typeface="GHUTJL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536315" y="920206"/>
            <a:ext cx="6720110" cy="385098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CHAPTER</a:t>
            </a:r>
          </a:p>
          <a:p>
            <a:pPr marL="1901825" marR="0">
              <a:lnSpc>
                <a:spcPts val="8752"/>
              </a:lnSpc>
              <a:spcBef>
                <a:spcPts val="167"/>
              </a:spcBef>
              <a:spcAft>
                <a:spcPct val="0"/>
              </a:spcAft>
            </a:pPr>
            <a:r>
              <a:rPr sz="8400">
                <a:solidFill>
                  <a:srgbClr val="C9B67E"/>
                </a:solidFill>
                <a:latin typeface="PUTDLJ+IPVKNI+MicrosoftYaHei-Bold"/>
                <a:cs typeface="PUTDLJ+IPVKNI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24250" y="387792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C9B67E"/>
                </a:solidFill>
                <a:latin typeface="GHUTJL+MS-UIGothic"/>
                <a:cs typeface="GHUTJL+MS-UIGothic"/>
              </a:rPr>
              <a:t>成都商圈的商</a:t>
            </a:r>
            <a:r>
              <a:rPr sz="4500">
                <a:solidFill>
                  <a:srgbClr val="C9B67E"/>
                </a:solidFill>
                <a:latin typeface="SimSun"/>
                <a:cs typeface="SimSun"/>
              </a:rPr>
              <a:t>业环</a:t>
            </a:r>
            <a:r>
              <a:rPr sz="4500">
                <a:solidFill>
                  <a:srgbClr val="C9B67E"/>
                </a:solidFill>
                <a:latin typeface="GHUTJL+MS-UIGothic"/>
                <a:cs typeface="GHUTJL+MS-UIGothic"/>
              </a:rPr>
              <a:t>境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成都商圈的交通状况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UTDLJ+IPVKNI+MicrosoftYaHei-Bold"/>
                <a:cs typeface="PUTDLJ+IPVKNI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UTDLJ+IPVKNI+MicrosoftYaHei-Bold"/>
                <a:cs typeface="PUTDLJ+IPVKNI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PUTDLJ+IPVKNI+MicrosoftYaHei-Bold"/>
                <a:cs typeface="PUTDLJ+IPVKNI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GHUTJL+MS-UIGothic"/>
                <a:cs typeface="GHUTJL+MS-UIGothic"/>
              </a:rPr>
              <a:t>地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铁</a:t>
            </a:r>
            <a:r>
              <a:rPr sz="2000" spc="25">
                <a:solidFill>
                  <a:srgbClr val="C9B67E"/>
                </a:solidFill>
                <a:latin typeface="GHUTJL+MS-UIGothic"/>
                <a:cs typeface="GHUTJL+MS-UIGothic"/>
              </a:rPr>
              <a:t>网</a:t>
            </a:r>
            <a:r>
              <a:rPr sz="2000">
                <a:solidFill>
                  <a:srgbClr val="C9B67E"/>
                </a:solidFill>
                <a:latin typeface="SimSun"/>
                <a:cs typeface="SimSun"/>
              </a:rPr>
              <a:t>络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C9B67E"/>
                </a:solidFill>
                <a:latin typeface="GHUTJL+MS-UIGothic"/>
                <a:cs typeface="GHUTJL+MS-UIGothic"/>
              </a:rPr>
              <a:t>公交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线</a:t>
            </a:r>
            <a:r>
              <a:rPr sz="2000">
                <a:solidFill>
                  <a:srgbClr val="C9B67E"/>
                </a:solidFill>
                <a:latin typeface="GHUTJL+MS-UIGothic"/>
                <a:cs typeface="GHUTJL+MS-UIGothic"/>
              </a:rPr>
              <a:t>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C9B67E"/>
                </a:solidFill>
                <a:latin typeface="GHUTJL+MS-UIGothic"/>
                <a:cs typeface="GHUTJL+MS-UIGothic"/>
              </a:rPr>
              <a:t>停</a:t>
            </a:r>
            <a:r>
              <a:rPr sz="2000" spc="25">
                <a:solidFill>
                  <a:srgbClr val="C9B67E"/>
                </a:solidFill>
                <a:latin typeface="SimSun"/>
                <a:cs typeface="SimSun"/>
              </a:rPr>
              <a:t>车设</a:t>
            </a:r>
            <a:r>
              <a:rPr sz="2000">
                <a:solidFill>
                  <a:srgbClr val="C9B67E"/>
                </a:solidFill>
                <a:latin typeface="GHUTJL+MS-UIGothic"/>
                <a:cs typeface="GHUTJL+MS-UIGothic"/>
              </a:rPr>
              <a:t>施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成都地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覆盖了多个商圈，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提供了便捷的出行方式。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多条公交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贯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穿成都商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圈，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连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接市区和周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边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地区。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大型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物中心和商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街区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通常配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有停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车场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，方便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驾车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出行的消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者。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成都商圈的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物</a:t>
            </a:r>
            <a:r>
              <a:rPr sz="3000">
                <a:solidFill>
                  <a:srgbClr val="C9B67E"/>
                </a:solidFill>
                <a:latin typeface="SimSun"/>
                <a:cs typeface="SimSun"/>
              </a:rPr>
              <a:t>设</a:t>
            </a:r>
            <a:r>
              <a:rPr sz="3000">
                <a:solidFill>
                  <a:srgbClr val="C9B67E"/>
                </a:solidFill>
                <a:latin typeface="GHUTJL+MS-UIGothic"/>
                <a:cs typeface="GHUTJL+MS-UIGothic"/>
              </a:rPr>
              <a:t>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GHUTJL+MS-UIGothic"/>
                <a:cs typeface="GHUTJL+MS-UIGothic"/>
              </a:rPr>
              <a:t>大型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购</a:t>
            </a:r>
            <a:r>
              <a:rPr sz="2300" spc="23">
                <a:solidFill>
                  <a:srgbClr val="C9B67E"/>
                </a:solidFill>
                <a:latin typeface="GHUTJL+MS-UIGothic"/>
                <a:cs typeface="GHUTJL+MS-UIGothic"/>
              </a:rPr>
              <a:t>物中心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GHUTJL+MS-UIGothic"/>
                <a:cs typeface="GHUTJL+MS-UIGothic"/>
              </a:rPr>
              <a:t>商</a:t>
            </a:r>
            <a:r>
              <a:rPr sz="2300" spc="25">
                <a:solidFill>
                  <a:srgbClr val="C9B67E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C9B67E"/>
                </a:solidFill>
                <a:latin typeface="GHUTJL+MS-UIGothic"/>
                <a:cs typeface="GHUTJL+MS-UIGothic"/>
              </a:rPr>
              <a:t>街区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C9B67E"/>
                </a:solidFill>
                <a:latin typeface="GHUTJL+MS-UIGothic"/>
                <a:cs typeface="GHUTJL+MS-UIGothic"/>
              </a:rPr>
              <a:t>超市和便利店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如太古里、</a:t>
            </a:r>
            <a:r>
              <a:rPr sz="1500">
                <a:solidFill>
                  <a:srgbClr val="C9B44B"/>
                </a:solidFill>
                <a:latin typeface="LVJKED+LPKKHO+MicrosoftYaHei"/>
                <a:cs typeface="LVJKED+LPKKHO+MicrosoftYaHei"/>
              </a:rPr>
              <a:t>IFS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等，集合了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国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一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品牌和各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零售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春熙路、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盐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市口等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传统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街区，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拥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有众多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尚品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牌和特色店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铺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70078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家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乐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福、</a:t>
            </a:r>
            <a:r>
              <a:rPr sz="1500">
                <a:solidFill>
                  <a:srgbClr val="C9B44B"/>
                </a:solidFill>
                <a:latin typeface="LVJKED+LPKKHO+MicrosoftYaHei"/>
                <a:cs typeface="LVJKED+LPKKHO+MicrosoftYaHei"/>
              </a:rPr>
              <a:t>7-Eleven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等超市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和便利店在成都商圈内随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可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，</a:t>
            </a:r>
            <a:r>
              <a:rPr sz="1500">
                <a:solidFill>
                  <a:srgbClr val="C9B44B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C9B44B"/>
                </a:solidFill>
                <a:latin typeface="GHUTJL+MS-UIGothic"/>
                <a:cs typeface="GHUTJL+MS-UIGothic"/>
              </a:rPr>
              <a:t>足日常生活需求。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https://d.book118.com/916142122132010054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GHUTJL+MS-UIGothic</vt:lpstr>
      <vt:lpstr>SimSun</vt:lpstr>
      <vt:lpstr>VKDAKN+UQCDME+ArialMT</vt:lpstr>
      <vt:lpstr>Times New Roman</vt:lpstr>
      <vt:lpstr>PUTDLJ+IPVKNI+MicrosoftYaHei-Bold</vt:lpstr>
      <vt:lpstr>LVJKED+LPKKHO+MicrosoftYaHei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2024-09-21T16:36:34.984</cp:lastPrinted>
  <dcterms:created xsi:type="dcterms:W3CDTF">2024-09-21T08:36:35Z</dcterms:created>
  <dcterms:modified xsi:type="dcterms:W3CDTF">2024-09-21T08:36:36Z</dcterms:modified>
</cp:coreProperties>
</file>