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98F97E1-4140-4D92-8D6E-FAE823CEDF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FFEDA90-8879-4017-8E40-A473732882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F454960-6EAE-496F-8E64-7DB1A466C9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18AC889-BEFB-4F22-932D-FE2EBCBEB1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4157C7F-B388-4753-8588-19EBB3FDE7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4D07FC0-E99B-4332-B244-8EDC56AF6E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05EAEE5-1422-45B2-8596-127EDC458E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B871BA6-5E3A-4DD7-9981-6B617A8F93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636F78C-992B-4D4F-8F3D-E6A48A881A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B71D848-8750-4C6A-9200-94E1CF2661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33E6165-B9ED-43AB-BE8B-2B86A33833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16151223134010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88841" y="1601801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《变态心理学与健康》ppt课件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变态心理学的定义与分类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常见变态心理症状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变态心理的成因与治疗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变态心理与健康的关系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变态心理学的前景与展望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变态心理学的定义与分类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变态心理学的定义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变态心理学是研究异常心理现象的科学，包括心理过程和行为的异常表现、原因和规律。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它旨在揭示异常心理现象的发生、发展和转归，为心理障碍的诊断、治疗和预防提供依据。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1">
              <a:alpha val="1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52349" y="2452189"/>
            <a:ext cx="3087301" cy="3087301"/>
          </a:xfrm>
          <a:prstGeom prst="ellipse">
            <a:avLst/>
          </a:prstGeom>
          <a:solidFill>
            <a:schemeClr val="lt1">
              <a:alpha val="48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969025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094226" y="2244504"/>
            <a:ext cx="3267075" cy="3248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变态心理学主要关注心理障碍和异常行为，包括精神障碍、神经症、人格障碍等。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808528" y="2244504"/>
            <a:ext cx="3286125" cy="3248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根据不同的分类标准，可以将心理障碍分为不同的类型，如按病因、症状表现、病程等。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变态心理学的分类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4385648" y="3298301"/>
            <a:ext cx="7773409" cy="0"/>
          </a:xfrm>
          <a:prstGeom prst="line">
            <a:avLst/>
          </a:prstGeom>
          <a:ln w="14288">
            <a:solidFill>
              <a:schemeClr val="accent2">
                <a:lumMod val="60000"/>
                <a:lumOff val="40000"/>
              </a:schemeClr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3684179" y="3236263"/>
            <a:ext cx="701468" cy="122998"/>
          </a:xfrm>
          <a:prstGeom prst="rect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631268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314020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236382" y="582333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183471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866223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937851" y="5897569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TextBox 10"/>
          <p:cNvSpPr txBox="1"/>
          <p:nvPr/>
        </p:nvSpPr>
        <p:spPr>
          <a:xfrm>
            <a:off x="3560911" y="1781514"/>
            <a:ext cx="77724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变态心理学的发展经历了漫长的历史，从古代的哲学思考到现代的科学研究，人们对异常心理现象的认识不断深入。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183471" y="4329642"/>
            <a:ext cx="78105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随着科学技术的进步和学科交叉的发展，变态心理学的研究领域不断拓展，研究方法也日益多样化。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变态心理学的历史与发展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常见变态心理症状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819906" y="1705737"/>
            <a:ext cx="2557463" cy="907733"/>
            <a:chOff x="3819906" y="1705737"/>
            <a:chExt cx="2557463" cy="907733"/>
          </a:xfrm>
        </p:grpSpPr>
        <p:sp>
          <p:nvSpPr>
            <p:cNvPr id="3" name="Freeform 3"/>
            <p:cNvSpPr/>
            <p:nvPr/>
          </p:nvSpPr>
          <p:spPr>
            <a:xfrm>
              <a:off x="3819906" y="1705737"/>
              <a:ext cx="2557463" cy="907733"/>
            </a:xfrm>
            <a:custGeom>
              <a:rect l="l" t="t" r="r" b="b"/>
              <a:pathLst>
                <a:path w="2636520" h="1447800">
                  <a:moveTo>
                    <a:pt x="0" y="0"/>
                  </a:moveTo>
                  <a:lnTo>
                    <a:pt x="2103122" y="0"/>
                  </a:lnTo>
                  <a:lnTo>
                    <a:pt x="2636520" y="723900"/>
                  </a:lnTo>
                  <a:lnTo>
                    <a:pt x="2103122" y="1447800"/>
                  </a:lnTo>
                  <a:lnTo>
                    <a:pt x="0" y="1447800"/>
                  </a:lnTo>
                  <a:lnTo>
                    <a:pt x="0" y="1442632"/>
                  </a:lnTo>
                  <a:lnTo>
                    <a:pt x="529590" y="723900"/>
                  </a:lnTo>
                  <a:lnTo>
                    <a:pt x="0" y="5168"/>
                  </a:lnTo>
                  <a:close/>
                </a:path>
              </a:pathLst>
            </a:cu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TextBox 4"/>
            <p:cNvSpPr txBox="1"/>
            <p:nvPr/>
          </p:nvSpPr>
          <p:spPr>
            <a:xfrm>
              <a:off x="4115419" y="1960245"/>
              <a:ext cx="2164080" cy="386715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2000" b="1">
                  <a:solidFill>
                    <a:srgbClr val="FFFFFF">
                      <a:alpha val="100000"/>
                    </a:srgbClr>
                  </a:solidFill>
                  <a:latin typeface="微软雅黑"/>
                  <a:ea typeface="微软雅黑"/>
                  <a:cs typeface="微软雅黑"/>
                </a:rPr>
                <a:t>第二季度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1682401" y="1705737"/>
            <a:ext cx="2557463" cy="907733"/>
            <a:chOff x="1682401" y="1705737"/>
            <a:chExt cx="2557463" cy="907733"/>
          </a:xfrm>
        </p:grpSpPr>
        <p:sp>
          <p:nvSpPr>
            <p:cNvPr id="6" name="Freeform 6"/>
            <p:cNvSpPr/>
            <p:nvPr/>
          </p:nvSpPr>
          <p:spPr>
            <a:xfrm>
              <a:off x="1682401" y="1705737"/>
              <a:ext cx="2557463" cy="907733"/>
            </a:xfrm>
            <a:custGeom>
              <a:rect l="l" t="t" r="r" b="b"/>
              <a:pathLst>
                <a:path w="2636520" h="1447800">
                  <a:moveTo>
                    <a:pt x="0" y="0"/>
                  </a:moveTo>
                  <a:lnTo>
                    <a:pt x="2103122" y="0"/>
                  </a:lnTo>
                  <a:lnTo>
                    <a:pt x="2636520" y="723900"/>
                  </a:lnTo>
                  <a:lnTo>
                    <a:pt x="2103122" y="1447800"/>
                  </a:lnTo>
                  <a:lnTo>
                    <a:pt x="0" y="1447800"/>
                  </a:lnTo>
                  <a:lnTo>
                    <a:pt x="0" y="1442632"/>
                  </a:lnTo>
                  <a:lnTo>
                    <a:pt x="529590" y="723900"/>
                  </a:lnTo>
                  <a:lnTo>
                    <a:pt x="0" y="5168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TextBox 7"/>
            <p:cNvSpPr txBox="1"/>
            <p:nvPr/>
          </p:nvSpPr>
          <p:spPr>
            <a:xfrm>
              <a:off x="1949053" y="1929479"/>
              <a:ext cx="2221230" cy="4724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00" b="1">
                  <a:solidFill>
                    <a:srgbClr val="FFFFFF">
                      <a:alpha val="100000"/>
                    </a:srgbClr>
                  </a:solidFill>
                  <a:latin typeface="微软雅黑"/>
                  <a:ea typeface="微软雅黑"/>
                  <a:cs typeface="微软雅黑"/>
                </a:rPr>
                <a:t>第一季度</a:t>
              </a:r>
            </a:p>
          </p:txBody>
        </p:sp>
      </p:grpSp>
      <p:grpSp>
        <p:nvGrpSpPr>
          <p:cNvPr id="8" name="Group 8"/>
          <p:cNvGrpSpPr/>
          <p:nvPr/>
        </p:nvGrpSpPr>
        <p:grpSpPr>
          <a:xfrm>
            <a:off x="8095012" y="1705737"/>
            <a:ext cx="2557463" cy="907733"/>
            <a:chOff x="8095012" y="1705737"/>
            <a:chExt cx="2557463" cy="907733"/>
          </a:xfrm>
        </p:grpSpPr>
        <p:sp>
          <p:nvSpPr>
            <p:cNvPr id="9" name="Freeform 9"/>
            <p:cNvSpPr/>
            <p:nvPr/>
          </p:nvSpPr>
          <p:spPr>
            <a:xfrm>
              <a:off x="8095012" y="1705737"/>
              <a:ext cx="2557463" cy="907733"/>
            </a:xfrm>
            <a:custGeom>
              <a:rect l="l" t="t" r="r" b="b"/>
              <a:pathLst>
                <a:path w="2636520" h="1447800">
                  <a:moveTo>
                    <a:pt x="0" y="0"/>
                  </a:moveTo>
                  <a:lnTo>
                    <a:pt x="2103122" y="0"/>
                  </a:lnTo>
                  <a:lnTo>
                    <a:pt x="2636520" y="723900"/>
                  </a:lnTo>
                  <a:lnTo>
                    <a:pt x="2103122" y="1447800"/>
                  </a:lnTo>
                  <a:lnTo>
                    <a:pt x="0" y="1447800"/>
                  </a:lnTo>
                  <a:lnTo>
                    <a:pt x="0" y="1442632"/>
                  </a:lnTo>
                  <a:lnTo>
                    <a:pt x="529590" y="723900"/>
                  </a:lnTo>
                  <a:lnTo>
                    <a:pt x="0" y="5168"/>
                  </a:lnTo>
                  <a:close/>
                </a:path>
              </a:pathLst>
            </a:cu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396811" y="1929479"/>
              <a:ext cx="2164080" cy="4724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00" b="1">
                  <a:solidFill>
                    <a:srgbClr val="FFFFFF">
                      <a:alpha val="100000"/>
                    </a:srgbClr>
                  </a:solidFill>
                  <a:latin typeface="微软雅黑"/>
                  <a:ea typeface="微软雅黑"/>
                  <a:cs typeface="微软雅黑"/>
                </a:rPr>
                <a:t>第四季度</a:t>
              </a:r>
            </a:p>
          </p:txBody>
        </p:sp>
      </p:grpSp>
      <p:grpSp>
        <p:nvGrpSpPr>
          <p:cNvPr id="11" name="Group 11"/>
          <p:cNvGrpSpPr/>
          <p:nvPr/>
        </p:nvGrpSpPr>
        <p:grpSpPr>
          <a:xfrm>
            <a:off x="5957411" y="1705737"/>
            <a:ext cx="2557463" cy="907733"/>
            <a:chOff x="5957411" y="1705737"/>
            <a:chExt cx="2557463" cy="907733"/>
          </a:xfrm>
        </p:grpSpPr>
        <p:sp>
          <p:nvSpPr>
            <p:cNvPr id="12" name="Freeform 12"/>
            <p:cNvSpPr/>
            <p:nvPr/>
          </p:nvSpPr>
          <p:spPr>
            <a:xfrm>
              <a:off x="5957411" y="1705737"/>
              <a:ext cx="2557463" cy="907733"/>
            </a:xfrm>
            <a:custGeom>
              <a:rect l="l" t="t" r="r" b="b"/>
              <a:pathLst>
                <a:path w="2636520" h="1447800">
                  <a:moveTo>
                    <a:pt x="0" y="0"/>
                  </a:moveTo>
                  <a:lnTo>
                    <a:pt x="2103122" y="0"/>
                  </a:lnTo>
                  <a:lnTo>
                    <a:pt x="2636520" y="723900"/>
                  </a:lnTo>
                  <a:lnTo>
                    <a:pt x="2103122" y="1447800"/>
                  </a:lnTo>
                  <a:lnTo>
                    <a:pt x="0" y="1447800"/>
                  </a:lnTo>
                  <a:lnTo>
                    <a:pt x="0" y="1442632"/>
                  </a:lnTo>
                  <a:lnTo>
                    <a:pt x="529590" y="723900"/>
                  </a:lnTo>
                  <a:lnTo>
                    <a:pt x="0" y="5168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TextBox 13"/>
            <p:cNvSpPr txBox="1"/>
            <p:nvPr/>
          </p:nvSpPr>
          <p:spPr>
            <a:xfrm>
              <a:off x="6280118" y="1929479"/>
              <a:ext cx="2135505" cy="4724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00" b="1">
                  <a:solidFill>
                    <a:srgbClr val="FFFFFF">
                      <a:alpha val="100000"/>
                    </a:srgbClr>
                  </a:solidFill>
                  <a:latin typeface="微软雅黑"/>
                  <a:ea typeface="微软雅黑"/>
                  <a:cs typeface="微软雅黑"/>
                </a:rPr>
                <a:t>第三季度</a:t>
              </a:r>
            </a:p>
          </p:txBody>
        </p:sp>
      </p:grpSp>
      <p:sp>
        <p:nvSpPr>
          <p:cNvPr id="14" name="AutoShape 14"/>
          <p:cNvSpPr/>
          <p:nvPr/>
        </p:nvSpPr>
        <p:spPr>
          <a:xfrm>
            <a:off x="1949053" y="2891515"/>
            <a:ext cx="2166366" cy="3359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4170283" y="2891515"/>
            <a:ext cx="2043638" cy="3359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6377368" y="2891515"/>
            <a:ext cx="2019443" cy="3359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8514874" y="2891515"/>
            <a:ext cx="2137600" cy="3359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焦虑症</a:t>
              </a:r>
            </a:p>
          </p:txBody>
        </p:sp>
      </p:grpSp>
      <p:sp>
        <p:nvSpPr>
          <p:cNvPr id="40" name="AutoShape 40"/>
          <p:cNvSpPr/>
          <p:nvPr/>
        </p:nvSpPr>
        <p:spPr>
          <a:xfrm>
            <a:off x="1949053" y="3324225"/>
            <a:ext cx="1907885" cy="213259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过度担忧、紧张不安、恐惧预感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4159029" y="3324225"/>
            <a:ext cx="1905000" cy="213259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焦虑症患者常常感到过度担忧和紧张不安，常常对未来可能发生的事情感到恐惧和预感。他们常常感到无法控制自己的情绪和思维，导致生理和心理上的不适。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336481" y="3324225"/>
            <a:ext cx="1905000" cy="213259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失眠、食欲不振、身体紧张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531178" y="3324225"/>
            <a:ext cx="1905000" cy="213259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焦虑症患者常常出现失眠、食欲不振、身体紧张等症状。他们可能会感到身体不适，如头痛、胃痛、肌肉紧张等。这些症状会影响患者的日常生活和工作。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850940" y="1500214"/>
            <a:ext cx="1609344" cy="160934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85171" y="1500214"/>
            <a:ext cx="1609344" cy="160934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382477" y="1500214"/>
            <a:ext cx="1609344" cy="160934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616708" y="1500214"/>
            <a:ext cx="1609344" cy="160934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25434" y="3303708"/>
            <a:ext cx="2482200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25434" y="4167831"/>
            <a:ext cx="2486025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情绪低落、失去兴趣、疲劳无力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3431316" y="4167831"/>
            <a:ext cx="2486025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抑郁症患者常常感到情绪低落、失去兴趣和疲劳无力。他们可能会感到绝望和无助，对未来感到悲观。抑郁症会影响患者的身体健康和心理健康。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197085" y="4167831"/>
            <a:ext cx="2486025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睡眠障碍、食欲改变、注意力不集中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962853" y="4167831"/>
            <a:ext cx="2486025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抑郁症患者常常出现睡眠障碍、食欲改变和注意力不集中的症状。他们可能会失眠或嗜睡，食欲不振或暴饮暴食。这些症状会影响患者的思维和行为。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3414511" y="3303708"/>
            <a:ext cx="2482200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180280" y="3303708"/>
            <a:ext cx="2482200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946049" y="3303708"/>
            <a:ext cx="2482200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4" name="Freeform 14"/>
          <p:cNvSpPr/>
          <p:nvPr/>
        </p:nvSpPr>
        <p:spPr>
          <a:xfrm>
            <a:off x="1551674" y="1945132"/>
            <a:ext cx="676339" cy="719509"/>
          </a:xfrm>
          <a:custGeom>
            <a:rect l="l" t="t" r="r" b="b"/>
            <a:pathLst>
              <a:path w="304800" h="304800">
                <a:moveTo>
                  <a:pt x="45720" y="91440"/>
                </a:moveTo>
                <a:cubicBezTo>
                  <a:pt x="45720" y="74676"/>
                  <a:pt x="59436" y="60960"/>
                  <a:pt x="76200" y="60960"/>
                </a:cubicBezTo>
                <a:lnTo>
                  <a:pt x="198120" y="60960"/>
                </a:lnTo>
                <a:lnTo>
                  <a:pt x="259080" y="0"/>
                </a:lnTo>
                <a:lnTo>
                  <a:pt x="289560" y="0"/>
                </a:lnTo>
                <a:lnTo>
                  <a:pt x="289560" y="243840"/>
                </a:lnTo>
                <a:lnTo>
                  <a:pt x="259080" y="243840"/>
                </a:lnTo>
                <a:lnTo>
                  <a:pt x="198120" y="182880"/>
                </a:lnTo>
                <a:lnTo>
                  <a:pt x="76200" y="182880"/>
                </a:lnTo>
                <a:cubicBezTo>
                  <a:pt x="59369" y="182880"/>
                  <a:pt x="45720" y="169231"/>
                  <a:pt x="45720" y="152400"/>
                </a:cubicBezTo>
                <a:lnTo>
                  <a:pt x="45720" y="152400"/>
                </a:lnTo>
                <a:lnTo>
                  <a:pt x="15240" y="152400"/>
                </a:lnTo>
                <a:lnTo>
                  <a:pt x="15240" y="91440"/>
                </a:lnTo>
                <a:lnTo>
                  <a:pt x="45720" y="91440"/>
                </a:lnTo>
                <a:close/>
                <a:moveTo>
                  <a:pt x="167640" y="228600"/>
                </a:moveTo>
                <a:lnTo>
                  <a:pt x="167640" y="304800"/>
                </a:lnTo>
                <a:lnTo>
                  <a:pt x="121920" y="304800"/>
                </a:lnTo>
                <a:lnTo>
                  <a:pt x="96469" y="228600"/>
                </a:lnTo>
                <a:lnTo>
                  <a:pt x="76200" y="228600"/>
                </a:lnTo>
                <a:lnTo>
                  <a:pt x="76200" y="198120"/>
                </a:lnTo>
                <a:lnTo>
                  <a:pt x="198120" y="198120"/>
                </a:lnTo>
                <a:lnTo>
                  <a:pt x="198120" y="228600"/>
                </a:lnTo>
                <a:lnTo>
                  <a:pt x="16764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217981" y="1867256"/>
            <a:ext cx="875262" cy="875262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6838497" y="1841557"/>
            <a:ext cx="884044" cy="884044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81268" y="1899006"/>
            <a:ext cx="811761" cy="81176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抑郁症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03259" y="139481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03259" y="3911005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15856" y="391100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15856" y="1378942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703007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703007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强迫症患者常常伴随着焦虑、抑郁和身体不适的症状。他们可能会感到无法放松，身体紧张，甚至出现头痛、胃痛等症状。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98702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98702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强迫思维、强迫行为、无法自控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686105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686105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强迫症患者常常被强迫思维和强迫行为所困扰，无法自控。他们可能会反复思考某些事情或做出某些行为，即使这些行为没有必要或让他们感到痛苦。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98702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98702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焦虑、抑郁、身体不适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强迫症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79391" y="1754944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14135" y="1889688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1098456" y="2393075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779391" y="3803200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14135" y="3937944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1098456" y="444133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AutoShape 8"/>
          <p:cNvSpPr/>
          <p:nvPr/>
        </p:nvSpPr>
        <p:spPr>
          <a:xfrm>
            <a:off x="6360328" y="1754944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495073" y="1889688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0" name="Connector 10"/>
          <p:cNvCxnSpPr/>
          <p:nvPr/>
        </p:nvCxnSpPr>
        <p:spPr>
          <a:xfrm flipH="1">
            <a:off x="6679393" y="2393075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AutoShape 11"/>
          <p:cNvSpPr/>
          <p:nvPr/>
        </p:nvSpPr>
        <p:spPr>
          <a:xfrm>
            <a:off x="6360328" y="3803200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495073" y="3937944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H="1">
            <a:off x="6679393" y="444133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1574907" y="1645216"/>
            <a:ext cx="45243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4907" y="2202253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对特定事物或情境的过度恐惧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574907" y="3693472"/>
            <a:ext cx="4781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574907" y="4250509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回避行为、心跳加速、出汗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7237966" y="3693472"/>
            <a:ext cx="47529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7237966" y="4250509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恐惧症患者在面对恐惧的事物或情境时，常常会有强烈的生理反应，如心跳加速、出汗等。他们还可能采取回避行为，尽量避免接触引起恐惧的事物或情境。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7315079" y="1645216"/>
            <a:ext cx="46767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7315079" y="2202253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恐惧症患者对于某些特定的事物或情境会产生过度的恐惧反应。这种恐惧反应往往是不合理的，甚至可能影响到患者的正常生活和工作。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恐惧症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54963" y="1499276"/>
            <a:ext cx="474399" cy="474399"/>
          </a:xfrm>
          <a:prstGeom prst="ellipse">
            <a:avLst/>
          </a:prstGeom>
          <a:solidFill>
            <a:schemeClr val="accent1"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 flipH="1">
            <a:off x="676483" y="1792120"/>
            <a:ext cx="0" cy="4187687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4" name="Freeform 4"/>
          <p:cNvSpPr/>
          <p:nvPr/>
        </p:nvSpPr>
        <p:spPr>
          <a:xfrm rot="-5400000">
            <a:off x="921706" y="5554557"/>
            <a:ext cx="210830" cy="210830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-5400000">
            <a:off x="921706" y="5765387"/>
            <a:ext cx="210830" cy="210830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929362" y="2959995"/>
            <a:ext cx="2325536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妄想、幻听、社交障碍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29362" y="1869954"/>
            <a:ext cx="2324100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8" name="AutoShape 8"/>
          <p:cNvSpPr/>
          <p:nvPr/>
        </p:nvSpPr>
        <p:spPr>
          <a:xfrm>
            <a:off x="3290712" y="1499276"/>
            <a:ext cx="474399" cy="474399"/>
          </a:xfrm>
          <a:prstGeom prst="ellipse">
            <a:avLst/>
          </a:prstGeom>
          <a:solidFill>
            <a:schemeClr val="accent1"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377522" y="1586086"/>
            <a:ext cx="300778" cy="30077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0" name="Connector 10"/>
          <p:cNvCxnSpPr/>
          <p:nvPr/>
        </p:nvCxnSpPr>
        <p:spPr>
          <a:xfrm flipH="1">
            <a:off x="3512232" y="1792120"/>
            <a:ext cx="0" cy="4187687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Freeform 11"/>
          <p:cNvSpPr/>
          <p:nvPr/>
        </p:nvSpPr>
        <p:spPr>
          <a:xfrm rot="-5400000">
            <a:off x="3757455" y="5554557"/>
            <a:ext cx="210830" cy="210830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 rot="-5400000">
            <a:off x="3757455" y="5765387"/>
            <a:ext cx="210830" cy="210830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3765111" y="2959995"/>
            <a:ext cx="2325536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精神分裂症患者常常出现妄想和幻听的症状，同时伴有社交障碍。他们可能会坚信一些不切实际的想法，听到实际上并不存在的声音，且难以与他人正常交流。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3765111" y="1869954"/>
            <a:ext cx="2324100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AutoShape 15"/>
          <p:cNvSpPr/>
          <p:nvPr/>
        </p:nvSpPr>
        <p:spPr>
          <a:xfrm>
            <a:off x="6126461" y="1499276"/>
            <a:ext cx="474399" cy="474399"/>
          </a:xfrm>
          <a:prstGeom prst="ellipse">
            <a:avLst/>
          </a:prstGeom>
          <a:solidFill>
            <a:schemeClr val="accent1"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6347981" y="1792120"/>
            <a:ext cx="0" cy="4187687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Freeform 17"/>
          <p:cNvSpPr/>
          <p:nvPr/>
        </p:nvSpPr>
        <p:spPr>
          <a:xfrm rot="-5400000">
            <a:off x="6593205" y="5554557"/>
            <a:ext cx="210830" cy="210830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 rot="-5400000">
            <a:off x="6593205" y="5765387"/>
            <a:ext cx="210830" cy="210830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600860" y="2959995"/>
            <a:ext cx="2325536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思维障碍、情感淡漠、行为异常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600860" y="1869954"/>
            <a:ext cx="2324100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962210" y="1499276"/>
            <a:ext cx="474399" cy="474399"/>
          </a:xfrm>
          <a:prstGeom prst="ellipse">
            <a:avLst/>
          </a:prstGeom>
          <a:solidFill>
            <a:schemeClr val="accent1"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22" name="Connector 22"/>
          <p:cNvCxnSpPr/>
          <p:nvPr/>
        </p:nvCxnSpPr>
        <p:spPr>
          <a:xfrm flipH="1">
            <a:off x="9183730" y="1792120"/>
            <a:ext cx="0" cy="4187687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3" name="Freeform 23"/>
          <p:cNvSpPr/>
          <p:nvPr/>
        </p:nvSpPr>
        <p:spPr>
          <a:xfrm rot="-5400000">
            <a:off x="9428954" y="5554557"/>
            <a:ext cx="210830" cy="210830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 rot="-5400000">
            <a:off x="9428954" y="5765387"/>
            <a:ext cx="210830" cy="210830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9436609" y="2959995"/>
            <a:ext cx="2325536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精神分裂症患者的思维过程可能变得混乱或瓦解，情感表达也可能变得淡漠或异常。他们的行为可能变得怪异或不可预测，给日常生活带来极大的困扰。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9436609" y="1869954"/>
            <a:ext cx="2324100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27" name="AutoShape 27"/>
          <p:cNvSpPr/>
          <p:nvPr/>
        </p:nvSpPr>
        <p:spPr>
          <a:xfrm>
            <a:off x="541773" y="1586086"/>
            <a:ext cx="300778" cy="30077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213271" y="1586086"/>
            <a:ext cx="300778" cy="30077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020" y="1586086"/>
            <a:ext cx="300778" cy="30077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0" name="Group 3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1" name="AutoShape 3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TextBox 5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精神分裂症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https://d.book118.com/916151223134010042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72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8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2024-09-10T02:21:39.229</cp:lastPrinted>
  <dcterms:created xsi:type="dcterms:W3CDTF">2024-09-09T18:21:39Z</dcterms:created>
  <dcterms:modified xsi:type="dcterms:W3CDTF">2024-09-09T18:21:41Z</dcterms:modified>
</cp:coreProperties>
</file>