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52D59D-48E2-464A-9248-51B8E8CD91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FFED1-038C-4E86-9CD4-15217386BB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89F0BB-C52F-4B37-8553-C52C7B3139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C928A5-4E07-42F7-AD87-A5B5614CD8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339DF6-654F-4860-A9FA-23B86D6F7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689C597-A137-4505-A3EC-A08E0D48D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49ACA6-F211-4A81-AE93-C377C04067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64281C-57C5-4231-837A-6F4CE80C0A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768C3D-838F-4BDE-AB01-41B10AFC1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59B6AB-FCAB-4158-AC8A-BF52F862F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F03821-B880-46CC-B513-38550DB6E9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6201025101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挖掘个性化定制师的潜力与价值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825995" y="5328676"/>
            <a:ext cx="4540009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2024-02-05</a:t>
            </a:r>
          </a:p>
        </p:txBody>
      </p:sp>
      <p:sp>
        <p:nvSpPr>
          <p:cNvPr id="5" name="AutoShape 5"/>
          <p:cNvSpPr/>
          <p:nvPr/>
        </p:nvSpPr>
        <p:spPr>
          <a:xfrm>
            <a:off x="5059558" y="1161765"/>
            <a:ext cx="2072884" cy="2072884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7" name="Freeform 7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5441229" y="1902429"/>
            <a:ext cx="1309543" cy="896478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1200" y="495117"/>
            <a:ext cx="757489" cy="757489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4" name="Freeform 4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8" name="Connector 8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9" name="TextBox 9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个性化定制师行业现状及趋势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个性化定制师角色定位与职责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挖掘个性化定制师潜力策略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评估个性化定制师价值方法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优秀个性化定制师案例分享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企业如何更好地挖掘和利用个性化定制师资源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个性化定制师行业现状及趋势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097052" y="1098977"/>
            <a:ext cx="1335306" cy="1335306"/>
          </a:xfrm>
          <a:prstGeom prst="roundRect">
            <a:avLst>
              <a:gd name="adj" fmla="val 8841"/>
            </a:avLst>
          </a:prstGeom>
          <a:gradFill>
            <a:gsLst>
              <a:gs pos="0">
                <a:schemeClr val="accent1">
                  <a:alpha val="100000"/>
                  <a:lumMod val="85000"/>
                </a:schemeClr>
              </a:gs>
              <a:gs pos="100000">
                <a:schemeClr val="accent1">
                  <a:alpha val="100000"/>
                </a:schemeClr>
              </a:gs>
            </a:gsLst>
            <a:lin ang="2700000"/>
          </a:gradFill>
          <a:effectLst>
            <a:outerShdw blurRad="203200" dist="101600" dir="2700000">
              <a:srgbClr val="000000">
                <a:alpha val="30000"/>
              </a:srgbClr>
            </a:outerShdw>
          </a:effectLst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1" name="Freeform 11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1342916" y="1576096"/>
            <a:ext cx="843579" cy="577491"/>
          </a:xfrm>
          <a:custGeom>
            <a:rect l="l" t="t" r="r" b="b"/>
            <a:pathLst>
              <a:path w="3113" h="2131">
                <a:moveTo>
                  <a:pt x="3057" y="497"/>
                </a:moveTo>
                <a:cubicBezTo>
                  <a:pt x="1582" y="5"/>
                  <a:pt x="1582" y="5"/>
                  <a:pt x="1582" y="5"/>
                </a:cubicBezTo>
                <a:cubicBezTo>
                  <a:pt x="1565" y="0"/>
                  <a:pt x="1547" y="0"/>
                  <a:pt x="1531" y="5"/>
                </a:cubicBezTo>
                <a:cubicBezTo>
                  <a:pt x="56" y="497"/>
                  <a:pt x="56" y="497"/>
                  <a:pt x="56" y="497"/>
                </a:cubicBezTo>
                <a:cubicBezTo>
                  <a:pt x="23" y="508"/>
                  <a:pt x="0" y="539"/>
                  <a:pt x="0" y="574"/>
                </a:cubicBezTo>
                <a:cubicBezTo>
                  <a:pt x="0" y="610"/>
                  <a:pt x="23" y="641"/>
                  <a:pt x="56" y="652"/>
                </a:cubicBezTo>
                <a:cubicBezTo>
                  <a:pt x="492" y="797"/>
                  <a:pt x="492" y="797"/>
                  <a:pt x="492" y="797"/>
                </a:cubicBezTo>
                <a:cubicBezTo>
                  <a:pt x="492" y="1230"/>
                  <a:pt x="492" y="1230"/>
                  <a:pt x="492" y="1230"/>
                </a:cubicBezTo>
                <a:cubicBezTo>
                  <a:pt x="492" y="1252"/>
                  <a:pt x="500" y="1272"/>
                  <a:pt x="515" y="1288"/>
                </a:cubicBezTo>
                <a:cubicBezTo>
                  <a:pt x="530" y="1302"/>
                  <a:pt x="875" y="1639"/>
                  <a:pt x="1556" y="1639"/>
                </a:cubicBezTo>
                <a:cubicBezTo>
                  <a:pt x="1804" y="1639"/>
                  <a:pt x="2036" y="1595"/>
                  <a:pt x="2244" y="1507"/>
                </a:cubicBezTo>
                <a:cubicBezTo>
                  <a:pt x="2285" y="1489"/>
                  <a:pt x="2305" y="1441"/>
                  <a:pt x="2287" y="1399"/>
                </a:cubicBezTo>
                <a:cubicBezTo>
                  <a:pt x="2270" y="1358"/>
                  <a:pt x="2222" y="1338"/>
                  <a:pt x="2180" y="1356"/>
                </a:cubicBezTo>
                <a:cubicBezTo>
                  <a:pt x="1992" y="1435"/>
                  <a:pt x="1782" y="1475"/>
                  <a:pt x="1557" y="1475"/>
                </a:cubicBezTo>
                <a:cubicBezTo>
                  <a:pt x="1238" y="1475"/>
                  <a:pt x="1004" y="1393"/>
                  <a:pt x="863" y="1324"/>
                </a:cubicBezTo>
                <a:cubicBezTo>
                  <a:pt x="759" y="1272"/>
                  <a:pt x="689" y="1221"/>
                  <a:pt x="656" y="1193"/>
                </a:cubicBezTo>
                <a:cubicBezTo>
                  <a:pt x="656" y="852"/>
                  <a:pt x="656" y="852"/>
                  <a:pt x="656" y="852"/>
                </a:cubicBezTo>
                <a:cubicBezTo>
                  <a:pt x="1531" y="1144"/>
                  <a:pt x="1531" y="1144"/>
                  <a:pt x="1531" y="1144"/>
                </a:cubicBezTo>
                <a:cubicBezTo>
                  <a:pt x="1539" y="1146"/>
                  <a:pt x="1548" y="1148"/>
                  <a:pt x="1557" y="1148"/>
                </a:cubicBezTo>
                <a:cubicBezTo>
                  <a:pt x="1565" y="1148"/>
                  <a:pt x="1574" y="1146"/>
                  <a:pt x="1583" y="1144"/>
                </a:cubicBezTo>
                <a:cubicBezTo>
                  <a:pt x="2458" y="852"/>
                  <a:pt x="2458" y="852"/>
                  <a:pt x="2458" y="852"/>
                </a:cubicBezTo>
                <a:cubicBezTo>
                  <a:pt x="2458" y="998"/>
                  <a:pt x="2458" y="998"/>
                  <a:pt x="2458" y="998"/>
                </a:cubicBezTo>
                <a:cubicBezTo>
                  <a:pt x="2362" y="1032"/>
                  <a:pt x="2294" y="1123"/>
                  <a:pt x="2294" y="1230"/>
                </a:cubicBezTo>
                <a:cubicBezTo>
                  <a:pt x="2294" y="1330"/>
                  <a:pt x="2354" y="1416"/>
                  <a:pt x="2440" y="1454"/>
                </a:cubicBezTo>
                <a:cubicBezTo>
                  <a:pt x="2296" y="2029"/>
                  <a:pt x="2296" y="2029"/>
                  <a:pt x="2296" y="2029"/>
                </a:cubicBezTo>
                <a:cubicBezTo>
                  <a:pt x="2290" y="2053"/>
                  <a:pt x="2296" y="2080"/>
                  <a:pt x="2311" y="2099"/>
                </a:cubicBezTo>
                <a:cubicBezTo>
                  <a:pt x="2327" y="2119"/>
                  <a:pt x="2351" y="2131"/>
                  <a:pt x="2376" y="2131"/>
                </a:cubicBezTo>
                <a:cubicBezTo>
                  <a:pt x="2704" y="2131"/>
                  <a:pt x="2704" y="2131"/>
                  <a:pt x="2704" y="2131"/>
                </a:cubicBezTo>
                <a:cubicBezTo>
                  <a:pt x="2729" y="2131"/>
                  <a:pt x="2753" y="2119"/>
                  <a:pt x="2768" y="2099"/>
                </a:cubicBezTo>
                <a:cubicBezTo>
                  <a:pt x="2784" y="2080"/>
                  <a:pt x="2789" y="2053"/>
                  <a:pt x="2783" y="2029"/>
                </a:cubicBezTo>
                <a:cubicBezTo>
                  <a:pt x="2639" y="1454"/>
                  <a:pt x="2639" y="1454"/>
                  <a:pt x="2639" y="1454"/>
                </a:cubicBezTo>
                <a:cubicBezTo>
                  <a:pt x="2725" y="1416"/>
                  <a:pt x="2785" y="1330"/>
                  <a:pt x="2785" y="1230"/>
                </a:cubicBezTo>
                <a:cubicBezTo>
                  <a:pt x="2785" y="1123"/>
                  <a:pt x="2717" y="1032"/>
                  <a:pt x="2622" y="998"/>
                </a:cubicBezTo>
                <a:cubicBezTo>
                  <a:pt x="2622" y="797"/>
                  <a:pt x="2622" y="797"/>
                  <a:pt x="2622" y="797"/>
                </a:cubicBezTo>
                <a:cubicBezTo>
                  <a:pt x="3057" y="652"/>
                  <a:pt x="3057" y="652"/>
                  <a:pt x="3057" y="652"/>
                </a:cubicBezTo>
                <a:cubicBezTo>
                  <a:pt x="3091" y="641"/>
                  <a:pt x="3113" y="610"/>
                  <a:pt x="3113" y="574"/>
                </a:cubicBezTo>
                <a:cubicBezTo>
                  <a:pt x="3113" y="539"/>
                  <a:pt x="3091" y="508"/>
                  <a:pt x="3057" y="497"/>
                </a:cubicBezTo>
                <a:close/>
                <a:moveTo>
                  <a:pt x="2540" y="1148"/>
                </a:moveTo>
                <a:cubicBezTo>
                  <a:pt x="2585" y="1148"/>
                  <a:pt x="2621" y="1184"/>
                  <a:pt x="2621" y="1230"/>
                </a:cubicBezTo>
                <a:cubicBezTo>
                  <a:pt x="2621" y="1275"/>
                  <a:pt x="2585" y="1312"/>
                  <a:pt x="2540" y="1312"/>
                </a:cubicBezTo>
                <a:cubicBezTo>
                  <a:pt x="2494" y="1312"/>
                  <a:pt x="2458" y="1275"/>
                  <a:pt x="2458" y="1230"/>
                </a:cubicBezTo>
                <a:cubicBezTo>
                  <a:pt x="2458" y="1184"/>
                  <a:pt x="2494" y="1148"/>
                  <a:pt x="2540" y="1148"/>
                </a:cubicBezTo>
                <a:close/>
                <a:moveTo>
                  <a:pt x="2481" y="1967"/>
                </a:moveTo>
                <a:cubicBezTo>
                  <a:pt x="2540" y="1731"/>
                  <a:pt x="2540" y="1731"/>
                  <a:pt x="2540" y="1731"/>
                </a:cubicBezTo>
                <a:cubicBezTo>
                  <a:pt x="2599" y="1967"/>
                  <a:pt x="2599" y="1967"/>
                  <a:pt x="2599" y="1967"/>
                </a:cubicBezTo>
                <a:cubicBezTo>
                  <a:pt x="2481" y="1967"/>
                  <a:pt x="2481" y="1967"/>
                  <a:pt x="2481" y="1967"/>
                </a:cubicBezTo>
                <a:close/>
                <a:moveTo>
                  <a:pt x="2533" y="654"/>
                </a:moveTo>
                <a:cubicBezTo>
                  <a:pt x="1570" y="493"/>
                  <a:pt x="1570" y="493"/>
                  <a:pt x="1570" y="493"/>
                </a:cubicBezTo>
                <a:cubicBezTo>
                  <a:pt x="1525" y="486"/>
                  <a:pt x="1483" y="516"/>
                  <a:pt x="1476" y="561"/>
                </a:cubicBezTo>
                <a:cubicBezTo>
                  <a:pt x="1469" y="605"/>
                  <a:pt x="1499" y="648"/>
                  <a:pt x="1543" y="655"/>
                </a:cubicBezTo>
                <a:cubicBezTo>
                  <a:pt x="2201" y="765"/>
                  <a:pt x="2201" y="765"/>
                  <a:pt x="2201" y="765"/>
                </a:cubicBezTo>
                <a:cubicBezTo>
                  <a:pt x="1557" y="979"/>
                  <a:pt x="1557" y="979"/>
                  <a:pt x="1557" y="979"/>
                </a:cubicBezTo>
                <a:cubicBezTo>
                  <a:pt x="341" y="574"/>
                  <a:pt x="341" y="574"/>
                  <a:pt x="341" y="574"/>
                </a:cubicBezTo>
                <a:cubicBezTo>
                  <a:pt x="1557" y="169"/>
                  <a:pt x="1557" y="169"/>
                  <a:pt x="1557" y="169"/>
                </a:cubicBezTo>
                <a:cubicBezTo>
                  <a:pt x="2772" y="574"/>
                  <a:pt x="2772" y="574"/>
                  <a:pt x="2772" y="574"/>
                </a:cubicBezTo>
                <a:cubicBezTo>
                  <a:pt x="2533" y="654"/>
                  <a:pt x="2533" y="654"/>
                  <a:pt x="2533" y="654"/>
                </a:cubicBezTo>
                <a:close/>
                <a:moveTo>
                  <a:pt x="2533" y="654"/>
                </a:moveTo>
                <a:cubicBezTo>
                  <a:pt x="2533" y="654"/>
                  <a:pt x="2533" y="654"/>
                  <a:pt x="2533" y="654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个性化定制起源于手工艺人，满足少数人的特殊需求。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初始阶段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625" r="14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  <a:ln>
            <a:solidFill>
              <a:schemeClr val="accent1">
                <a:alpha val="100000"/>
              </a:schemeClr>
            </a:solidFill>
          </a:ln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>
            <a:solidFill>
              <a:schemeClr val="accent1">
                <a:alpha val="100000"/>
              </a:schemeClr>
            </a:solidFill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随着工业化和生产技术的提高，个性化定制逐渐进入规模化生产阶段。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在互联网和大数据技术的推动下，个性化定制行业进入快速发展期，定制范围和服务领域不断扩大。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825" r="3082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8099" r="3809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消费者对个性化、差异化产品的需求日益增长，推动个性化定制市场不断扩大。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主要面向追求时尚、品味和独特性的中高端消费群体，如年轻人、白领、企业家等。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消费群体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市场需求与消费群体分析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个性化定制行业呈现多元化竞争格局，包括品牌定制、设计师定制、工厂定制等不同模式。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知名品牌、独立设计师、大型生产企业以及互联网平台等。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竞争格局与主要参与者介绍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主要参与者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https://d.book118.com/916201025101010103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2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2024-09-28T14:32:19.057</cp:lastPrinted>
  <dcterms:created xsi:type="dcterms:W3CDTF">2024-09-28T06:32:19Z</dcterms:created>
  <dcterms:modified xsi:type="dcterms:W3CDTF">2024-09-28T06:32:20Z</dcterms:modified>
</cp:coreProperties>
</file>