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44132B-8A15-4187-9DAB-6FBD59608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F3A076-B188-46D8-9615-C8D8CC6A7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986C26-B1CF-4665-B814-8B7E6654E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8A15AA-1123-410E-954E-943C93ED6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D3E9E1-2E7F-4E10-8789-9D987AA9F7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F5E6DF-9877-44B5-AF44-D428F55C84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6A2D29-CA5F-4D7B-9122-82DA87E735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35F7FD-D93F-4353-B1B1-4A302769B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4C425F-F746-446A-9031-304530C45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FC1CA1-81C1-4D0F-9C6A-5C640DF0A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5D475-1946-4311-8888-6F980284B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202241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矿产市场趋势与前景分析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矿产市场概述
 全球矿产资源分布
 矿产市场近期趋势
 主要矿产需求分析
 技术进步与矿产市场
 矿产市场的挑战与机遇
 矿产市场未来展望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矿产市场概述</a:t>
            </a:r>
          </a:p>
        </p:txBody>
      </p:sp>
      <p:sp>
        <p:nvSpPr>
          <p:cNvPr id="3" name="Subtitle 2"/>
          <p:cNvSpPr>
            <a:spLocks noGrp="1"/>
          </p:cNvSpPr>
          <p:nvPr>
            <p:ph type="subTitle" idx="1"/>
          </p:nvPr>
        </p:nvSpPr>
        <p:spPr/>
        <p:txBody>
          <a:bodyPr/>
          <a:lstStyle/>
          <a:p>
            <a:r>
              <a:t>矿产市场趋势与前景分析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矿产市场概述</a:t>
            </a:r>
          </a:p>
        </p:txBody>
      </p:sp>
      <p:sp>
        <p:nvSpPr>
          <p:cNvPr id="3" name="Text Placeholder 2"/>
          <p:cNvSpPr>
            <a:spLocks noGrp="1"/>
          </p:cNvSpPr>
          <p:nvPr>
            <p:ph type="body" idx="1"/>
          </p:nvPr>
        </p:nvSpPr>
        <p:spPr/>
        <p:txBody>
          <a:bodyPr/>
          <a:lstStyle/>
          <a:p>
            <a:r>
              <a:t>矿产市场概述</a:t>
            </a:r>
          </a:p>
        </p:txBody>
      </p:sp>
      <p:sp>
        <p:nvSpPr>
          <p:cNvPr id="4" name="Content Placeholder 3"/>
          <p:cNvSpPr>
            <a:spLocks noGrp="1"/>
          </p:cNvSpPr>
          <p:nvPr>
            <p:ph sz="half" idx="2"/>
          </p:nvPr>
        </p:nvSpPr>
        <p:spPr/>
        <p:txBody>
          <a:bodyPr/>
          <a:lstStyle/>
          <a:p>
            <a:r>
              <a:t>1.全球矿产资源分布不均，主要集中在少数几个国家。随着全球化的深入推进，矿产资源的争夺愈发激烈，各国纷纷加强资源保护和战略储备。</a:t>
            </a:r>
          </a:p>
          <a:p>
            <a:r>
              <a:t>2.矿产市场的波动性较大，受到全球经济形势、政策法规、技术进步等多方面因素的影响。近年来，随着新兴经济体的崛起和环保意识的提高，矿产市场的格局正在发生深刻变化。</a:t>
            </a:r>
          </a:p>
          <a:p>
            <a:r>
              <a:t>3.矿产资源的开发利用对环境造成一定影响，因此，加强环保监管和推进绿色矿业已成为行业发展趋势。同时，随着科技的进步，智能化、高效化的采矿技术正在逐步推广应用。</a:t>
            </a:r>
          </a:p>
          <a:p/>
        </p:txBody>
      </p:sp>
      <p:sp>
        <p:nvSpPr>
          <p:cNvPr id="5" name="Text Placeholder 4"/>
          <p:cNvSpPr>
            <a:spLocks noGrp="1"/>
          </p:cNvSpPr>
          <p:nvPr>
            <p:ph type="body" idx="3"/>
          </p:nvPr>
        </p:nvSpPr>
        <p:spPr/>
        <p:txBody>
          <a:bodyPr/>
          <a:lstStyle/>
          <a:p>
            <a:r>
              <a:t>矿产市场供需状况</a:t>
            </a:r>
          </a:p>
        </p:txBody>
      </p:sp>
      <p:sp>
        <p:nvSpPr>
          <p:cNvPr id="6" name="Content Placeholder 5"/>
          <p:cNvSpPr>
            <a:spLocks noGrp="1"/>
          </p:cNvSpPr>
          <p:nvPr>
            <p:ph sz="half" idx="4"/>
          </p:nvPr>
        </p:nvSpPr>
        <p:spPr/>
        <p:txBody>
          <a:bodyPr/>
          <a:lstStyle/>
          <a:p>
            <a:r>
              <a:t>1.全球矿产需求持续增长，尤其是新兴市场国家的需求增长迅速。然而，受到矿产资源有限性和环保政策限制的影响，全球矿产供应形势严峻。</a:t>
            </a:r>
          </a:p>
          <a:p>
            <a:r>
              <a:t>2.在供需紧张的背景下，矿产品价格波动较大，企业和投资者需要加强市场分析和风险管理，确保矿业活动的稳健运营。</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矿产市场概述</a:t>
            </a:r>
          </a:p>
        </p:txBody>
      </p:sp>
      <p:sp>
        <p:nvSpPr>
          <p:cNvPr id="3" name="Text Placeholder 2"/>
          <p:cNvSpPr>
            <a:spLocks noGrp="1"/>
          </p:cNvSpPr>
          <p:nvPr>
            <p:ph type="body" idx="1"/>
          </p:nvPr>
        </p:nvSpPr>
        <p:spPr/>
        <p:txBody>
          <a:bodyPr/>
          <a:lstStyle/>
          <a:p>
            <a:r>
              <a:t>矿产市场政策环境</a:t>
            </a:r>
          </a:p>
        </p:txBody>
      </p:sp>
      <p:sp>
        <p:nvSpPr>
          <p:cNvPr id="4" name="Content Placeholder 3"/>
          <p:cNvSpPr>
            <a:spLocks noGrp="1"/>
          </p:cNvSpPr>
          <p:nvPr>
            <p:ph sz="half" idx="2"/>
          </p:nvPr>
        </p:nvSpPr>
        <p:spPr/>
        <p:txBody>
          <a:bodyPr/>
          <a:lstStyle/>
          <a:p>
            <a:r>
              <a:t>1.各国政府对矿产资源的政策差异较大，包括税收政策、环保政策、进出口政策等。企业需要密切关注相关政策动向，以便及时调整投资策略。</a:t>
            </a:r>
          </a:p>
          <a:p>
            <a:r>
              <a:t>2.随着全球环境保护意识的提高，各国政府纷纷加强矿产资源开发环节的环保监管，对违规行为进行严厉处罚。企业需要加强环保意识，确保合规经营。</a:t>
            </a:r>
          </a:p>
          <a:p/>
        </p:txBody>
      </p:sp>
      <p:sp>
        <p:nvSpPr>
          <p:cNvPr id="5" name="Text Placeholder 4"/>
          <p:cNvSpPr>
            <a:spLocks noGrp="1"/>
          </p:cNvSpPr>
          <p:nvPr>
            <p:ph type="body" idx="3"/>
          </p:nvPr>
        </p:nvSpPr>
        <p:spPr/>
        <p:txBody>
          <a:bodyPr/>
          <a:lstStyle/>
          <a:p>
            <a:r>
              <a:t>矿产市场技术进步</a:t>
            </a:r>
          </a:p>
        </p:txBody>
      </p:sp>
      <p:sp>
        <p:nvSpPr>
          <p:cNvPr id="6" name="Content Placeholder 5"/>
          <p:cNvSpPr>
            <a:spLocks noGrp="1"/>
          </p:cNvSpPr>
          <p:nvPr>
            <p:ph sz="half" idx="4"/>
          </p:nvPr>
        </p:nvSpPr>
        <p:spPr/>
        <p:txBody>
          <a:bodyPr/>
          <a:lstStyle/>
          <a:p>
            <a:r>
              <a:t>1.随着科技的不断进步，矿产资源勘探、开采、加工等环节的技术水平不断提高，有助于提高矿产资源的利用效率和减轻对环境的影响。</a:t>
            </a:r>
          </a:p>
          <a:p>
            <a:r>
              <a:t>2.智能化、无人化采矿技术正在逐步推广应用，将改变传统矿业的生产模式，提高生产效率和安全水平。企业需要关注行业技术发展趋势，积极引进新技术，提升竞争力。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全球矿产资源分布</a:t>
            </a:r>
          </a:p>
        </p:txBody>
      </p:sp>
      <p:sp>
        <p:nvSpPr>
          <p:cNvPr id="3" name="Subtitle 2"/>
          <p:cNvSpPr>
            <a:spLocks noGrp="1"/>
          </p:cNvSpPr>
          <p:nvPr>
            <p:ph type="subTitle" idx="1"/>
          </p:nvPr>
        </p:nvSpPr>
        <p:spPr/>
        <p:txBody>
          <a:bodyPr/>
          <a:lstStyle/>
          <a:p>
            <a:r>
              <a:t>矿产市场趋势与前景分析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全球矿产资源分布</a:t>
            </a:r>
          </a:p>
        </p:txBody>
      </p:sp>
      <p:sp>
        <p:nvSpPr>
          <p:cNvPr id="3" name="Text Placeholder 2"/>
          <p:cNvSpPr>
            <a:spLocks noGrp="1"/>
          </p:cNvSpPr>
          <p:nvPr>
            <p:ph type="body" idx="1"/>
          </p:nvPr>
        </p:nvSpPr>
        <p:spPr/>
        <p:txBody>
          <a:bodyPr/>
          <a:lstStyle/>
          <a:p>
            <a:r>
              <a:t>全球矿产资源分布概况</a:t>
            </a:r>
          </a:p>
        </p:txBody>
      </p:sp>
      <p:sp>
        <p:nvSpPr>
          <p:cNvPr id="4" name="Content Placeholder 3"/>
          <p:cNvSpPr>
            <a:spLocks noGrp="1"/>
          </p:cNvSpPr>
          <p:nvPr>
            <p:ph sz="half" idx="2"/>
          </p:nvPr>
        </p:nvSpPr>
        <p:spPr/>
        <p:txBody>
          <a:bodyPr/>
          <a:lstStyle/>
          <a:p>
            <a:r>
              <a:t>1.矿产资源地域性差异明显，部分国家资源丰富，而部分国家资源匮乏。</a:t>
            </a:r>
          </a:p>
          <a:p>
            <a:r>
              <a:t>2.全球矿产资源分布不均导致各国在矿产资源贸易中存在相互依赖关系。</a:t>
            </a:r>
          </a:p>
          <a:p>
            <a:r>
              <a:t>3.随着全球经济发展和技术进步，全球矿产资源的需求和供应格局正在发生变化。</a:t>
            </a:r>
          </a:p>
          <a:p/>
        </p:txBody>
      </p:sp>
      <p:sp>
        <p:nvSpPr>
          <p:cNvPr id="5" name="Text Placeholder 4"/>
          <p:cNvSpPr>
            <a:spLocks noGrp="1"/>
          </p:cNvSpPr>
          <p:nvPr>
            <p:ph type="body" idx="3"/>
          </p:nvPr>
        </p:nvSpPr>
        <p:spPr/>
        <p:txBody>
          <a:bodyPr/>
          <a:lstStyle/>
          <a:p>
            <a:r>
              <a:t>全球铁矿资源分布</a:t>
            </a:r>
          </a:p>
        </p:txBody>
      </p:sp>
      <p:sp>
        <p:nvSpPr>
          <p:cNvPr id="6" name="Content Placeholder 5"/>
          <p:cNvSpPr>
            <a:spLocks noGrp="1"/>
          </p:cNvSpPr>
          <p:nvPr>
            <p:ph sz="half" idx="4"/>
          </p:nvPr>
        </p:nvSpPr>
        <p:spPr/>
        <p:txBody>
          <a:bodyPr/>
          <a:lstStyle/>
          <a:p>
            <a:r>
              <a:t>1.澳大利亚和巴西是全球最大的铁矿石生产国，两国产量合计占全球总产量的一半以上。</a:t>
            </a:r>
          </a:p>
          <a:p>
            <a:r>
              <a:t>2.中国是全球最大的铁矿石消费国，但自身铁矿石资源相对较少，需要大量进口。</a:t>
            </a:r>
          </a:p>
          <a:p>
            <a:r>
              <a:t>3.随着全球钢铁产业的发展和技术进步，未来全球铁矿石的需求和供应格局可能会发生变化。</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全球矿产资源分布</a:t>
            </a:r>
          </a:p>
        </p:txBody>
      </p:sp>
      <p:sp>
        <p:nvSpPr>
          <p:cNvPr id="3" name="Content Placeholder 2"/>
          <p:cNvSpPr>
            <a:spLocks noGrp="1"/>
          </p:cNvSpPr>
          <p:nvPr>
            <p:ph sz="half" idx="2"/>
          </p:nvPr>
        </p:nvSpPr>
        <p:spPr/>
        <p:txBody>
          <a:bodyPr/>
          <a:lstStyle/>
          <a:p>
            <a:r>
              <a:t>1.智利是全球最大的铜矿石生产国，其次是秘鲁和澳大利亚。</a:t>
            </a:r>
          </a:p>
          <a:p>
            <a:r>
              <a:t>2.中国是全球最大的铜消费国，但自身铜资源储量有限，需要大量进口。</a:t>
            </a:r>
          </a:p>
          <a:p>
            <a:r>
              <a:t>3.随着全球清洁能源和电动汽车产业的快速发展，未来全球铜矿石的需求将会进一步增加。</a:t>
            </a:r>
          </a:p>
          <a:p/>
        </p:txBody>
      </p:sp>
      <p:sp>
        <p:nvSpPr>
          <p:cNvPr id="4" name="Text Placeholder 3"/>
          <p:cNvSpPr>
            <a:spLocks noGrp="1"/>
          </p:cNvSpPr>
          <p:nvPr>
            <p:ph type="body" idx="3"/>
          </p:nvPr>
        </p:nvSpPr>
        <p:spPr/>
        <p:txBody>
          <a:bodyPr/>
          <a:lstStyle/>
          <a:p>
            <a:r>
              <a:t>全球稀土资源分布</a:t>
            </a:r>
          </a:p>
        </p:txBody>
      </p:sp>
      <p:sp>
        <p:nvSpPr>
          <p:cNvPr id="5" name="Content Placeholder 4"/>
          <p:cNvSpPr>
            <a:spLocks noGrp="1"/>
          </p:cNvSpPr>
          <p:nvPr>
            <p:ph sz="half" idx="4"/>
          </p:nvPr>
        </p:nvSpPr>
        <p:spPr/>
        <p:txBody>
          <a:bodyPr/>
          <a:lstStyle/>
          <a:p>
            <a:r>
              <a:t>1.中国拥有世界上最丰富的稀土资源，产量占全球总产量的绝大部分。</a:t>
            </a:r>
          </a:p>
          <a:p>
            <a:r>
              <a:t>2.稀土元素在高科技产业领域应用广泛，未来全球稀土需求将会持续增加。</a:t>
            </a:r>
          </a:p>
          <a:p>
            <a:r>
              <a:t>3.随着全球技术竞争和贸易保护主义的加剧，稀土资源的控制和争夺将会成为全球矿产资源竞争的焦点之一。</a:t>
            </a:r>
          </a:p>
        </p:txBody>
      </p:sp>
      <p:sp>
        <p:nvSpPr>
          <p:cNvPr id="6" name="Text Placeholder 5"/>
          <p:cNvSpPr>
            <a:spLocks noGrp="1"/>
          </p:cNvSpPr>
          <p:nvPr>
            <p:ph type="body" idx="1"/>
          </p:nvPr>
        </p:nvSpPr>
        <p:spPr/>
        <p:txBody>
          <a:bodyPr/>
          <a:lstStyle/>
          <a:p>
            <a:r>
              <a:t>全球铜矿资源分布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矿产市场近期趋势</a:t>
            </a:r>
          </a:p>
        </p:txBody>
      </p:sp>
      <p:sp>
        <p:nvSpPr>
          <p:cNvPr id="3" name="Subtitle 2"/>
          <p:cNvSpPr>
            <a:spLocks noGrp="1"/>
          </p:cNvSpPr>
          <p:nvPr>
            <p:ph type="subTitle" idx="1"/>
          </p:nvPr>
        </p:nvSpPr>
        <p:spPr/>
        <p:txBody>
          <a:bodyPr/>
          <a:lstStyle/>
          <a:p>
            <a:r>
              <a:t>矿产市场趋势与前景分析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矿产市场近期趋势</a:t>
            </a:r>
          </a:p>
        </p:txBody>
      </p:sp>
      <p:sp>
        <p:nvSpPr>
          <p:cNvPr id="3" name="Text Placeholder 2"/>
          <p:cNvSpPr>
            <a:spLocks noGrp="1"/>
          </p:cNvSpPr>
          <p:nvPr>
            <p:ph type="body" idx="1"/>
          </p:nvPr>
        </p:nvSpPr>
        <p:spPr/>
        <p:txBody>
          <a:bodyPr/>
          <a:lstStyle/>
          <a:p>
            <a:r>
              <a:t>矿产市场近期趋势概述</a:t>
            </a:r>
          </a:p>
        </p:txBody>
      </p:sp>
      <p:sp>
        <p:nvSpPr>
          <p:cNvPr id="4" name="Content Placeholder 3"/>
          <p:cNvSpPr>
            <a:spLocks noGrp="1"/>
          </p:cNvSpPr>
          <p:nvPr>
            <p:ph sz="half" idx="2"/>
          </p:nvPr>
        </p:nvSpPr>
        <p:spPr/>
        <p:txBody>
          <a:bodyPr/>
          <a:lstStyle/>
          <a:p>
            <a:r>
              <a:t>1.全球经济增长影响矿产需求：随着全球经济增长放缓，对矿产资源的需求也有所下降。</a:t>
            </a:r>
          </a:p>
          <a:p>
            <a:r>
              <a:t>2.技术进步改变矿产市场：随着新技术的不断涌现，矿产市场的竞争格局也在发生变化。</a:t>
            </a:r>
          </a:p>
          <a:p>
            <a:r>
              <a:t>3.环保政策对矿产市场的影响：各国环保政策的加强，对矿产市场的生产和消费都产生了影响。</a:t>
            </a:r>
          </a:p>
          <a:p/>
        </p:txBody>
      </p:sp>
      <p:sp>
        <p:nvSpPr>
          <p:cNvPr id="5" name="Text Placeholder 4"/>
          <p:cNvSpPr>
            <a:spLocks noGrp="1"/>
          </p:cNvSpPr>
          <p:nvPr>
            <p:ph type="body" idx="3"/>
          </p:nvPr>
        </p:nvSpPr>
        <p:spPr/>
        <p:txBody>
          <a:bodyPr/>
          <a:lstStyle/>
          <a:p>
            <a:r>
              <a:t>全球经济增长与矿产需求</a:t>
            </a:r>
          </a:p>
        </p:txBody>
      </p:sp>
      <p:sp>
        <p:nvSpPr>
          <p:cNvPr id="6" name="Content Placeholder 5"/>
          <p:cNvSpPr>
            <a:spLocks noGrp="1"/>
          </p:cNvSpPr>
          <p:nvPr>
            <p:ph sz="half" idx="4"/>
          </p:nvPr>
        </p:nvSpPr>
        <p:spPr/>
        <p:txBody>
          <a:bodyPr/>
          <a:lstStyle/>
          <a:p>
            <a:r>
              <a:t>1.全球经济增长放缓，导致对矿产资源的需求下降。</a:t>
            </a:r>
          </a:p>
          <a:p>
            <a:r>
              <a:t>2.不同类型矿产的需求受到不同程度的影响，例如能源矿产需求下降，而新兴产业对稀土等矿产的需求增加。</a:t>
            </a:r>
          </a:p>
          <a:p>
            <a:r>
              <a:t>3.全球经济增长预期的不确定性，对矿产市场的未来发展带来挑战。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矿产市场近期趋势</a:t>
            </a:r>
          </a:p>
        </p:txBody>
      </p:sp>
      <p:sp>
        <p:nvSpPr>
          <p:cNvPr id="3" name="Content Placeholder 2"/>
          <p:cNvSpPr>
            <a:spLocks noGrp="1"/>
          </p:cNvSpPr>
          <p:nvPr>
            <p:ph sz="half" idx="2"/>
          </p:nvPr>
        </p:nvSpPr>
        <p:spPr/>
        <p:txBody>
          <a:bodyPr/>
          <a:lstStyle/>
          <a:p>
            <a:r>
              <a:t>1.新技术的不断涌现，改变了矿产市场的竞争格局。</a:t>
            </a:r>
          </a:p>
          <a:p>
            <a:r>
              <a:t>2.技术进步提高了矿产资源的开采效率和利用率，也降低了生产成本。</a:t>
            </a:r>
          </a:p>
          <a:p>
            <a:r>
              <a:t>3.技术进步为矿产市场的未来发展提供了新的机遇和挑战。</a:t>
            </a:r>
          </a:p>
          <a:p/>
        </p:txBody>
      </p:sp>
      <p:sp>
        <p:nvSpPr>
          <p:cNvPr id="4" name="Text Placeholder 3"/>
          <p:cNvSpPr>
            <a:spLocks noGrp="1"/>
          </p:cNvSpPr>
          <p:nvPr>
            <p:ph type="body" idx="3"/>
          </p:nvPr>
        </p:nvSpPr>
        <p:spPr/>
        <p:txBody>
          <a:bodyPr/>
          <a:lstStyle/>
          <a:p>
            <a:r>
              <a:t>环保政策与矿产市场</a:t>
            </a:r>
          </a:p>
        </p:txBody>
      </p:sp>
      <p:sp>
        <p:nvSpPr>
          <p:cNvPr id="5" name="Content Placeholder 4"/>
          <p:cNvSpPr>
            <a:spLocks noGrp="1"/>
          </p:cNvSpPr>
          <p:nvPr>
            <p:ph sz="half" idx="4"/>
          </p:nvPr>
        </p:nvSpPr>
        <p:spPr/>
        <p:txBody>
          <a:bodyPr/>
          <a:lstStyle/>
          <a:p>
            <a:r>
              <a:t>1.各国环保政策的加强，对矿产市场的生产和消费都产生了影响。</a:t>
            </a:r>
          </a:p>
          <a:p>
            <a:r>
              <a:t>2.环保政策提高了矿产资源开采和利用的门槛，也加大了生产成本。</a:t>
            </a:r>
          </a:p>
          <a:p>
            <a:r>
              <a:t>3.环保政策对矿产市场的未来发展提出了新的要求和挑战。</a:t>
            </a:r>
          </a:p>
          <a:p>
            <a:r>
              <a:t>以上内容仅供参考，具体情况还需要根据不同的矿种和市场情况进行详细的分析和研究。</a:t>
            </a:r>
          </a:p>
        </p:txBody>
      </p:sp>
      <p:sp>
        <p:nvSpPr>
          <p:cNvPr id="6" name="Text Placeholder 5"/>
          <p:cNvSpPr>
            <a:spLocks noGrp="1"/>
          </p:cNvSpPr>
          <p:nvPr>
            <p:ph type="body" idx="1"/>
          </p:nvPr>
        </p:nvSpPr>
        <p:spPr/>
        <p:txBody>
          <a:bodyPr/>
          <a:lstStyle/>
          <a:p>
            <a:r>
              <a:t>技术进步与矿产市场格局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主要矿产需求分析</a:t>
            </a:r>
          </a:p>
        </p:txBody>
      </p:sp>
      <p:sp>
        <p:nvSpPr>
          <p:cNvPr id="3" name="Subtitle 2"/>
          <p:cNvSpPr>
            <a:spLocks noGrp="1"/>
          </p:cNvSpPr>
          <p:nvPr>
            <p:ph type="subTitle" idx="1"/>
          </p:nvPr>
        </p:nvSpPr>
        <p:spPr/>
        <p:txBody>
          <a:bodyPr/>
          <a:lstStyle/>
          <a:p>
            <a:r>
              <a:t>矿产市场趋势与前景分析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主要矿产需求分析</a:t>
            </a:r>
          </a:p>
        </p:txBody>
      </p:sp>
      <p:sp>
        <p:nvSpPr>
          <p:cNvPr id="3" name="Text Placeholder 2"/>
          <p:cNvSpPr>
            <a:spLocks noGrp="1"/>
          </p:cNvSpPr>
          <p:nvPr>
            <p:ph type="body" idx="1"/>
          </p:nvPr>
        </p:nvSpPr>
        <p:spPr/>
        <p:txBody>
          <a:bodyPr/>
          <a:lstStyle/>
          <a:p>
            <a:r>
              <a:t>能源矿产需求</a:t>
            </a:r>
          </a:p>
        </p:txBody>
      </p:sp>
      <p:sp>
        <p:nvSpPr>
          <p:cNvPr id="4" name="Content Placeholder 3"/>
          <p:cNvSpPr>
            <a:spLocks noGrp="1"/>
          </p:cNvSpPr>
          <p:nvPr>
            <p:ph sz="half" idx="2"/>
          </p:nvPr>
        </p:nvSpPr>
        <p:spPr/>
        <p:txBody>
          <a:bodyPr/>
          <a:lstStyle/>
          <a:p>
            <a:r>
              <a:t>1.随着全球能源结构的转变，石油、天然气等传统能源矿产的需求仍保持稳定。</a:t>
            </a:r>
          </a:p>
          <a:p>
            <a:r>
              <a:t>2.清洁能源的发展带动了对锂、钴、镍等新能源矿产的需求增长。</a:t>
            </a:r>
          </a:p>
          <a:p>
            <a:r>
              <a:t>3.亚洲市场，尤其是中国，对能源矿产的需求持续旺盛，成为全球最大的能源矿产消费国。</a:t>
            </a:r>
          </a:p>
          <a:p/>
        </p:txBody>
      </p:sp>
      <p:sp>
        <p:nvSpPr>
          <p:cNvPr id="5" name="Text Placeholder 4"/>
          <p:cNvSpPr>
            <a:spLocks noGrp="1"/>
          </p:cNvSpPr>
          <p:nvPr>
            <p:ph type="body" idx="3"/>
          </p:nvPr>
        </p:nvSpPr>
        <p:spPr/>
        <p:txBody>
          <a:bodyPr/>
          <a:lstStyle/>
          <a:p>
            <a:r>
              <a:t>金属矿产需求</a:t>
            </a:r>
          </a:p>
        </p:txBody>
      </p:sp>
      <p:sp>
        <p:nvSpPr>
          <p:cNvPr id="6" name="Content Placeholder 5"/>
          <p:cNvSpPr>
            <a:spLocks noGrp="1"/>
          </p:cNvSpPr>
          <p:nvPr>
            <p:ph sz="half" idx="4"/>
          </p:nvPr>
        </p:nvSpPr>
        <p:spPr/>
        <p:txBody>
          <a:bodyPr/>
          <a:lstStyle/>
          <a:p>
            <a:r>
              <a:t>1.由于科技进步和产业升级，对铜、铝、锌等基本金属的需求保持平稳增长。</a:t>
            </a:r>
          </a:p>
          <a:p>
            <a:r>
              <a:t>2.新兴产业的发展推动了对稀土、钨等特种金属的需求上升。</a:t>
            </a:r>
          </a:p>
          <a:p>
            <a:r>
              <a:t>3.随着全球绿色建筑和电动汽车的普及，对钢铁和铝等金属的需求将进一步增加。</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主要矿产需求分析</a:t>
            </a:r>
          </a:p>
        </p:txBody>
      </p:sp>
      <p:sp>
        <p:nvSpPr>
          <p:cNvPr id="3" name="Text Placeholder 2"/>
          <p:cNvSpPr>
            <a:spLocks noGrp="1"/>
          </p:cNvSpPr>
          <p:nvPr>
            <p:ph type="body" idx="1"/>
          </p:nvPr>
        </p:nvSpPr>
        <p:spPr/>
        <p:txBody>
          <a:bodyPr/>
          <a:lstStyle/>
          <a:p>
            <a:r>
              <a:t>非金属矿产需求</a:t>
            </a:r>
          </a:p>
        </p:txBody>
      </p:sp>
      <p:sp>
        <p:nvSpPr>
          <p:cNvPr id="4" name="Content Placeholder 3"/>
          <p:cNvSpPr>
            <a:spLocks noGrp="1"/>
          </p:cNvSpPr>
          <p:nvPr>
            <p:ph sz="half" idx="2"/>
          </p:nvPr>
        </p:nvSpPr>
        <p:spPr/>
        <p:txBody>
          <a:bodyPr/>
          <a:lstStyle/>
          <a:p>
            <a:r>
              <a:t>1.由于化工、建材等行业的快速发展，对石灰石、石膏等非金属矿产的需求不断增长。</a:t>
            </a:r>
          </a:p>
          <a:p>
            <a:r>
              <a:t>2.随着新技术的不断涌现，对石墨烯、碳纳米管等非金属新材料的需求也在上升。</a:t>
            </a:r>
          </a:p>
          <a:p>
            <a:r>
              <a:t>3.全球环保政策的加强推动了对磷矿、钾矿等农资矿产的需求增加。</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https://d.book118.com/916202241124010034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矿产市场概述</vt:lpstr>
      <vt:lpstr> 矿产市场概述</vt:lpstr>
      <vt:lpstr> 矿产市场概述</vt:lpstr>
      <vt:lpstr> 全球矿产资源分布</vt:lpstr>
      <vt:lpstr> 全球矿产资源分布</vt:lpstr>
      <vt:lpstr> 全球矿产资源分布</vt:lpstr>
      <vt:lpstr> 矿产市场近期趋势</vt:lpstr>
      <vt:lpstr> 矿产市场近期趋势</vt:lpstr>
      <vt:lpstr> 矿产市场近期趋势</vt:lpstr>
      <vt:lpstr> 主要矿产需求分析</vt:lpstr>
      <vt:lpstr> 主要矿产需求分析</vt:lpstr>
      <vt:lpstr> 主要矿产需求分析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2024-09-03T20:01:50.256</cp:lastPrinted>
  <dcterms:created xsi:type="dcterms:W3CDTF">2024-09-03T12:01:50Z</dcterms:created>
  <dcterms:modified xsi:type="dcterms:W3CDTF">2024-09-03T12:01:52Z</dcterms:modified>
</cp:coreProperties>
</file>