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E37F3-7DD5-43DC-A9F7-BA88B512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E375-A78B-429E-B9C5-D343286BF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6D8AF-8329-4765-AB2F-E55ED8D47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038CD-FC7B-424B-82E7-A4B541971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CDA28-6769-424F-9133-27CDE5FA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085F3-7390-460C-965C-5C29A7A6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CF827-81AC-407F-8C72-5D867BBA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ADAEE-D441-498C-ACF6-4247AC86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014F9-CB15-47E8-BD63-A9C44A9E5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B321-9A2F-4CEF-9B79-64B5E0C4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0FF24-0728-4D52-AC94-256B6A51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812" y="1067255"/>
            <a:ext cx="12187555" cy="3616960"/>
          </a:xfrm>
          <a:custGeom>
            <a:rect l="l" t="t" r="r" b="b"/>
            <a:pathLst>
              <a:path w="12187555" h="3616960">
                <a:moveTo>
                  <a:pt x="0" y="0"/>
                </a:moveTo>
                <a:lnTo>
                  <a:pt x="12187187" y="0"/>
                </a:lnTo>
                <a:lnTo>
                  <a:pt x="12187187" y="3616657"/>
                </a:lnTo>
                <a:lnTo>
                  <a:pt x="0" y="3616657"/>
                </a:lnTo>
                <a:lnTo>
                  <a:pt x="0" y="0"/>
                </a:lnTo>
                <a:close/>
              </a:path>
            </a:pathLst>
          </a:custGeom>
          <a:solidFill>
            <a:srgbClr val="1E242F">
              <a:alpha val="3686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58226" y="1373044"/>
            <a:ext cx="9016365" cy="47364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5.png" /><Relationship Id="rId6" Type="http://schemas.openxmlformats.org/officeDocument/2006/relationships/image" Target="../media/image14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1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2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3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4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5.png" /><Relationship Id="rId6" Type="http://schemas.openxmlformats.org/officeDocument/2006/relationships/image" Target="../media/image14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5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331140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9985" y="1320565"/>
            <a:ext cx="72548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FFFFF"/>
                </a:solidFill>
              </a:rPr>
              <a:t>农家乐市场结构分析报告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55907" y="1361747"/>
            <a:ext cx="3886200" cy="385762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8C8C8C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农家乐市场概述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农家乐市场结构分析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8C8C8C"/>
                </a:solidFill>
                <a:latin typeface="微软雅黑"/>
                <a:cs typeface="微软雅黑"/>
              </a:rPr>
              <a:t>农家乐市场供需平衡分析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8C8C8C"/>
                </a:solidFill>
                <a:latin typeface="微软雅黑"/>
                <a:cs typeface="微软雅黑"/>
              </a:rPr>
              <a:t>农家乐市场发展趋势预测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8C8C8C"/>
                </a:solidFill>
                <a:latin typeface="微软雅黑"/>
                <a:cs typeface="微软雅黑"/>
              </a:rPr>
              <a:t>农家乐市场机遇与挑战分析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DCDCDC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812" y="1067255"/>
            <a:ext cx="12187555" cy="3616960"/>
          </a:xfrm>
          <a:custGeom>
            <a:rect l="l" t="t" r="r" b="b"/>
            <a:pathLst>
              <a:path w="12187555" h="3616960">
                <a:moveTo>
                  <a:pt x="0" y="0"/>
                </a:moveTo>
                <a:lnTo>
                  <a:pt x="12187187" y="0"/>
                </a:lnTo>
                <a:lnTo>
                  <a:pt x="12187187" y="3616657"/>
                </a:lnTo>
                <a:lnTo>
                  <a:pt x="0" y="3616657"/>
                </a:lnTo>
                <a:lnTo>
                  <a:pt x="0" y="0"/>
                </a:lnTo>
                <a:close/>
              </a:path>
            </a:pathLst>
          </a:custGeom>
          <a:solidFill>
            <a:srgbClr val="1E242F">
              <a:alpha val="3686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664054" y="1642999"/>
            <a:ext cx="1339850" cy="2293620"/>
          </a:xfrm>
          <a:prstGeom prst="rect">
            <a:avLst/>
          </a:prstGeom>
        </p:spPr>
        <p:txBody>
          <a:bodyPr vert="horz" wrap="square" lIns="0" tIns="199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7650" b="1" spc="-25">
                <a:solidFill>
                  <a:srgbClr val="F6F6F6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5150" b="1" spc="-25">
                <a:solidFill>
                  <a:srgbClr val="F6F6F6"/>
                </a:solidFill>
                <a:latin typeface="微软雅黑"/>
                <a:cs typeface="微软雅黑"/>
              </a:rPr>
              <a:t>引言</a:t>
            </a:r>
            <a:endParaRPr sz="51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报告目的与背景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509414"/>
            <a:ext cx="3126740" cy="42672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8C8C8C"/>
                </a:solidFill>
                <a:latin typeface="微软雅黑"/>
                <a:cs typeface="微软雅黑"/>
              </a:rPr>
              <a:t>目</a:t>
            </a:r>
            <a:r>
              <a:rPr sz="2000" b="1" spc="-50">
                <a:solidFill>
                  <a:srgbClr val="8C8C8C"/>
                </a:solidFill>
                <a:latin typeface="微软雅黑"/>
                <a:cs typeface="微软雅黑"/>
              </a:rPr>
              <a:t>的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177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分析农家乐市场结构，了解市场现状和发展趋势，为农家乐企业提供决策</a:t>
            </a:r>
            <a:r>
              <a:rPr sz="1500" spc="-20">
                <a:solidFill>
                  <a:srgbClr val="F6F6F6"/>
                </a:solidFill>
                <a:latin typeface="微软雅黑"/>
                <a:cs typeface="微软雅黑"/>
              </a:rPr>
              <a:t>参考。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8C8C8C"/>
                </a:solidFill>
                <a:latin typeface="微软雅黑"/>
                <a:cs typeface="微软雅黑"/>
              </a:rPr>
              <a:t>背</a:t>
            </a:r>
            <a:r>
              <a:rPr sz="2000" b="1" spc="-50">
                <a:solidFill>
                  <a:srgbClr val="8C8C8C"/>
                </a:solidFill>
                <a:latin typeface="微软雅黑"/>
                <a:cs typeface="微软雅黑"/>
              </a:rPr>
              <a:t>景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177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随着人们生活水平的提高，旅游业快速发展，农家乐作为一种新兴的旅游方式，受到越来越多人的青睐。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3454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数据来源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政府公开数据、行业报告、市场调研等。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E8E8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5796915" cy="9994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8C8C8C"/>
                </a:solidFill>
                <a:latin typeface="微软雅黑"/>
                <a:cs typeface="微软雅黑"/>
              </a:rPr>
              <a:t>分析方法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500">
                <a:solidFill>
                  <a:srgbClr val="464646"/>
                </a:solidFill>
                <a:latin typeface="微软雅黑"/>
                <a:cs typeface="微软雅黑"/>
              </a:rPr>
              <a:t>采用定性和定量相结合的分析方法，包括</a:t>
            </a:r>
            <a:r>
              <a:rPr sz="1500" spc="-10">
                <a:solidFill>
                  <a:srgbClr val="464646"/>
                </a:solidFill>
                <a:latin typeface="微软雅黑"/>
                <a:cs typeface="微软雅黑"/>
              </a:rPr>
              <a:t>SWOT</a:t>
            </a:r>
            <a:r>
              <a:rPr sz="1500">
                <a:solidFill>
                  <a:srgbClr val="464646"/>
                </a:solidFill>
                <a:latin typeface="微软雅黑"/>
                <a:cs typeface="微软雅黑"/>
              </a:rPr>
              <a:t>分析、</a:t>
            </a:r>
            <a:r>
              <a:rPr sz="1500" spc="-10">
                <a:solidFill>
                  <a:srgbClr val="464646"/>
                </a:solidFill>
                <a:latin typeface="微软雅黑"/>
                <a:cs typeface="微软雅黑"/>
              </a:rPr>
              <a:t>PEST</a:t>
            </a:r>
            <a:r>
              <a:rPr sz="1500" spc="-15">
                <a:solidFill>
                  <a:srgbClr val="464646"/>
                </a:solidFill>
                <a:latin typeface="微软雅黑"/>
                <a:cs typeface="微软雅黑"/>
              </a:rPr>
              <a:t>分析等。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E8E8E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数据来源与分析方法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054" y="1642999"/>
            <a:ext cx="4625975" cy="2293620"/>
          </a:xfrm>
          <a:prstGeom prst="rect">
            <a:avLst/>
          </a:prstGeom>
        </p:spPr>
        <p:txBody>
          <a:bodyPr vert="horz" wrap="square" lIns="0" tIns="199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7650" spc="-25">
                <a:solidFill>
                  <a:srgbClr val="F6F6F6"/>
                </a:solidFill>
              </a:rPr>
              <a:t>02</a:t>
            </a:r>
            <a:endParaRPr sz="7650"/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5150" spc="-10">
                <a:solidFill>
                  <a:srgbClr val="F6F6F6"/>
                </a:solidFill>
              </a:rPr>
              <a:t>农家乐市场概述</a:t>
            </a:r>
            <a:endParaRPr sz="515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市场规模与增长趋势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696969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增长趋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势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随着人们对休闲度假方式的需求日益多样化，农家乐市场呈现出稳健的增长趋势。预计未来几年，市场规模将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持续扩大。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65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8C8C8C"/>
                </a:solidFill>
                <a:latin typeface="微软雅黑"/>
                <a:cs typeface="微软雅黑"/>
              </a:rPr>
              <a:t>市场规</a:t>
            </a:r>
            <a:r>
              <a:rPr sz="1550" b="1" spc="-50">
                <a:solidFill>
                  <a:srgbClr val="8C8C8C"/>
                </a:solidFill>
                <a:latin typeface="微软雅黑"/>
                <a:cs typeface="微软雅黑"/>
              </a:rPr>
              <a:t>模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近年来，农家乐市场迅速发展，成为旅游业的重要组成部分。市场规模不断扩大，吸引了越来越多的投资者和</a:t>
            </a:r>
            <a:r>
              <a:rPr sz="1350" spc="-15">
                <a:solidFill>
                  <a:srgbClr val="F6F6F6"/>
                </a:solidFill>
                <a:latin typeface="微软雅黑"/>
                <a:cs typeface="微软雅黑"/>
              </a:rPr>
              <a:t>从业者。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8C8C8C"/>
                </a:solidFill>
                <a:latin typeface="微软雅黑"/>
                <a:cs typeface="微软雅黑"/>
              </a:rPr>
              <a:t>品尝农家美食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农家乐的特色美食对消费者具有较大吸引力，如农家自产的蔬菜、家禽等绿色天然食品。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8C8C8C"/>
                </a:solidFill>
                <a:latin typeface="微软雅黑"/>
                <a:cs typeface="微软雅黑"/>
              </a:rPr>
              <a:t>亲近自然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农家乐消费者普遍希望远离城市喧嚣，亲近大自然，享受宁静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的乡村生活。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8C8C8C"/>
                </a:solidFill>
                <a:latin typeface="微软雅黑"/>
                <a:cs typeface="微软雅黑"/>
              </a:rPr>
              <a:t>体验农耕文化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消费者对农耕文化、乡村传统民俗等具有浓厚兴趣，希望通过农家乐活动深入体验。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8C8C8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竞争格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局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农家乐市场竞争激烈，各类农家乐项目层出不穷。为了吸引游客，许多农家乐纷纷推出特色活动和优</a:t>
            </a:r>
            <a:r>
              <a:rPr sz="1350" spc="-15">
                <a:solidFill>
                  <a:srgbClr val="F6F6F6"/>
                </a:solidFill>
                <a:latin typeface="微软雅黑"/>
                <a:cs typeface="微软雅黑"/>
              </a:rPr>
              <a:t>惠措施。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主要参与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者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农家乐市场的主要参与者包括个体农户、合作社、旅游公司等。其中，个体农户以家庭为单位经营农家乐，规模较小；合作社则通过整合农户资源，提供更为丰富的农家乐产品；旅游公司则凭借强大的资金和资源优势，开发大型农家乐项目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8C8C8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竞争格局与主要参与者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054" y="3122142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6F6F6"/>
                </a:solidFill>
              </a:rPr>
              <a:t>农家乐市场结构分析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664055" y="1829870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6F6F6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89935" y="1498288"/>
            <a:ext cx="3861435" cy="3861435"/>
            <a:chOff x="4289935" y="1498288"/>
            <a:chExt cx="3861435" cy="38614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89935" y="1498288"/>
              <a:ext cx="3861422" cy="386142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429410" y="1744053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3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3" y="71129"/>
                  </a:lnTo>
                  <a:lnTo>
                    <a:pt x="169079" y="46607"/>
                  </a:lnTo>
                  <a:lnTo>
                    <a:pt x="208500" y="26826"/>
                  </a:lnTo>
                  <a:lnTo>
                    <a:pt x="250628" y="12194"/>
                  </a:lnTo>
                  <a:lnTo>
                    <a:pt x="295059" y="3116"/>
                  </a:lnTo>
                  <a:lnTo>
                    <a:pt x="341377" y="0"/>
                  </a:lnTo>
                  <a:lnTo>
                    <a:pt x="387700" y="3116"/>
                  </a:lnTo>
                  <a:lnTo>
                    <a:pt x="432128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1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30780" y="1926441"/>
              <a:ext cx="288925" cy="340360"/>
            </a:xfrm>
            <a:custGeom>
              <a:rect l="l" t="t" r="r" b="b"/>
              <a:pathLst>
                <a:path w="288925" h="340360">
                  <a:moveTo>
                    <a:pt x="154743" y="40618"/>
                  </a:moveTo>
                  <a:lnTo>
                    <a:pt x="137035" y="40618"/>
                  </a:lnTo>
                  <a:lnTo>
                    <a:pt x="137035" y="32772"/>
                  </a:lnTo>
                  <a:lnTo>
                    <a:pt x="134136" y="27269"/>
                  </a:lnTo>
                  <a:lnTo>
                    <a:pt x="127759" y="19852"/>
                  </a:lnTo>
                  <a:lnTo>
                    <a:pt x="121382" y="13337"/>
                  </a:lnTo>
                  <a:lnTo>
                    <a:pt x="118483" y="10540"/>
                  </a:lnTo>
                  <a:lnTo>
                    <a:pt x="118209" y="0"/>
                  </a:lnTo>
                  <a:lnTo>
                    <a:pt x="170599" y="0"/>
                  </a:lnTo>
                  <a:lnTo>
                    <a:pt x="170247" y="10939"/>
                  </a:lnTo>
                  <a:lnTo>
                    <a:pt x="167105" y="13739"/>
                  </a:lnTo>
                  <a:lnTo>
                    <a:pt x="160193" y="20285"/>
                  </a:lnTo>
                  <a:lnTo>
                    <a:pt x="153282" y="27792"/>
                  </a:lnTo>
                  <a:lnTo>
                    <a:pt x="150140" y="33476"/>
                  </a:lnTo>
                  <a:lnTo>
                    <a:pt x="150140" y="40583"/>
                  </a:lnTo>
                  <a:lnTo>
                    <a:pt x="154281" y="40583"/>
                  </a:lnTo>
                  <a:lnTo>
                    <a:pt x="154743" y="40618"/>
                  </a:lnTo>
                  <a:close/>
                </a:path>
                <a:path w="288925" h="340360">
                  <a:moveTo>
                    <a:pt x="288212" y="296294"/>
                  </a:moveTo>
                  <a:lnTo>
                    <a:pt x="439" y="296294"/>
                  </a:lnTo>
                  <a:lnTo>
                    <a:pt x="439" y="275541"/>
                  </a:lnTo>
                  <a:lnTo>
                    <a:pt x="0" y="273318"/>
                  </a:lnTo>
                  <a:lnTo>
                    <a:pt x="1537" y="266364"/>
                  </a:lnTo>
                  <a:lnTo>
                    <a:pt x="9336" y="254250"/>
                  </a:lnTo>
                  <a:lnTo>
                    <a:pt x="27681" y="236549"/>
                  </a:lnTo>
                  <a:lnTo>
                    <a:pt x="46285" y="208783"/>
                  </a:lnTo>
                  <a:lnTo>
                    <a:pt x="54683" y="170902"/>
                  </a:lnTo>
                  <a:lnTo>
                    <a:pt x="56823" y="129149"/>
                  </a:lnTo>
                  <a:lnTo>
                    <a:pt x="56663" y="89765"/>
                  </a:lnTo>
                  <a:lnTo>
                    <a:pt x="68801" y="61776"/>
                  </a:lnTo>
                  <a:lnTo>
                    <a:pt x="95514" y="47127"/>
                  </a:lnTo>
                  <a:lnTo>
                    <a:pt x="122227" y="41508"/>
                  </a:lnTo>
                  <a:lnTo>
                    <a:pt x="134370" y="40595"/>
                  </a:lnTo>
                  <a:lnTo>
                    <a:pt x="137035" y="40595"/>
                  </a:lnTo>
                  <a:lnTo>
                    <a:pt x="154743" y="40618"/>
                  </a:lnTo>
                  <a:lnTo>
                    <a:pt x="166480" y="41508"/>
                  </a:lnTo>
                  <a:lnTo>
                    <a:pt x="193158" y="47127"/>
                  </a:lnTo>
                  <a:lnTo>
                    <a:pt x="219855" y="61776"/>
                  </a:lnTo>
                  <a:lnTo>
                    <a:pt x="231992" y="89777"/>
                  </a:lnTo>
                  <a:lnTo>
                    <a:pt x="231829" y="129159"/>
                  </a:lnTo>
                  <a:lnTo>
                    <a:pt x="233971" y="170907"/>
                  </a:lnTo>
                  <a:lnTo>
                    <a:pt x="242371" y="208786"/>
                  </a:lnTo>
                  <a:lnTo>
                    <a:pt x="260984" y="236559"/>
                  </a:lnTo>
                  <a:lnTo>
                    <a:pt x="279321" y="254260"/>
                  </a:lnTo>
                  <a:lnTo>
                    <a:pt x="287115" y="266370"/>
                  </a:lnTo>
                  <a:lnTo>
                    <a:pt x="288651" y="273320"/>
                  </a:lnTo>
                  <a:lnTo>
                    <a:pt x="288212" y="275541"/>
                  </a:lnTo>
                  <a:lnTo>
                    <a:pt x="288212" y="296294"/>
                  </a:lnTo>
                  <a:close/>
                </a:path>
                <a:path w="288925" h="340360">
                  <a:moveTo>
                    <a:pt x="177124" y="307388"/>
                  </a:moveTo>
                  <a:lnTo>
                    <a:pt x="121895" y="307388"/>
                  </a:lnTo>
                  <a:lnTo>
                    <a:pt x="166914" y="307186"/>
                  </a:lnTo>
                  <a:lnTo>
                    <a:pt x="177145" y="307290"/>
                  </a:lnTo>
                  <a:close/>
                </a:path>
                <a:path w="288925" h="340360">
                  <a:moveTo>
                    <a:pt x="144403" y="340074"/>
                  </a:moveTo>
                  <a:lnTo>
                    <a:pt x="131660" y="337166"/>
                  </a:lnTo>
                  <a:lnTo>
                    <a:pt x="121253" y="329588"/>
                  </a:lnTo>
                  <a:lnTo>
                    <a:pt x="114236" y="319057"/>
                  </a:lnTo>
                  <a:lnTo>
                    <a:pt x="111663" y="307290"/>
                  </a:lnTo>
                  <a:lnTo>
                    <a:pt x="177124" y="307388"/>
                  </a:lnTo>
                  <a:lnTo>
                    <a:pt x="174572" y="319057"/>
                  </a:lnTo>
                  <a:lnTo>
                    <a:pt x="167555" y="329588"/>
                  </a:lnTo>
                  <a:lnTo>
                    <a:pt x="157148" y="337166"/>
                  </a:lnTo>
                  <a:lnTo>
                    <a:pt x="144403" y="3400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80954" y="1688046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3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0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1" y="26826"/>
                  </a:lnTo>
                  <a:lnTo>
                    <a:pt x="250630" y="12194"/>
                  </a:lnTo>
                  <a:lnTo>
                    <a:pt x="295061" y="3116"/>
                  </a:lnTo>
                  <a:lnTo>
                    <a:pt x="341379" y="0"/>
                  </a:lnTo>
                  <a:lnTo>
                    <a:pt x="387701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66633" y="1584023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808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餐饮产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包括农家特色菜、地方美食等，注重绿色、</a:t>
            </a:r>
            <a:endParaRPr sz="15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有机、健康。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29571" y="1584023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住宿产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提供农家院落、木屋、帐篷等多元化住宿选择，满足游客不同需求。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08822" y="1863388"/>
            <a:ext cx="3455035" cy="3256279"/>
            <a:chOff x="4408822" y="1863388"/>
            <a:chExt cx="3455035" cy="3256279"/>
          </a:xfrm>
        </p:grpSpPr>
        <p:sp>
          <p:nvSpPr>
            <p:cNvPr id="10" name="object 10"/>
            <p:cNvSpPr/>
            <p:nvPr/>
          </p:nvSpPr>
          <p:spPr>
            <a:xfrm>
              <a:off x="7356302" y="1863388"/>
              <a:ext cx="332105" cy="332105"/>
            </a:xfrm>
            <a:custGeom>
              <a:rect l="l" t="t" r="r" b="b"/>
              <a:pathLst>
                <a:path w="332104" h="332105">
                  <a:moveTo>
                    <a:pt x="218921" y="53992"/>
                  </a:moveTo>
                  <a:lnTo>
                    <a:pt x="112404" y="53992"/>
                  </a:lnTo>
                  <a:lnTo>
                    <a:pt x="116337" y="52124"/>
                  </a:lnTo>
                  <a:lnTo>
                    <a:pt x="120312" y="50588"/>
                  </a:lnTo>
                  <a:lnTo>
                    <a:pt x="124442" y="49124"/>
                  </a:lnTo>
                  <a:lnTo>
                    <a:pt x="144958" y="0"/>
                  </a:lnTo>
                  <a:lnTo>
                    <a:pt x="186466" y="0"/>
                  </a:lnTo>
                  <a:lnTo>
                    <a:pt x="207501" y="49291"/>
                  </a:lnTo>
                  <a:lnTo>
                    <a:pt x="211475" y="50713"/>
                  </a:lnTo>
                  <a:lnTo>
                    <a:pt x="215325" y="52248"/>
                  </a:lnTo>
                  <a:lnTo>
                    <a:pt x="218921" y="53992"/>
                  </a:lnTo>
                  <a:close/>
                </a:path>
                <a:path w="332104" h="332105">
                  <a:moveTo>
                    <a:pt x="288865" y="54075"/>
                  </a:moveTo>
                  <a:lnTo>
                    <a:pt x="219092" y="54075"/>
                  </a:lnTo>
                  <a:lnTo>
                    <a:pt x="268507" y="33725"/>
                  </a:lnTo>
                  <a:lnTo>
                    <a:pt x="288865" y="54075"/>
                  </a:lnTo>
                  <a:close/>
                </a:path>
                <a:path w="332104" h="332105">
                  <a:moveTo>
                    <a:pt x="63518" y="298342"/>
                  </a:moveTo>
                  <a:lnTo>
                    <a:pt x="34171" y="268995"/>
                  </a:lnTo>
                  <a:lnTo>
                    <a:pt x="53908" y="219788"/>
                  </a:lnTo>
                  <a:lnTo>
                    <a:pt x="51968" y="215771"/>
                  </a:lnTo>
                  <a:lnTo>
                    <a:pt x="50279" y="211475"/>
                  </a:lnTo>
                  <a:lnTo>
                    <a:pt x="48845" y="207459"/>
                  </a:lnTo>
                  <a:lnTo>
                    <a:pt x="0" y="187109"/>
                  </a:lnTo>
                  <a:lnTo>
                    <a:pt x="0" y="145601"/>
                  </a:lnTo>
                  <a:lnTo>
                    <a:pt x="48803" y="124733"/>
                  </a:lnTo>
                  <a:lnTo>
                    <a:pt x="50351" y="120395"/>
                  </a:lnTo>
                  <a:lnTo>
                    <a:pt x="51885" y="116420"/>
                  </a:lnTo>
                  <a:lnTo>
                    <a:pt x="53837" y="112405"/>
                  </a:lnTo>
                  <a:lnTo>
                    <a:pt x="33725" y="63518"/>
                  </a:lnTo>
                  <a:lnTo>
                    <a:pt x="63072" y="34172"/>
                  </a:lnTo>
                  <a:lnTo>
                    <a:pt x="112404" y="53992"/>
                  </a:lnTo>
                  <a:lnTo>
                    <a:pt x="218921" y="53992"/>
                  </a:lnTo>
                  <a:lnTo>
                    <a:pt x="219092" y="54075"/>
                  </a:lnTo>
                  <a:lnTo>
                    <a:pt x="288865" y="54075"/>
                  </a:lnTo>
                  <a:lnTo>
                    <a:pt x="297865" y="63072"/>
                  </a:lnTo>
                  <a:lnTo>
                    <a:pt x="281517" y="103771"/>
                  </a:lnTo>
                  <a:lnTo>
                    <a:pt x="165712" y="103771"/>
                  </a:lnTo>
                  <a:lnTo>
                    <a:pt x="141484" y="108666"/>
                  </a:lnTo>
                  <a:lnTo>
                    <a:pt x="121692" y="122014"/>
                  </a:lnTo>
                  <a:lnTo>
                    <a:pt x="108344" y="141805"/>
                  </a:lnTo>
                  <a:lnTo>
                    <a:pt x="103449" y="166034"/>
                  </a:lnTo>
                  <a:lnTo>
                    <a:pt x="108344" y="190262"/>
                  </a:lnTo>
                  <a:lnTo>
                    <a:pt x="121692" y="210053"/>
                  </a:lnTo>
                  <a:lnTo>
                    <a:pt x="141484" y="223401"/>
                  </a:lnTo>
                  <a:lnTo>
                    <a:pt x="165712" y="228296"/>
                  </a:lnTo>
                  <a:lnTo>
                    <a:pt x="281742" y="228296"/>
                  </a:lnTo>
                  <a:lnTo>
                    <a:pt x="298331" y="268507"/>
                  </a:lnTo>
                  <a:lnTo>
                    <a:pt x="288929" y="277909"/>
                  </a:lnTo>
                  <a:lnTo>
                    <a:pt x="219205" y="277909"/>
                  </a:lnTo>
                  <a:lnTo>
                    <a:pt x="218685" y="278159"/>
                  </a:lnTo>
                  <a:lnTo>
                    <a:pt x="112529" y="278159"/>
                  </a:lnTo>
                  <a:lnTo>
                    <a:pt x="63518" y="298342"/>
                  </a:lnTo>
                  <a:close/>
                </a:path>
                <a:path w="332104" h="332105">
                  <a:moveTo>
                    <a:pt x="281742" y="228296"/>
                  </a:moveTo>
                  <a:lnTo>
                    <a:pt x="165712" y="228296"/>
                  </a:lnTo>
                  <a:lnTo>
                    <a:pt x="189940" y="223401"/>
                  </a:lnTo>
                  <a:lnTo>
                    <a:pt x="209732" y="210053"/>
                  </a:lnTo>
                  <a:lnTo>
                    <a:pt x="223079" y="190262"/>
                  </a:lnTo>
                  <a:lnTo>
                    <a:pt x="227975" y="166034"/>
                  </a:lnTo>
                  <a:lnTo>
                    <a:pt x="223079" y="141805"/>
                  </a:lnTo>
                  <a:lnTo>
                    <a:pt x="209732" y="122014"/>
                  </a:lnTo>
                  <a:lnTo>
                    <a:pt x="189940" y="108666"/>
                  </a:lnTo>
                  <a:lnTo>
                    <a:pt x="165712" y="103771"/>
                  </a:lnTo>
                  <a:lnTo>
                    <a:pt x="281517" y="103771"/>
                  </a:lnTo>
                  <a:lnTo>
                    <a:pt x="277836" y="112934"/>
                  </a:lnTo>
                  <a:lnTo>
                    <a:pt x="279622" y="116627"/>
                  </a:lnTo>
                  <a:lnTo>
                    <a:pt x="281114" y="120509"/>
                  </a:lnTo>
                  <a:lnTo>
                    <a:pt x="282454" y="124286"/>
                  </a:lnTo>
                  <a:lnTo>
                    <a:pt x="332068" y="144958"/>
                  </a:lnTo>
                  <a:lnTo>
                    <a:pt x="332068" y="186466"/>
                  </a:lnTo>
                  <a:lnTo>
                    <a:pt x="282444" y="207625"/>
                  </a:lnTo>
                  <a:lnTo>
                    <a:pt x="280990" y="211672"/>
                  </a:lnTo>
                  <a:lnTo>
                    <a:pt x="279642" y="215252"/>
                  </a:lnTo>
                  <a:lnTo>
                    <a:pt x="277898" y="218978"/>
                  </a:lnTo>
                  <a:lnTo>
                    <a:pt x="281742" y="228296"/>
                  </a:lnTo>
                  <a:close/>
                </a:path>
                <a:path w="332104" h="332105">
                  <a:moveTo>
                    <a:pt x="268985" y="297854"/>
                  </a:moveTo>
                  <a:lnTo>
                    <a:pt x="219205" y="277909"/>
                  </a:lnTo>
                  <a:lnTo>
                    <a:pt x="288929" y="277909"/>
                  </a:lnTo>
                  <a:lnTo>
                    <a:pt x="268985" y="297854"/>
                  </a:lnTo>
                  <a:close/>
                </a:path>
                <a:path w="332104" h="332105">
                  <a:moveTo>
                    <a:pt x="187109" y="332068"/>
                  </a:moveTo>
                  <a:lnTo>
                    <a:pt x="145601" y="332068"/>
                  </a:lnTo>
                  <a:lnTo>
                    <a:pt x="124607" y="282943"/>
                  </a:lnTo>
                  <a:lnTo>
                    <a:pt x="120477" y="281521"/>
                  </a:lnTo>
                  <a:lnTo>
                    <a:pt x="116461" y="280026"/>
                  </a:lnTo>
                  <a:lnTo>
                    <a:pt x="112529" y="278159"/>
                  </a:lnTo>
                  <a:lnTo>
                    <a:pt x="218685" y="278159"/>
                  </a:lnTo>
                  <a:lnTo>
                    <a:pt x="215481" y="279694"/>
                  </a:lnTo>
                  <a:lnTo>
                    <a:pt x="211589" y="281230"/>
                  </a:lnTo>
                  <a:lnTo>
                    <a:pt x="207657" y="282693"/>
                  </a:lnTo>
                  <a:lnTo>
                    <a:pt x="187109" y="332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08822" y="4436915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2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4" y="71129"/>
                  </a:lnTo>
                  <a:lnTo>
                    <a:pt x="169080" y="46607"/>
                  </a:lnTo>
                  <a:lnTo>
                    <a:pt x="208500" y="26826"/>
                  </a:lnTo>
                  <a:lnTo>
                    <a:pt x="250629" y="12194"/>
                  </a:lnTo>
                  <a:lnTo>
                    <a:pt x="295062" y="3116"/>
                  </a:lnTo>
                  <a:lnTo>
                    <a:pt x="341377" y="0"/>
                  </a:lnTo>
                  <a:lnTo>
                    <a:pt x="387701" y="3116"/>
                  </a:lnTo>
                  <a:lnTo>
                    <a:pt x="432129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2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84167" y="4614386"/>
              <a:ext cx="332105" cy="328295"/>
            </a:xfrm>
            <a:custGeom>
              <a:rect l="l" t="t" r="r" b="b"/>
              <a:pathLst>
                <a:path w="332104" h="328295">
                  <a:moveTo>
                    <a:pt x="166044" y="140490"/>
                  </a:moveTo>
                  <a:lnTo>
                    <a:pt x="0" y="93660"/>
                  </a:lnTo>
                  <a:lnTo>
                    <a:pt x="0" y="46830"/>
                  </a:lnTo>
                  <a:lnTo>
                    <a:pt x="166044" y="0"/>
                  </a:lnTo>
                  <a:lnTo>
                    <a:pt x="332068" y="46830"/>
                  </a:lnTo>
                  <a:lnTo>
                    <a:pt x="332068" y="93660"/>
                  </a:lnTo>
                  <a:lnTo>
                    <a:pt x="166044" y="140490"/>
                  </a:lnTo>
                  <a:close/>
                </a:path>
                <a:path w="332104" h="328295">
                  <a:moveTo>
                    <a:pt x="166044" y="234150"/>
                  </a:moveTo>
                  <a:lnTo>
                    <a:pt x="0" y="187320"/>
                  </a:lnTo>
                  <a:lnTo>
                    <a:pt x="0" y="140490"/>
                  </a:lnTo>
                  <a:lnTo>
                    <a:pt x="166044" y="187320"/>
                  </a:lnTo>
                  <a:lnTo>
                    <a:pt x="332068" y="187320"/>
                  </a:lnTo>
                  <a:lnTo>
                    <a:pt x="166044" y="234150"/>
                  </a:lnTo>
                  <a:close/>
                </a:path>
                <a:path w="332104" h="328295">
                  <a:moveTo>
                    <a:pt x="332068" y="187320"/>
                  </a:moveTo>
                  <a:lnTo>
                    <a:pt x="166044" y="187320"/>
                  </a:lnTo>
                  <a:lnTo>
                    <a:pt x="332068" y="140490"/>
                  </a:lnTo>
                  <a:lnTo>
                    <a:pt x="332068" y="187320"/>
                  </a:lnTo>
                  <a:close/>
                </a:path>
                <a:path w="332104" h="328295">
                  <a:moveTo>
                    <a:pt x="166044" y="327810"/>
                  </a:moveTo>
                  <a:lnTo>
                    <a:pt x="0" y="280980"/>
                  </a:lnTo>
                  <a:lnTo>
                    <a:pt x="0" y="234150"/>
                  </a:lnTo>
                  <a:lnTo>
                    <a:pt x="166044" y="280980"/>
                  </a:lnTo>
                  <a:lnTo>
                    <a:pt x="332068" y="280980"/>
                  </a:lnTo>
                  <a:lnTo>
                    <a:pt x="166044" y="327810"/>
                  </a:lnTo>
                  <a:close/>
                </a:path>
                <a:path w="332104" h="328295">
                  <a:moveTo>
                    <a:pt x="332068" y="280980"/>
                  </a:moveTo>
                  <a:lnTo>
                    <a:pt x="166044" y="280980"/>
                  </a:lnTo>
                  <a:lnTo>
                    <a:pt x="332068" y="234150"/>
                  </a:lnTo>
                  <a:lnTo>
                    <a:pt x="332068" y="280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80954" y="4436915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2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1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2" y="26826"/>
                  </a:lnTo>
                  <a:lnTo>
                    <a:pt x="250630" y="12194"/>
                  </a:lnTo>
                  <a:lnTo>
                    <a:pt x="295063" y="3116"/>
                  </a:lnTo>
                  <a:lnTo>
                    <a:pt x="341379" y="0"/>
                  </a:lnTo>
                  <a:lnTo>
                    <a:pt x="387702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62635" y="4641945"/>
              <a:ext cx="319405" cy="273050"/>
            </a:xfrm>
            <a:custGeom>
              <a:rect l="l" t="t" r="r" b="b"/>
              <a:pathLst>
                <a:path w="319404" h="273050">
                  <a:moveTo>
                    <a:pt x="160180" y="272683"/>
                  </a:moveTo>
                  <a:lnTo>
                    <a:pt x="135151" y="256103"/>
                  </a:lnTo>
                  <a:lnTo>
                    <a:pt x="80090" y="213690"/>
                  </a:lnTo>
                  <a:lnTo>
                    <a:pt x="25028" y="156438"/>
                  </a:lnTo>
                  <a:lnTo>
                    <a:pt x="0" y="95340"/>
                  </a:lnTo>
                  <a:lnTo>
                    <a:pt x="5496" y="60335"/>
                  </a:lnTo>
                  <a:lnTo>
                    <a:pt x="21808" y="29796"/>
                  </a:lnTo>
                  <a:lnTo>
                    <a:pt x="48669" y="8194"/>
                  </a:lnTo>
                  <a:lnTo>
                    <a:pt x="85811" y="0"/>
                  </a:lnTo>
                  <a:lnTo>
                    <a:pt x="119152" y="7619"/>
                  </a:lnTo>
                  <a:lnTo>
                    <a:pt x="142303" y="24381"/>
                  </a:lnTo>
                  <a:lnTo>
                    <a:pt x="155800" y="41143"/>
                  </a:lnTo>
                  <a:lnTo>
                    <a:pt x="160180" y="48762"/>
                  </a:lnTo>
                  <a:lnTo>
                    <a:pt x="307768" y="48762"/>
                  </a:lnTo>
                  <a:lnTo>
                    <a:pt x="313784" y="59929"/>
                  </a:lnTo>
                  <a:lnTo>
                    <a:pt x="319399" y="95340"/>
                  </a:lnTo>
                  <a:lnTo>
                    <a:pt x="294521" y="156838"/>
                  </a:lnTo>
                  <a:lnTo>
                    <a:pt x="239790" y="214045"/>
                  </a:lnTo>
                  <a:lnTo>
                    <a:pt x="185058" y="256236"/>
                  </a:lnTo>
                  <a:lnTo>
                    <a:pt x="160180" y="272683"/>
                  </a:lnTo>
                  <a:close/>
                </a:path>
                <a:path w="319404" h="273050">
                  <a:moveTo>
                    <a:pt x="307768" y="48762"/>
                  </a:moveTo>
                  <a:lnTo>
                    <a:pt x="160180" y="48762"/>
                  </a:lnTo>
                  <a:lnTo>
                    <a:pt x="164157" y="41143"/>
                  </a:lnTo>
                  <a:lnTo>
                    <a:pt x="176984" y="24381"/>
                  </a:lnTo>
                  <a:lnTo>
                    <a:pt x="200002" y="7619"/>
                  </a:lnTo>
                  <a:lnTo>
                    <a:pt x="234550" y="0"/>
                  </a:lnTo>
                  <a:lnTo>
                    <a:pt x="270735" y="8058"/>
                  </a:lnTo>
                  <a:lnTo>
                    <a:pt x="297354" y="29435"/>
                  </a:lnTo>
                  <a:lnTo>
                    <a:pt x="307768" y="48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65044" y="4356134"/>
            <a:ext cx="4025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1336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娱乐产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提供农业体验、休闲垂钓、采摘等娱乐活动，</a:t>
            </a:r>
            <a:endParaRPr sz="1500">
              <a:latin typeface="微软雅黑"/>
              <a:cs typeface="微软雅黑"/>
            </a:endParaRPr>
          </a:p>
          <a:p>
            <a:pPr marL="24885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增加游客参与度。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29571" y="4356134"/>
            <a:ext cx="3835400" cy="871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附加产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如土特产、手工艺品等，丰富游客购物选择。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产品结构分析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78586" y="4047426"/>
            <a:ext cx="10634980" cy="1699260"/>
          </a:xfrm>
          <a:custGeom>
            <a:rect l="l" t="t" r="r" b="b"/>
            <a:pathLst>
              <a:path w="10634980" h="1699260">
                <a:moveTo>
                  <a:pt x="10634815" y="283146"/>
                </a:moveTo>
                <a:lnTo>
                  <a:pt x="10631107" y="237210"/>
                </a:lnTo>
                <a:lnTo>
                  <a:pt x="10620388" y="193649"/>
                </a:lnTo>
                <a:lnTo>
                  <a:pt x="10603217" y="153022"/>
                </a:lnTo>
                <a:lnTo>
                  <a:pt x="10580192" y="115925"/>
                </a:lnTo>
                <a:lnTo>
                  <a:pt x="10551884" y="82931"/>
                </a:lnTo>
                <a:lnTo>
                  <a:pt x="10518902" y="54635"/>
                </a:lnTo>
                <a:lnTo>
                  <a:pt x="10481805" y="31610"/>
                </a:lnTo>
                <a:lnTo>
                  <a:pt x="10441178" y="14439"/>
                </a:lnTo>
                <a:lnTo>
                  <a:pt x="10397604" y="3708"/>
                </a:lnTo>
                <a:lnTo>
                  <a:pt x="10351681" y="0"/>
                </a:lnTo>
                <a:lnTo>
                  <a:pt x="5304218" y="0"/>
                </a:lnTo>
                <a:lnTo>
                  <a:pt x="5263223" y="3314"/>
                </a:lnTo>
                <a:lnTo>
                  <a:pt x="5222227" y="0"/>
                </a:lnTo>
                <a:lnTo>
                  <a:pt x="283133" y="0"/>
                </a:lnTo>
                <a:lnTo>
                  <a:pt x="237210" y="3708"/>
                </a:lnTo>
                <a:lnTo>
                  <a:pt x="193636" y="14439"/>
                </a:lnTo>
                <a:lnTo>
                  <a:pt x="153022" y="31610"/>
                </a:lnTo>
                <a:lnTo>
                  <a:pt x="115912" y="54635"/>
                </a:lnTo>
                <a:lnTo>
                  <a:pt x="82931" y="82931"/>
                </a:lnTo>
                <a:lnTo>
                  <a:pt x="54622" y="115925"/>
                </a:lnTo>
                <a:lnTo>
                  <a:pt x="31597" y="153022"/>
                </a:lnTo>
                <a:lnTo>
                  <a:pt x="14427" y="193649"/>
                </a:lnTo>
                <a:lnTo>
                  <a:pt x="3695" y="237210"/>
                </a:lnTo>
                <a:lnTo>
                  <a:pt x="0" y="283146"/>
                </a:lnTo>
                <a:lnTo>
                  <a:pt x="0" y="1415656"/>
                </a:lnTo>
                <a:lnTo>
                  <a:pt x="3695" y="1461579"/>
                </a:lnTo>
                <a:lnTo>
                  <a:pt x="14427" y="1505153"/>
                </a:lnTo>
                <a:lnTo>
                  <a:pt x="31597" y="1545780"/>
                </a:lnTo>
                <a:lnTo>
                  <a:pt x="54622" y="1582877"/>
                </a:lnTo>
                <a:lnTo>
                  <a:pt x="82918" y="1615871"/>
                </a:lnTo>
                <a:lnTo>
                  <a:pt x="115912" y="1644167"/>
                </a:lnTo>
                <a:lnTo>
                  <a:pt x="153009" y="1667192"/>
                </a:lnTo>
                <a:lnTo>
                  <a:pt x="193636" y="1684362"/>
                </a:lnTo>
                <a:lnTo>
                  <a:pt x="237210" y="1695094"/>
                </a:lnTo>
                <a:lnTo>
                  <a:pt x="283133" y="1698790"/>
                </a:lnTo>
                <a:lnTo>
                  <a:pt x="5222227" y="1698790"/>
                </a:lnTo>
                <a:lnTo>
                  <a:pt x="5263223" y="1695500"/>
                </a:lnTo>
                <a:lnTo>
                  <a:pt x="5304218" y="1698790"/>
                </a:lnTo>
                <a:lnTo>
                  <a:pt x="10351681" y="1698790"/>
                </a:lnTo>
                <a:lnTo>
                  <a:pt x="10397604" y="1695094"/>
                </a:lnTo>
                <a:lnTo>
                  <a:pt x="10441178" y="1684362"/>
                </a:lnTo>
                <a:lnTo>
                  <a:pt x="10481793" y="1667192"/>
                </a:lnTo>
                <a:lnTo>
                  <a:pt x="10518902" y="1644167"/>
                </a:lnTo>
                <a:lnTo>
                  <a:pt x="10551884" y="1615871"/>
                </a:lnTo>
                <a:lnTo>
                  <a:pt x="10580192" y="1582877"/>
                </a:lnTo>
                <a:lnTo>
                  <a:pt x="10603217" y="1545780"/>
                </a:lnTo>
                <a:lnTo>
                  <a:pt x="10620388" y="1505153"/>
                </a:lnTo>
                <a:lnTo>
                  <a:pt x="10631107" y="1461579"/>
                </a:lnTo>
                <a:lnTo>
                  <a:pt x="10634815" y="1415656"/>
                </a:lnTo>
                <a:lnTo>
                  <a:pt x="10634815" y="283146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494052" y="1747647"/>
            <a:ext cx="11207750" cy="4011295"/>
            <a:chOff x="494052" y="1747647"/>
            <a:chExt cx="11207750" cy="4011295"/>
          </a:xfrm>
        </p:grpSpPr>
        <p:sp>
          <p:nvSpPr>
            <p:cNvPr id="4" name="object 4"/>
            <p:cNvSpPr/>
            <p:nvPr/>
          </p:nvSpPr>
          <p:spPr>
            <a:xfrm>
              <a:off x="778586" y="1935251"/>
              <a:ext cx="10634980" cy="1710055"/>
            </a:xfrm>
            <a:custGeom>
              <a:rect l="l" t="t" r="r" b="b"/>
              <a:pathLst>
                <a:path w="10634980" h="1710054">
                  <a:moveTo>
                    <a:pt x="10634815" y="284937"/>
                  </a:moveTo>
                  <a:lnTo>
                    <a:pt x="10631094" y="238721"/>
                  </a:lnTo>
                  <a:lnTo>
                    <a:pt x="10620286" y="194881"/>
                  </a:lnTo>
                  <a:lnTo>
                    <a:pt x="10603014" y="154000"/>
                  </a:lnTo>
                  <a:lnTo>
                    <a:pt x="10579837" y="116662"/>
                  </a:lnTo>
                  <a:lnTo>
                    <a:pt x="10551363" y="83451"/>
                  </a:lnTo>
                  <a:lnTo>
                    <a:pt x="10518165" y="54978"/>
                  </a:lnTo>
                  <a:lnTo>
                    <a:pt x="10480827" y="31800"/>
                  </a:lnTo>
                  <a:lnTo>
                    <a:pt x="10439933" y="14528"/>
                  </a:lnTo>
                  <a:lnTo>
                    <a:pt x="10396093" y="3733"/>
                  </a:lnTo>
                  <a:lnTo>
                    <a:pt x="10349878" y="0"/>
                  </a:lnTo>
                  <a:lnTo>
                    <a:pt x="5306022" y="0"/>
                  </a:lnTo>
                  <a:lnTo>
                    <a:pt x="5263210" y="3467"/>
                  </a:lnTo>
                  <a:lnTo>
                    <a:pt x="5220411" y="0"/>
                  </a:lnTo>
                  <a:lnTo>
                    <a:pt x="284937" y="0"/>
                  </a:lnTo>
                  <a:lnTo>
                    <a:pt x="238721" y="3733"/>
                  </a:lnTo>
                  <a:lnTo>
                    <a:pt x="194881" y="14528"/>
                  </a:lnTo>
                  <a:lnTo>
                    <a:pt x="153987" y="31800"/>
                  </a:lnTo>
                  <a:lnTo>
                    <a:pt x="116649" y="54978"/>
                  </a:lnTo>
                  <a:lnTo>
                    <a:pt x="83451" y="83451"/>
                  </a:lnTo>
                  <a:lnTo>
                    <a:pt x="54978" y="116662"/>
                  </a:lnTo>
                  <a:lnTo>
                    <a:pt x="31800" y="154000"/>
                  </a:lnTo>
                  <a:lnTo>
                    <a:pt x="14516" y="194881"/>
                  </a:lnTo>
                  <a:lnTo>
                    <a:pt x="3721" y="238721"/>
                  </a:lnTo>
                  <a:lnTo>
                    <a:pt x="0" y="284937"/>
                  </a:lnTo>
                  <a:lnTo>
                    <a:pt x="0" y="1424686"/>
                  </a:lnTo>
                  <a:lnTo>
                    <a:pt x="3721" y="1470901"/>
                  </a:lnTo>
                  <a:lnTo>
                    <a:pt x="14516" y="1514754"/>
                  </a:lnTo>
                  <a:lnTo>
                    <a:pt x="31800" y="1555635"/>
                  </a:lnTo>
                  <a:lnTo>
                    <a:pt x="54978" y="1592973"/>
                  </a:lnTo>
                  <a:lnTo>
                    <a:pt x="83451" y="1626171"/>
                  </a:lnTo>
                  <a:lnTo>
                    <a:pt x="116649" y="1654644"/>
                  </a:lnTo>
                  <a:lnTo>
                    <a:pt x="153987" y="1677822"/>
                  </a:lnTo>
                  <a:lnTo>
                    <a:pt x="194868" y="1695107"/>
                  </a:lnTo>
                  <a:lnTo>
                    <a:pt x="238721" y="1705902"/>
                  </a:lnTo>
                  <a:lnTo>
                    <a:pt x="284937" y="1709623"/>
                  </a:lnTo>
                  <a:lnTo>
                    <a:pt x="5220411" y="1709623"/>
                  </a:lnTo>
                  <a:lnTo>
                    <a:pt x="5263210" y="1706181"/>
                  </a:lnTo>
                  <a:lnTo>
                    <a:pt x="5306022" y="1709623"/>
                  </a:lnTo>
                  <a:lnTo>
                    <a:pt x="10349878" y="1709623"/>
                  </a:lnTo>
                  <a:lnTo>
                    <a:pt x="10396093" y="1705902"/>
                  </a:lnTo>
                  <a:lnTo>
                    <a:pt x="10439933" y="1695107"/>
                  </a:lnTo>
                  <a:lnTo>
                    <a:pt x="10480827" y="1677822"/>
                  </a:lnTo>
                  <a:lnTo>
                    <a:pt x="10518153" y="1654644"/>
                  </a:lnTo>
                  <a:lnTo>
                    <a:pt x="10551363" y="1626171"/>
                  </a:lnTo>
                  <a:lnTo>
                    <a:pt x="10579837" y="1592973"/>
                  </a:lnTo>
                  <a:lnTo>
                    <a:pt x="10603014" y="1555635"/>
                  </a:lnTo>
                  <a:lnTo>
                    <a:pt x="10620286" y="1514754"/>
                  </a:lnTo>
                  <a:lnTo>
                    <a:pt x="10631094" y="1470901"/>
                  </a:lnTo>
                  <a:lnTo>
                    <a:pt x="10634815" y="1424686"/>
                  </a:lnTo>
                  <a:lnTo>
                    <a:pt x="10634815" y="284937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08185" y="1910608"/>
              <a:ext cx="3775621" cy="38481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954761" y="2673647"/>
              <a:ext cx="2282825" cy="2332990"/>
            </a:xfrm>
            <a:custGeom>
              <a:rect l="l" t="t" r="r" b="b"/>
              <a:pathLst>
                <a:path w="2282825" h="2332990">
                  <a:moveTo>
                    <a:pt x="1141236" y="0"/>
                  </a:moveTo>
                  <a:close/>
                </a:path>
                <a:path w="2282825" h="2332990">
                  <a:moveTo>
                    <a:pt x="2282475" y="1166406"/>
                  </a:moveTo>
                  <a:lnTo>
                    <a:pt x="1" y="1166406"/>
                  </a:lnTo>
                  <a:lnTo>
                    <a:pt x="1002" y="1117099"/>
                  </a:lnTo>
                  <a:lnTo>
                    <a:pt x="3979" y="1068315"/>
                  </a:lnTo>
                  <a:lnTo>
                    <a:pt x="8893" y="1020093"/>
                  </a:lnTo>
                  <a:lnTo>
                    <a:pt x="15703" y="972474"/>
                  </a:lnTo>
                  <a:lnTo>
                    <a:pt x="24371" y="925498"/>
                  </a:lnTo>
                  <a:lnTo>
                    <a:pt x="34856" y="879205"/>
                  </a:lnTo>
                  <a:lnTo>
                    <a:pt x="47119" y="833636"/>
                  </a:lnTo>
                  <a:lnTo>
                    <a:pt x="61120" y="788832"/>
                  </a:lnTo>
                  <a:lnTo>
                    <a:pt x="76820" y="744833"/>
                  </a:lnTo>
                  <a:lnTo>
                    <a:pt x="94179" y="701680"/>
                  </a:lnTo>
                  <a:lnTo>
                    <a:pt x="113157" y="659412"/>
                  </a:lnTo>
                  <a:lnTo>
                    <a:pt x="133715" y="618071"/>
                  </a:lnTo>
                  <a:lnTo>
                    <a:pt x="155814" y="577697"/>
                  </a:lnTo>
                  <a:lnTo>
                    <a:pt x="179413" y="538330"/>
                  </a:lnTo>
                  <a:lnTo>
                    <a:pt x="204473" y="500011"/>
                  </a:lnTo>
                  <a:lnTo>
                    <a:pt x="230955" y="462781"/>
                  </a:lnTo>
                  <a:lnTo>
                    <a:pt x="258819" y="426680"/>
                  </a:lnTo>
                  <a:lnTo>
                    <a:pt x="288024" y="391748"/>
                  </a:lnTo>
                  <a:lnTo>
                    <a:pt x="318533" y="358026"/>
                  </a:lnTo>
                  <a:lnTo>
                    <a:pt x="350304" y="325554"/>
                  </a:lnTo>
                  <a:lnTo>
                    <a:pt x="383298" y="294373"/>
                  </a:lnTo>
                  <a:lnTo>
                    <a:pt x="417477" y="264523"/>
                  </a:lnTo>
                  <a:lnTo>
                    <a:pt x="452799" y="236045"/>
                  </a:lnTo>
                  <a:lnTo>
                    <a:pt x="489226" y="208980"/>
                  </a:lnTo>
                  <a:lnTo>
                    <a:pt x="526718" y="183367"/>
                  </a:lnTo>
                  <a:lnTo>
                    <a:pt x="565235" y="159247"/>
                  </a:lnTo>
                  <a:lnTo>
                    <a:pt x="604738" y="136661"/>
                  </a:lnTo>
                  <a:lnTo>
                    <a:pt x="645187" y="115650"/>
                  </a:lnTo>
                  <a:lnTo>
                    <a:pt x="686543" y="96253"/>
                  </a:lnTo>
                  <a:lnTo>
                    <a:pt x="728765" y="78511"/>
                  </a:lnTo>
                  <a:lnTo>
                    <a:pt x="771815" y="62465"/>
                  </a:lnTo>
                  <a:lnTo>
                    <a:pt x="815652" y="48155"/>
                  </a:lnTo>
                  <a:lnTo>
                    <a:pt x="860238" y="35622"/>
                  </a:lnTo>
                  <a:lnTo>
                    <a:pt x="905532" y="24906"/>
                  </a:lnTo>
                  <a:lnTo>
                    <a:pt x="951494" y="16048"/>
                  </a:lnTo>
                  <a:lnTo>
                    <a:pt x="998086" y="9087"/>
                  </a:lnTo>
                  <a:lnTo>
                    <a:pt x="1045268" y="4065"/>
                  </a:lnTo>
                  <a:lnTo>
                    <a:pt x="1093001" y="1023"/>
                  </a:lnTo>
                  <a:lnTo>
                    <a:pt x="1141236" y="0"/>
                  </a:lnTo>
                  <a:lnTo>
                    <a:pt x="1189479" y="1023"/>
                  </a:lnTo>
                  <a:lnTo>
                    <a:pt x="1237210" y="4066"/>
                  </a:lnTo>
                  <a:lnTo>
                    <a:pt x="1284392" y="9088"/>
                  </a:lnTo>
                  <a:lnTo>
                    <a:pt x="1330984" y="16048"/>
                  </a:lnTo>
                  <a:lnTo>
                    <a:pt x="1376946" y="24907"/>
                  </a:lnTo>
                  <a:lnTo>
                    <a:pt x="1422240" y="35623"/>
                  </a:lnTo>
                  <a:lnTo>
                    <a:pt x="1466825" y="48156"/>
                  </a:lnTo>
                  <a:lnTo>
                    <a:pt x="1510662" y="62466"/>
                  </a:lnTo>
                  <a:lnTo>
                    <a:pt x="1553712" y="78512"/>
                  </a:lnTo>
                  <a:lnTo>
                    <a:pt x="1595934" y="96254"/>
                  </a:lnTo>
                  <a:lnTo>
                    <a:pt x="1637290" y="115651"/>
                  </a:lnTo>
                  <a:lnTo>
                    <a:pt x="1677739" y="136663"/>
                  </a:lnTo>
                  <a:lnTo>
                    <a:pt x="1717242" y="159249"/>
                  </a:lnTo>
                  <a:lnTo>
                    <a:pt x="1755759" y="183368"/>
                  </a:lnTo>
                  <a:lnTo>
                    <a:pt x="1793251" y="208981"/>
                  </a:lnTo>
                  <a:lnTo>
                    <a:pt x="1829678" y="236047"/>
                  </a:lnTo>
                  <a:lnTo>
                    <a:pt x="1865000" y="264525"/>
                  </a:lnTo>
                  <a:lnTo>
                    <a:pt x="1899178" y="294374"/>
                  </a:lnTo>
                  <a:lnTo>
                    <a:pt x="1932173" y="325555"/>
                  </a:lnTo>
                  <a:lnTo>
                    <a:pt x="1963944" y="358027"/>
                  </a:lnTo>
                  <a:lnTo>
                    <a:pt x="1994452" y="391749"/>
                  </a:lnTo>
                  <a:lnTo>
                    <a:pt x="2023658" y="426681"/>
                  </a:lnTo>
                  <a:lnTo>
                    <a:pt x="2051521" y="462783"/>
                  </a:lnTo>
                  <a:lnTo>
                    <a:pt x="2078003" y="500013"/>
                  </a:lnTo>
                  <a:lnTo>
                    <a:pt x="2103063" y="538332"/>
                  </a:lnTo>
                  <a:lnTo>
                    <a:pt x="2126662" y="577699"/>
                  </a:lnTo>
                  <a:lnTo>
                    <a:pt x="2148760" y="618073"/>
                  </a:lnTo>
                  <a:lnTo>
                    <a:pt x="2169319" y="659414"/>
                  </a:lnTo>
                  <a:lnTo>
                    <a:pt x="2188297" y="701681"/>
                  </a:lnTo>
                  <a:lnTo>
                    <a:pt x="2205656" y="744835"/>
                  </a:lnTo>
                  <a:lnTo>
                    <a:pt x="2221356" y="788834"/>
                  </a:lnTo>
                  <a:lnTo>
                    <a:pt x="2235357" y="833638"/>
                  </a:lnTo>
                  <a:lnTo>
                    <a:pt x="2247620" y="879207"/>
                  </a:lnTo>
                  <a:lnTo>
                    <a:pt x="2258105" y="925499"/>
                  </a:lnTo>
                  <a:lnTo>
                    <a:pt x="2266772" y="972475"/>
                  </a:lnTo>
                  <a:lnTo>
                    <a:pt x="2273582" y="1020095"/>
                  </a:lnTo>
                  <a:lnTo>
                    <a:pt x="2278496" y="1068316"/>
                  </a:lnTo>
                  <a:lnTo>
                    <a:pt x="2281473" y="1117100"/>
                  </a:lnTo>
                  <a:lnTo>
                    <a:pt x="2282475" y="1166406"/>
                  </a:lnTo>
                  <a:close/>
                </a:path>
                <a:path w="2282825" h="2332990">
                  <a:moveTo>
                    <a:pt x="1141237" y="2332811"/>
                  </a:moveTo>
                  <a:lnTo>
                    <a:pt x="1092996" y="2331788"/>
                  </a:lnTo>
                  <a:lnTo>
                    <a:pt x="1045265" y="2328745"/>
                  </a:lnTo>
                  <a:lnTo>
                    <a:pt x="998084" y="2323723"/>
                  </a:lnTo>
                  <a:lnTo>
                    <a:pt x="951492" y="2316762"/>
                  </a:lnTo>
                  <a:lnTo>
                    <a:pt x="905529" y="2307904"/>
                  </a:lnTo>
                  <a:lnTo>
                    <a:pt x="860235" y="2297188"/>
                  </a:lnTo>
                  <a:lnTo>
                    <a:pt x="815650" y="2284655"/>
                  </a:lnTo>
                  <a:lnTo>
                    <a:pt x="771813" y="2270345"/>
                  </a:lnTo>
                  <a:lnTo>
                    <a:pt x="728763" y="2254299"/>
                  </a:lnTo>
                  <a:lnTo>
                    <a:pt x="686541" y="2236557"/>
                  </a:lnTo>
                  <a:lnTo>
                    <a:pt x="645185" y="2217160"/>
                  </a:lnTo>
                  <a:lnTo>
                    <a:pt x="604736" y="2196148"/>
                  </a:lnTo>
                  <a:lnTo>
                    <a:pt x="565233" y="2173562"/>
                  </a:lnTo>
                  <a:lnTo>
                    <a:pt x="526716" y="2149443"/>
                  </a:lnTo>
                  <a:lnTo>
                    <a:pt x="489224" y="2123830"/>
                  </a:lnTo>
                  <a:lnTo>
                    <a:pt x="452797" y="2096764"/>
                  </a:lnTo>
                  <a:lnTo>
                    <a:pt x="417474" y="2068286"/>
                  </a:lnTo>
                  <a:lnTo>
                    <a:pt x="383296" y="2038437"/>
                  </a:lnTo>
                  <a:lnTo>
                    <a:pt x="350302" y="2007256"/>
                  </a:lnTo>
                  <a:lnTo>
                    <a:pt x="318530" y="1974784"/>
                  </a:lnTo>
                  <a:lnTo>
                    <a:pt x="288022" y="1941062"/>
                  </a:lnTo>
                  <a:lnTo>
                    <a:pt x="258817" y="1906130"/>
                  </a:lnTo>
                  <a:lnTo>
                    <a:pt x="230953" y="1870028"/>
                  </a:lnTo>
                  <a:lnTo>
                    <a:pt x="204471" y="1832798"/>
                  </a:lnTo>
                  <a:lnTo>
                    <a:pt x="179411" y="1794479"/>
                  </a:lnTo>
                  <a:lnTo>
                    <a:pt x="155812" y="1755113"/>
                  </a:lnTo>
                  <a:lnTo>
                    <a:pt x="133714" y="1714738"/>
                  </a:lnTo>
                  <a:lnTo>
                    <a:pt x="113155" y="1673397"/>
                  </a:lnTo>
                  <a:lnTo>
                    <a:pt x="94177" y="1631130"/>
                  </a:lnTo>
                  <a:lnTo>
                    <a:pt x="76818" y="1587976"/>
                  </a:lnTo>
                  <a:lnTo>
                    <a:pt x="61118" y="1543977"/>
                  </a:lnTo>
                  <a:lnTo>
                    <a:pt x="47117" y="1499173"/>
                  </a:lnTo>
                  <a:lnTo>
                    <a:pt x="34854" y="1453605"/>
                  </a:lnTo>
                  <a:lnTo>
                    <a:pt x="24369" y="1407312"/>
                  </a:lnTo>
                  <a:lnTo>
                    <a:pt x="15702" y="1360336"/>
                  </a:lnTo>
                  <a:lnTo>
                    <a:pt x="8891" y="1312717"/>
                  </a:lnTo>
                  <a:lnTo>
                    <a:pt x="3978" y="1264495"/>
                  </a:lnTo>
                  <a:lnTo>
                    <a:pt x="1001" y="1215711"/>
                  </a:lnTo>
                  <a:lnTo>
                    <a:pt x="0" y="1166405"/>
                  </a:lnTo>
                  <a:lnTo>
                    <a:pt x="2282475" y="1166406"/>
                  </a:lnTo>
                  <a:lnTo>
                    <a:pt x="2281473" y="1215711"/>
                  </a:lnTo>
                  <a:lnTo>
                    <a:pt x="2278496" y="1264495"/>
                  </a:lnTo>
                  <a:lnTo>
                    <a:pt x="2273582" y="1312717"/>
                  </a:lnTo>
                  <a:lnTo>
                    <a:pt x="2266772" y="1360336"/>
                  </a:lnTo>
                  <a:lnTo>
                    <a:pt x="2258104" y="1407312"/>
                  </a:lnTo>
                  <a:lnTo>
                    <a:pt x="2247620" y="1453605"/>
                  </a:lnTo>
                  <a:lnTo>
                    <a:pt x="2235357" y="1499174"/>
                  </a:lnTo>
                  <a:lnTo>
                    <a:pt x="2221356" y="1543978"/>
                  </a:lnTo>
                  <a:lnTo>
                    <a:pt x="2205656" y="1587977"/>
                  </a:lnTo>
                  <a:lnTo>
                    <a:pt x="2188297" y="1631130"/>
                  </a:lnTo>
                  <a:lnTo>
                    <a:pt x="2169319" y="1673398"/>
                  </a:lnTo>
                  <a:lnTo>
                    <a:pt x="2148760" y="1714739"/>
                  </a:lnTo>
                  <a:lnTo>
                    <a:pt x="2126662" y="1755113"/>
                  </a:lnTo>
                  <a:lnTo>
                    <a:pt x="2103063" y="1794479"/>
                  </a:lnTo>
                  <a:lnTo>
                    <a:pt x="2078002" y="1832798"/>
                  </a:lnTo>
                  <a:lnTo>
                    <a:pt x="2051521" y="1870029"/>
                  </a:lnTo>
                  <a:lnTo>
                    <a:pt x="2023657" y="1906130"/>
                  </a:lnTo>
                  <a:lnTo>
                    <a:pt x="1994452" y="1941062"/>
                  </a:lnTo>
                  <a:lnTo>
                    <a:pt x="1963944" y="1974784"/>
                  </a:lnTo>
                  <a:lnTo>
                    <a:pt x="1932172" y="2007256"/>
                  </a:lnTo>
                  <a:lnTo>
                    <a:pt x="1899178" y="2038437"/>
                  </a:lnTo>
                  <a:lnTo>
                    <a:pt x="1865000" y="2068287"/>
                  </a:lnTo>
                  <a:lnTo>
                    <a:pt x="1829677" y="2096765"/>
                  </a:lnTo>
                  <a:lnTo>
                    <a:pt x="1793250" y="2123830"/>
                  </a:lnTo>
                  <a:lnTo>
                    <a:pt x="1755758" y="2149443"/>
                  </a:lnTo>
                  <a:lnTo>
                    <a:pt x="1717241" y="2173563"/>
                  </a:lnTo>
                  <a:lnTo>
                    <a:pt x="1677738" y="2196148"/>
                  </a:lnTo>
                  <a:lnTo>
                    <a:pt x="1637289" y="2217160"/>
                  </a:lnTo>
                  <a:lnTo>
                    <a:pt x="1595934" y="2236557"/>
                  </a:lnTo>
                  <a:lnTo>
                    <a:pt x="1553712" y="2254299"/>
                  </a:lnTo>
                  <a:lnTo>
                    <a:pt x="1510662" y="2270345"/>
                  </a:lnTo>
                  <a:lnTo>
                    <a:pt x="1466825" y="2284655"/>
                  </a:lnTo>
                  <a:lnTo>
                    <a:pt x="1422240" y="2297188"/>
                  </a:lnTo>
                  <a:lnTo>
                    <a:pt x="1376946" y="2307904"/>
                  </a:lnTo>
                  <a:lnTo>
                    <a:pt x="1330983" y="2316763"/>
                  </a:lnTo>
                  <a:lnTo>
                    <a:pt x="1284392" y="2323723"/>
                  </a:lnTo>
                  <a:lnTo>
                    <a:pt x="1237210" y="2328745"/>
                  </a:lnTo>
                  <a:lnTo>
                    <a:pt x="1189479" y="2331788"/>
                  </a:lnTo>
                  <a:lnTo>
                    <a:pt x="1141237" y="2332811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632365" y="3409407"/>
              <a:ext cx="927735" cy="861694"/>
            </a:xfrm>
            <a:custGeom>
              <a:rect l="l" t="t" r="r" b="b"/>
              <a:pathLst>
                <a:path w="927734" h="861694">
                  <a:moveTo>
                    <a:pt x="463665" y="369124"/>
                  </a:moveTo>
                  <a:lnTo>
                    <a:pt x="0" y="246083"/>
                  </a:lnTo>
                  <a:lnTo>
                    <a:pt x="0" y="123041"/>
                  </a:lnTo>
                  <a:lnTo>
                    <a:pt x="463665" y="0"/>
                  </a:lnTo>
                  <a:lnTo>
                    <a:pt x="927269" y="123041"/>
                  </a:lnTo>
                  <a:lnTo>
                    <a:pt x="927269" y="246083"/>
                  </a:lnTo>
                  <a:lnTo>
                    <a:pt x="463665" y="369124"/>
                  </a:lnTo>
                  <a:close/>
                </a:path>
                <a:path w="927734" h="861694">
                  <a:moveTo>
                    <a:pt x="463665" y="615207"/>
                  </a:moveTo>
                  <a:lnTo>
                    <a:pt x="0" y="492166"/>
                  </a:lnTo>
                  <a:lnTo>
                    <a:pt x="0" y="369124"/>
                  </a:lnTo>
                  <a:lnTo>
                    <a:pt x="463665" y="492166"/>
                  </a:lnTo>
                  <a:lnTo>
                    <a:pt x="927269" y="492166"/>
                  </a:lnTo>
                  <a:lnTo>
                    <a:pt x="463665" y="615207"/>
                  </a:lnTo>
                  <a:close/>
                </a:path>
                <a:path w="927734" h="861694">
                  <a:moveTo>
                    <a:pt x="927269" y="492166"/>
                  </a:moveTo>
                  <a:lnTo>
                    <a:pt x="463665" y="492166"/>
                  </a:lnTo>
                  <a:lnTo>
                    <a:pt x="927269" y="369124"/>
                  </a:lnTo>
                  <a:lnTo>
                    <a:pt x="927269" y="492166"/>
                  </a:lnTo>
                  <a:close/>
                </a:path>
                <a:path w="927734" h="861694">
                  <a:moveTo>
                    <a:pt x="463665" y="861290"/>
                  </a:moveTo>
                  <a:lnTo>
                    <a:pt x="0" y="738249"/>
                  </a:lnTo>
                  <a:lnTo>
                    <a:pt x="0" y="615207"/>
                  </a:lnTo>
                  <a:lnTo>
                    <a:pt x="463665" y="738249"/>
                  </a:lnTo>
                  <a:lnTo>
                    <a:pt x="927269" y="738249"/>
                  </a:lnTo>
                  <a:lnTo>
                    <a:pt x="463665" y="861290"/>
                  </a:lnTo>
                  <a:close/>
                </a:path>
                <a:path w="927734" h="861694">
                  <a:moveTo>
                    <a:pt x="927269" y="738249"/>
                  </a:moveTo>
                  <a:lnTo>
                    <a:pt x="463665" y="738249"/>
                  </a:lnTo>
                  <a:lnTo>
                    <a:pt x="927269" y="615207"/>
                  </a:lnTo>
                  <a:lnTo>
                    <a:pt x="927269" y="7382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94042" y="1747659"/>
              <a:ext cx="11207750" cy="626745"/>
            </a:xfrm>
            <a:custGeom>
              <a:rect l="l" t="t" r="r" b="b"/>
              <a:pathLst>
                <a:path w="11207750" h="626744">
                  <a:moveTo>
                    <a:pt x="602818" y="313220"/>
                  </a:moveTo>
                  <a:lnTo>
                    <a:pt x="599541" y="266928"/>
                  </a:lnTo>
                  <a:lnTo>
                    <a:pt x="590054" y="222758"/>
                  </a:lnTo>
                  <a:lnTo>
                    <a:pt x="574802" y="181165"/>
                  </a:lnTo>
                  <a:lnTo>
                    <a:pt x="554253" y="142659"/>
                  </a:lnTo>
                  <a:lnTo>
                    <a:pt x="528878" y="107721"/>
                  </a:lnTo>
                  <a:lnTo>
                    <a:pt x="499148" y="76822"/>
                  </a:lnTo>
                  <a:lnTo>
                    <a:pt x="465531" y="50457"/>
                  </a:lnTo>
                  <a:lnTo>
                    <a:pt x="428472" y="29108"/>
                  </a:lnTo>
                  <a:lnTo>
                    <a:pt x="388454" y="13258"/>
                  </a:lnTo>
                  <a:lnTo>
                    <a:pt x="345948" y="3390"/>
                  </a:lnTo>
                  <a:lnTo>
                    <a:pt x="301409" y="0"/>
                  </a:lnTo>
                  <a:lnTo>
                    <a:pt x="256870" y="3390"/>
                  </a:lnTo>
                  <a:lnTo>
                    <a:pt x="214363" y="13258"/>
                  </a:lnTo>
                  <a:lnTo>
                    <a:pt x="174345" y="29108"/>
                  </a:lnTo>
                  <a:lnTo>
                    <a:pt x="137287" y="50457"/>
                  </a:lnTo>
                  <a:lnTo>
                    <a:pt x="103670" y="76822"/>
                  </a:lnTo>
                  <a:lnTo>
                    <a:pt x="73939" y="107721"/>
                  </a:lnTo>
                  <a:lnTo>
                    <a:pt x="48564" y="142659"/>
                  </a:lnTo>
                  <a:lnTo>
                    <a:pt x="28016" y="181165"/>
                  </a:lnTo>
                  <a:lnTo>
                    <a:pt x="12763" y="222758"/>
                  </a:lnTo>
                  <a:lnTo>
                    <a:pt x="3276" y="266928"/>
                  </a:lnTo>
                  <a:lnTo>
                    <a:pt x="0" y="313220"/>
                  </a:lnTo>
                  <a:lnTo>
                    <a:pt x="3276" y="359498"/>
                  </a:lnTo>
                  <a:lnTo>
                    <a:pt x="12763" y="403682"/>
                  </a:lnTo>
                  <a:lnTo>
                    <a:pt x="28016" y="445262"/>
                  </a:lnTo>
                  <a:lnTo>
                    <a:pt x="48564" y="483768"/>
                  </a:lnTo>
                  <a:lnTo>
                    <a:pt x="73939" y="518718"/>
                  </a:lnTo>
                  <a:lnTo>
                    <a:pt x="103670" y="549617"/>
                  </a:lnTo>
                  <a:lnTo>
                    <a:pt x="137287" y="575983"/>
                  </a:lnTo>
                  <a:lnTo>
                    <a:pt x="174345" y="597331"/>
                  </a:lnTo>
                  <a:lnTo>
                    <a:pt x="214363" y="613181"/>
                  </a:lnTo>
                  <a:lnTo>
                    <a:pt x="256870" y="623049"/>
                  </a:lnTo>
                  <a:lnTo>
                    <a:pt x="301409" y="626440"/>
                  </a:lnTo>
                  <a:lnTo>
                    <a:pt x="345948" y="623049"/>
                  </a:lnTo>
                  <a:lnTo>
                    <a:pt x="388454" y="613181"/>
                  </a:lnTo>
                  <a:lnTo>
                    <a:pt x="428472" y="597331"/>
                  </a:lnTo>
                  <a:lnTo>
                    <a:pt x="465531" y="575983"/>
                  </a:lnTo>
                  <a:lnTo>
                    <a:pt x="499148" y="549617"/>
                  </a:lnTo>
                  <a:lnTo>
                    <a:pt x="528878" y="518718"/>
                  </a:lnTo>
                  <a:lnTo>
                    <a:pt x="554253" y="483768"/>
                  </a:lnTo>
                  <a:lnTo>
                    <a:pt x="574802" y="445262"/>
                  </a:lnTo>
                  <a:lnTo>
                    <a:pt x="590054" y="403682"/>
                  </a:lnTo>
                  <a:lnTo>
                    <a:pt x="599541" y="359498"/>
                  </a:lnTo>
                  <a:lnTo>
                    <a:pt x="602818" y="313220"/>
                  </a:lnTo>
                  <a:close/>
                </a:path>
                <a:path w="11207750" h="626744">
                  <a:moveTo>
                    <a:pt x="11207140" y="313220"/>
                  </a:moveTo>
                  <a:lnTo>
                    <a:pt x="11203877" y="266928"/>
                  </a:lnTo>
                  <a:lnTo>
                    <a:pt x="11194377" y="222758"/>
                  </a:lnTo>
                  <a:lnTo>
                    <a:pt x="11179124" y="181165"/>
                  </a:lnTo>
                  <a:lnTo>
                    <a:pt x="11158588" y="142659"/>
                  </a:lnTo>
                  <a:lnTo>
                    <a:pt x="11133214" y="107721"/>
                  </a:lnTo>
                  <a:lnTo>
                    <a:pt x="11103483" y="76822"/>
                  </a:lnTo>
                  <a:lnTo>
                    <a:pt x="11069853" y="50457"/>
                  </a:lnTo>
                  <a:lnTo>
                    <a:pt x="11032808" y="29108"/>
                  </a:lnTo>
                  <a:lnTo>
                    <a:pt x="10992790" y="13258"/>
                  </a:lnTo>
                  <a:lnTo>
                    <a:pt x="10950283" y="3390"/>
                  </a:lnTo>
                  <a:lnTo>
                    <a:pt x="10905731" y="12"/>
                  </a:lnTo>
                  <a:lnTo>
                    <a:pt x="10861205" y="3390"/>
                  </a:lnTo>
                  <a:lnTo>
                    <a:pt x="10818686" y="13258"/>
                  </a:lnTo>
                  <a:lnTo>
                    <a:pt x="10778681" y="29108"/>
                  </a:lnTo>
                  <a:lnTo>
                    <a:pt x="10741622" y="50457"/>
                  </a:lnTo>
                  <a:lnTo>
                    <a:pt x="10707992" y="76822"/>
                  </a:lnTo>
                  <a:lnTo>
                    <a:pt x="10678262" y="107721"/>
                  </a:lnTo>
                  <a:lnTo>
                    <a:pt x="10652887" y="142659"/>
                  </a:lnTo>
                  <a:lnTo>
                    <a:pt x="10632351" y="181165"/>
                  </a:lnTo>
                  <a:lnTo>
                    <a:pt x="10617098" y="222758"/>
                  </a:lnTo>
                  <a:lnTo>
                    <a:pt x="10607599" y="266928"/>
                  </a:lnTo>
                  <a:lnTo>
                    <a:pt x="10604335" y="313220"/>
                  </a:lnTo>
                  <a:lnTo>
                    <a:pt x="10607599" y="359498"/>
                  </a:lnTo>
                  <a:lnTo>
                    <a:pt x="10617086" y="403682"/>
                  </a:lnTo>
                  <a:lnTo>
                    <a:pt x="10632338" y="445262"/>
                  </a:lnTo>
                  <a:lnTo>
                    <a:pt x="10652887" y="483768"/>
                  </a:lnTo>
                  <a:lnTo>
                    <a:pt x="10678262" y="518718"/>
                  </a:lnTo>
                  <a:lnTo>
                    <a:pt x="10707992" y="549617"/>
                  </a:lnTo>
                  <a:lnTo>
                    <a:pt x="10741622" y="575983"/>
                  </a:lnTo>
                  <a:lnTo>
                    <a:pt x="10778668" y="597331"/>
                  </a:lnTo>
                  <a:lnTo>
                    <a:pt x="10818686" y="613181"/>
                  </a:lnTo>
                  <a:lnTo>
                    <a:pt x="10861192" y="623049"/>
                  </a:lnTo>
                  <a:lnTo>
                    <a:pt x="10905731" y="626440"/>
                  </a:lnTo>
                  <a:lnTo>
                    <a:pt x="10950270" y="623049"/>
                  </a:lnTo>
                  <a:lnTo>
                    <a:pt x="10992790" y="613181"/>
                  </a:lnTo>
                  <a:lnTo>
                    <a:pt x="11032795" y="597331"/>
                  </a:lnTo>
                  <a:lnTo>
                    <a:pt x="11069853" y="575983"/>
                  </a:lnTo>
                  <a:lnTo>
                    <a:pt x="11103483" y="549617"/>
                  </a:lnTo>
                  <a:lnTo>
                    <a:pt x="11133214" y="518718"/>
                  </a:lnTo>
                  <a:lnTo>
                    <a:pt x="11158588" y="483768"/>
                  </a:lnTo>
                  <a:lnTo>
                    <a:pt x="11179124" y="445262"/>
                  </a:lnTo>
                  <a:lnTo>
                    <a:pt x="11194377" y="403682"/>
                  </a:lnTo>
                  <a:lnTo>
                    <a:pt x="11203877" y="359498"/>
                  </a:lnTo>
                  <a:lnTo>
                    <a:pt x="11207140" y="313220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8093650" y="2192695"/>
            <a:ext cx="3073400" cy="1079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8964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住宿价格</a:t>
            </a: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依据住宿条件、舒适度、配套设施</a:t>
            </a:r>
            <a:endParaRPr sz="1500">
              <a:latin typeface="微软雅黑"/>
              <a:cs typeface="微软雅黑"/>
            </a:endParaRPr>
          </a:p>
          <a:p>
            <a:pPr marL="1536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等因素设定价格。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4952" y="5401195"/>
            <a:ext cx="11207750" cy="626745"/>
          </a:xfrm>
          <a:custGeom>
            <a:rect l="l" t="t" r="r" b="b"/>
            <a:pathLst>
              <a:path w="11207750" h="626745">
                <a:moveTo>
                  <a:pt x="602818" y="313220"/>
                </a:moveTo>
                <a:lnTo>
                  <a:pt x="599541" y="266928"/>
                </a:lnTo>
                <a:lnTo>
                  <a:pt x="590054" y="222758"/>
                </a:lnTo>
                <a:lnTo>
                  <a:pt x="574802" y="181165"/>
                </a:lnTo>
                <a:lnTo>
                  <a:pt x="554253" y="142659"/>
                </a:lnTo>
                <a:lnTo>
                  <a:pt x="528891" y="107721"/>
                </a:lnTo>
                <a:lnTo>
                  <a:pt x="499148" y="76822"/>
                </a:lnTo>
                <a:lnTo>
                  <a:pt x="465531" y="50457"/>
                </a:lnTo>
                <a:lnTo>
                  <a:pt x="428472" y="29108"/>
                </a:lnTo>
                <a:lnTo>
                  <a:pt x="388454" y="13258"/>
                </a:lnTo>
                <a:lnTo>
                  <a:pt x="345948" y="3390"/>
                </a:lnTo>
                <a:lnTo>
                  <a:pt x="301409" y="0"/>
                </a:lnTo>
                <a:lnTo>
                  <a:pt x="256882" y="3390"/>
                </a:lnTo>
                <a:lnTo>
                  <a:pt x="214363" y="13258"/>
                </a:lnTo>
                <a:lnTo>
                  <a:pt x="174345" y="29108"/>
                </a:lnTo>
                <a:lnTo>
                  <a:pt x="137287" y="50457"/>
                </a:lnTo>
                <a:lnTo>
                  <a:pt x="103670" y="76822"/>
                </a:lnTo>
                <a:lnTo>
                  <a:pt x="73939" y="107721"/>
                </a:lnTo>
                <a:lnTo>
                  <a:pt x="48564" y="142659"/>
                </a:lnTo>
                <a:lnTo>
                  <a:pt x="28016" y="181165"/>
                </a:lnTo>
                <a:lnTo>
                  <a:pt x="12763" y="222758"/>
                </a:lnTo>
                <a:lnTo>
                  <a:pt x="3276" y="266928"/>
                </a:lnTo>
                <a:lnTo>
                  <a:pt x="0" y="313220"/>
                </a:lnTo>
                <a:lnTo>
                  <a:pt x="3276" y="359498"/>
                </a:lnTo>
                <a:lnTo>
                  <a:pt x="12763" y="403682"/>
                </a:lnTo>
                <a:lnTo>
                  <a:pt x="28016" y="445262"/>
                </a:lnTo>
                <a:lnTo>
                  <a:pt x="48564" y="483768"/>
                </a:lnTo>
                <a:lnTo>
                  <a:pt x="73939" y="518718"/>
                </a:lnTo>
                <a:lnTo>
                  <a:pt x="103670" y="549617"/>
                </a:lnTo>
                <a:lnTo>
                  <a:pt x="137287" y="575983"/>
                </a:lnTo>
                <a:lnTo>
                  <a:pt x="174345" y="597331"/>
                </a:lnTo>
                <a:lnTo>
                  <a:pt x="214363" y="613181"/>
                </a:lnTo>
                <a:lnTo>
                  <a:pt x="256870" y="623049"/>
                </a:lnTo>
                <a:lnTo>
                  <a:pt x="301409" y="626440"/>
                </a:lnTo>
                <a:lnTo>
                  <a:pt x="345948" y="623049"/>
                </a:lnTo>
                <a:lnTo>
                  <a:pt x="388454" y="613181"/>
                </a:lnTo>
                <a:lnTo>
                  <a:pt x="428472" y="597331"/>
                </a:lnTo>
                <a:lnTo>
                  <a:pt x="465531" y="575983"/>
                </a:lnTo>
                <a:lnTo>
                  <a:pt x="499148" y="549617"/>
                </a:lnTo>
                <a:lnTo>
                  <a:pt x="528891" y="518718"/>
                </a:lnTo>
                <a:lnTo>
                  <a:pt x="554253" y="483768"/>
                </a:lnTo>
                <a:lnTo>
                  <a:pt x="574802" y="445262"/>
                </a:lnTo>
                <a:lnTo>
                  <a:pt x="590054" y="403682"/>
                </a:lnTo>
                <a:lnTo>
                  <a:pt x="599541" y="359498"/>
                </a:lnTo>
                <a:lnTo>
                  <a:pt x="602818" y="313220"/>
                </a:lnTo>
                <a:close/>
              </a:path>
              <a:path w="11207750" h="626745">
                <a:moveTo>
                  <a:pt x="11207140" y="313220"/>
                </a:moveTo>
                <a:lnTo>
                  <a:pt x="11203877" y="266928"/>
                </a:lnTo>
                <a:lnTo>
                  <a:pt x="11194377" y="222758"/>
                </a:lnTo>
                <a:lnTo>
                  <a:pt x="11179124" y="181165"/>
                </a:lnTo>
                <a:lnTo>
                  <a:pt x="11158588" y="142659"/>
                </a:lnTo>
                <a:lnTo>
                  <a:pt x="11133214" y="107721"/>
                </a:lnTo>
                <a:lnTo>
                  <a:pt x="11103483" y="76822"/>
                </a:lnTo>
                <a:lnTo>
                  <a:pt x="11069853" y="50457"/>
                </a:lnTo>
                <a:lnTo>
                  <a:pt x="11032808" y="29108"/>
                </a:lnTo>
                <a:lnTo>
                  <a:pt x="10992790" y="13258"/>
                </a:lnTo>
                <a:lnTo>
                  <a:pt x="10950283" y="3390"/>
                </a:lnTo>
                <a:lnTo>
                  <a:pt x="10905744" y="0"/>
                </a:lnTo>
                <a:lnTo>
                  <a:pt x="10861205" y="3390"/>
                </a:lnTo>
                <a:lnTo>
                  <a:pt x="10818698" y="13258"/>
                </a:lnTo>
                <a:lnTo>
                  <a:pt x="10778681" y="29108"/>
                </a:lnTo>
                <a:lnTo>
                  <a:pt x="10741622" y="50457"/>
                </a:lnTo>
                <a:lnTo>
                  <a:pt x="10707992" y="76822"/>
                </a:lnTo>
                <a:lnTo>
                  <a:pt x="10678262" y="107721"/>
                </a:lnTo>
                <a:lnTo>
                  <a:pt x="10652900" y="142659"/>
                </a:lnTo>
                <a:lnTo>
                  <a:pt x="10632351" y="181165"/>
                </a:lnTo>
                <a:lnTo>
                  <a:pt x="10617098" y="222758"/>
                </a:lnTo>
                <a:lnTo>
                  <a:pt x="10607599" y="266928"/>
                </a:lnTo>
                <a:lnTo>
                  <a:pt x="10604335" y="313220"/>
                </a:lnTo>
                <a:lnTo>
                  <a:pt x="10607599" y="359498"/>
                </a:lnTo>
                <a:lnTo>
                  <a:pt x="10617098" y="403682"/>
                </a:lnTo>
                <a:lnTo>
                  <a:pt x="10632338" y="445262"/>
                </a:lnTo>
                <a:lnTo>
                  <a:pt x="10652887" y="483768"/>
                </a:lnTo>
                <a:lnTo>
                  <a:pt x="10678262" y="518718"/>
                </a:lnTo>
                <a:lnTo>
                  <a:pt x="10707992" y="549617"/>
                </a:lnTo>
                <a:lnTo>
                  <a:pt x="10741622" y="575983"/>
                </a:lnTo>
                <a:lnTo>
                  <a:pt x="10778668" y="597331"/>
                </a:lnTo>
                <a:lnTo>
                  <a:pt x="10818686" y="613181"/>
                </a:lnTo>
                <a:lnTo>
                  <a:pt x="10861192" y="623049"/>
                </a:lnTo>
                <a:lnTo>
                  <a:pt x="10905731" y="626440"/>
                </a:lnTo>
                <a:lnTo>
                  <a:pt x="10950283" y="623049"/>
                </a:lnTo>
                <a:lnTo>
                  <a:pt x="10992790" y="613181"/>
                </a:lnTo>
                <a:lnTo>
                  <a:pt x="11032808" y="597331"/>
                </a:lnTo>
                <a:lnTo>
                  <a:pt x="11069853" y="575983"/>
                </a:lnTo>
                <a:lnTo>
                  <a:pt x="11103483" y="549617"/>
                </a:lnTo>
                <a:lnTo>
                  <a:pt x="11133214" y="518718"/>
                </a:lnTo>
                <a:lnTo>
                  <a:pt x="11158588" y="483768"/>
                </a:lnTo>
                <a:lnTo>
                  <a:pt x="11179124" y="445262"/>
                </a:lnTo>
                <a:lnTo>
                  <a:pt x="11194377" y="403682"/>
                </a:lnTo>
                <a:lnTo>
                  <a:pt x="11203877" y="359498"/>
                </a:lnTo>
                <a:lnTo>
                  <a:pt x="11207140" y="313220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99033" y="1816285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199976" y="1817504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151214" y="5484857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50265" y="5472666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093650" y="4304511"/>
            <a:ext cx="3073400" cy="1056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83665">
              <a:lnSpc>
                <a:spcPct val="100000"/>
              </a:lnSpc>
              <a:spcBef>
                <a:spcPts val="100"/>
              </a:spcBef>
            </a:pPr>
            <a:r>
              <a:rPr sz="1950" b="1" spc="-10">
                <a:solidFill>
                  <a:srgbClr val="FFFFFF"/>
                </a:solidFill>
                <a:latin typeface="微软雅黑"/>
                <a:cs typeface="微软雅黑"/>
              </a:rPr>
              <a:t>附加产品价格</a:t>
            </a: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结合产品成本、市场需求、制作工</a:t>
            </a:r>
            <a:endParaRPr sz="1500">
              <a:latin typeface="微软雅黑"/>
              <a:cs typeface="微软雅黑"/>
            </a:endParaRPr>
          </a:p>
          <a:p>
            <a:pPr marL="21075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艺等定价。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16094" y="2185292"/>
            <a:ext cx="288290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餐饮价格</a:t>
            </a:r>
            <a:endParaRPr sz="19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6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根据食材新鲜度、特色程度、烹饪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技艺等因素定价。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216094" y="4297109"/>
            <a:ext cx="2882900" cy="1063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娱乐价格</a:t>
            </a:r>
            <a:endParaRPr sz="19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按照活动项目、时长、参与人数等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计费。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价格结构分析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69478" y="1627598"/>
            <a:ext cx="10327005" cy="1044575"/>
            <a:chOff x="869478" y="1627598"/>
            <a:chExt cx="10327005" cy="1044575"/>
          </a:xfrm>
        </p:grpSpPr>
        <p:sp>
          <p:nvSpPr>
            <p:cNvPr id="3" name="object 3"/>
            <p:cNvSpPr/>
            <p:nvPr/>
          </p:nvSpPr>
          <p:spPr>
            <a:xfrm>
              <a:off x="2076104" y="2148222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076104" y="2148222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69478" y="1627598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0"/>
                  </a:lnTo>
                  <a:lnTo>
                    <a:pt x="67973" y="780063"/>
                  </a:lnTo>
                  <a:lnTo>
                    <a:pt x="47204" y="739472"/>
                  </a:lnTo>
                  <a:lnTo>
                    <a:pt x="30210" y="697577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8"/>
                  </a:lnTo>
                  <a:lnTo>
                    <a:pt x="0" y="522175"/>
                  </a:lnTo>
                  <a:lnTo>
                    <a:pt x="1888" y="477673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1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188058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2" y="16993"/>
                  </a:lnTo>
                  <a:lnTo>
                    <a:pt x="433432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3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4" y="522176"/>
                  </a:lnTo>
                  <a:lnTo>
                    <a:pt x="891409" y="891410"/>
                  </a:lnTo>
                  <a:lnTo>
                    <a:pt x="856292" y="923509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8" y="1027358"/>
                  </a:lnTo>
                  <a:lnTo>
                    <a:pt x="610918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1" y="1036799"/>
                  </a:lnTo>
                  <a:lnTo>
                    <a:pt x="389712" y="1027358"/>
                  </a:lnTo>
                  <a:lnTo>
                    <a:pt x="346774" y="1014140"/>
                  </a:lnTo>
                  <a:lnTo>
                    <a:pt x="304879" y="997147"/>
                  </a:lnTo>
                  <a:lnTo>
                    <a:pt x="264287" y="976377"/>
                  </a:lnTo>
                  <a:lnTo>
                    <a:pt x="225260" y="951831"/>
                  </a:lnTo>
                  <a:lnTo>
                    <a:pt x="188057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138902" y="1958641"/>
              <a:ext cx="448309" cy="382270"/>
            </a:xfrm>
            <a:custGeom>
              <a:rect l="l" t="t" r="r" b="b"/>
              <a:pathLst>
                <a:path w="448309" h="382269">
                  <a:moveTo>
                    <a:pt x="224542" y="382251"/>
                  </a:moveTo>
                  <a:lnTo>
                    <a:pt x="189458" y="359008"/>
                  </a:lnTo>
                  <a:lnTo>
                    <a:pt x="112271" y="299553"/>
                  </a:lnTo>
                  <a:lnTo>
                    <a:pt x="35084" y="219297"/>
                  </a:lnTo>
                  <a:lnTo>
                    <a:pt x="0" y="133649"/>
                  </a:lnTo>
                  <a:lnTo>
                    <a:pt x="7705" y="84578"/>
                  </a:lnTo>
                  <a:lnTo>
                    <a:pt x="30571" y="41768"/>
                  </a:lnTo>
                  <a:lnTo>
                    <a:pt x="68225" y="11486"/>
                  </a:lnTo>
                  <a:lnTo>
                    <a:pt x="120291" y="0"/>
                  </a:lnTo>
                  <a:lnTo>
                    <a:pt x="167029" y="10680"/>
                  </a:lnTo>
                  <a:lnTo>
                    <a:pt x="199482" y="34178"/>
                  </a:lnTo>
                  <a:lnTo>
                    <a:pt x="218403" y="57675"/>
                  </a:lnTo>
                  <a:lnTo>
                    <a:pt x="224542" y="68356"/>
                  </a:lnTo>
                  <a:lnTo>
                    <a:pt x="431433" y="68356"/>
                  </a:lnTo>
                  <a:lnTo>
                    <a:pt x="439867" y="84010"/>
                  </a:lnTo>
                  <a:lnTo>
                    <a:pt x="447738" y="133649"/>
                  </a:lnTo>
                  <a:lnTo>
                    <a:pt x="412864" y="219858"/>
                  </a:lnTo>
                  <a:lnTo>
                    <a:pt x="336140" y="300052"/>
                  </a:lnTo>
                  <a:lnTo>
                    <a:pt x="259417" y="359195"/>
                  </a:lnTo>
                  <a:lnTo>
                    <a:pt x="224542" y="382251"/>
                  </a:lnTo>
                  <a:close/>
                </a:path>
                <a:path w="448309" h="382269">
                  <a:moveTo>
                    <a:pt x="431433" y="68356"/>
                  </a:moveTo>
                  <a:lnTo>
                    <a:pt x="224542" y="68356"/>
                  </a:lnTo>
                  <a:lnTo>
                    <a:pt x="230119" y="57675"/>
                  </a:lnTo>
                  <a:lnTo>
                    <a:pt x="248100" y="34178"/>
                  </a:lnTo>
                  <a:lnTo>
                    <a:pt x="280365" y="10680"/>
                  </a:lnTo>
                  <a:lnTo>
                    <a:pt x="328795" y="0"/>
                  </a:lnTo>
                  <a:lnTo>
                    <a:pt x="379520" y="11297"/>
                  </a:lnTo>
                  <a:lnTo>
                    <a:pt x="416835" y="41263"/>
                  </a:lnTo>
                  <a:lnTo>
                    <a:pt x="431433" y="6835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1247430" y="2909176"/>
            <a:ext cx="10331450" cy="1044575"/>
            <a:chOff x="1247430" y="2909176"/>
            <a:chExt cx="10331450" cy="1044575"/>
          </a:xfrm>
        </p:grpSpPr>
        <p:sp>
          <p:nvSpPr>
            <p:cNvPr id="8" name="object 8"/>
            <p:cNvSpPr/>
            <p:nvPr/>
          </p:nvSpPr>
          <p:spPr>
            <a:xfrm>
              <a:off x="2454056" y="3429801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454056" y="3429801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47430" y="2909176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0"/>
                  </a:lnTo>
                  <a:lnTo>
                    <a:pt x="67973" y="780063"/>
                  </a:lnTo>
                  <a:lnTo>
                    <a:pt x="47204" y="739471"/>
                  </a:lnTo>
                  <a:lnTo>
                    <a:pt x="30210" y="697576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7"/>
                  </a:lnTo>
                  <a:lnTo>
                    <a:pt x="0" y="522175"/>
                  </a:lnTo>
                  <a:lnTo>
                    <a:pt x="1888" y="477673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0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188058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2" y="16993"/>
                  </a:lnTo>
                  <a:lnTo>
                    <a:pt x="433432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3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4" y="522176"/>
                  </a:lnTo>
                  <a:lnTo>
                    <a:pt x="891409" y="891410"/>
                  </a:lnTo>
                  <a:lnTo>
                    <a:pt x="856293" y="923509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8" y="1027358"/>
                  </a:lnTo>
                  <a:lnTo>
                    <a:pt x="610918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2" y="1036799"/>
                  </a:lnTo>
                  <a:lnTo>
                    <a:pt x="389712" y="1027358"/>
                  </a:lnTo>
                  <a:lnTo>
                    <a:pt x="346774" y="1014140"/>
                  </a:lnTo>
                  <a:lnTo>
                    <a:pt x="304879" y="997147"/>
                  </a:lnTo>
                  <a:lnTo>
                    <a:pt x="264287" y="976377"/>
                  </a:lnTo>
                  <a:lnTo>
                    <a:pt x="225260" y="951831"/>
                  </a:lnTo>
                  <a:lnTo>
                    <a:pt x="188057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869478" y="4190754"/>
            <a:ext cx="10331450" cy="1044575"/>
            <a:chOff x="869478" y="4190754"/>
            <a:chExt cx="10331450" cy="1044575"/>
          </a:xfrm>
        </p:grpSpPr>
        <p:sp>
          <p:nvSpPr>
            <p:cNvPr id="12" name="object 12"/>
            <p:cNvSpPr/>
            <p:nvPr/>
          </p:nvSpPr>
          <p:spPr>
            <a:xfrm>
              <a:off x="2076104" y="4711379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076104" y="4711379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69478" y="4190754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1"/>
                  </a:lnTo>
                  <a:lnTo>
                    <a:pt x="67973" y="780063"/>
                  </a:lnTo>
                  <a:lnTo>
                    <a:pt x="47204" y="739472"/>
                  </a:lnTo>
                  <a:lnTo>
                    <a:pt x="30210" y="697577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7"/>
                  </a:lnTo>
                  <a:lnTo>
                    <a:pt x="0" y="522175"/>
                  </a:lnTo>
                  <a:lnTo>
                    <a:pt x="1888" y="477673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1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188058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2" y="16993"/>
                  </a:lnTo>
                  <a:lnTo>
                    <a:pt x="433432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3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3" y="522176"/>
                  </a:lnTo>
                  <a:lnTo>
                    <a:pt x="891409" y="891410"/>
                  </a:lnTo>
                  <a:lnTo>
                    <a:pt x="856292" y="923509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8" y="1027358"/>
                  </a:lnTo>
                  <a:lnTo>
                    <a:pt x="610918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1" y="1036799"/>
                  </a:lnTo>
                  <a:lnTo>
                    <a:pt x="389712" y="1027358"/>
                  </a:lnTo>
                  <a:lnTo>
                    <a:pt x="346774" y="1014140"/>
                  </a:lnTo>
                  <a:lnTo>
                    <a:pt x="304879" y="997147"/>
                  </a:lnTo>
                  <a:lnTo>
                    <a:pt x="264287" y="976377"/>
                  </a:lnTo>
                  <a:lnTo>
                    <a:pt x="225260" y="951831"/>
                  </a:lnTo>
                  <a:lnTo>
                    <a:pt x="188057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2449294" y="5988194"/>
            <a:ext cx="9130030" cy="9525"/>
            <a:chOff x="2449294" y="5988194"/>
            <a:chExt cx="9130030" cy="9525"/>
          </a:xfrm>
        </p:grpSpPr>
        <p:sp>
          <p:nvSpPr>
            <p:cNvPr id="16" name="object 16"/>
            <p:cNvSpPr/>
            <p:nvPr/>
          </p:nvSpPr>
          <p:spPr>
            <a:xfrm>
              <a:off x="2454056" y="5992957"/>
              <a:ext cx="9120505" cy="0"/>
            </a:xfrm>
            <a:custGeom>
              <a:rect l="l" t="t" r="r" b="b"/>
              <a:pathLst>
                <a:path w="9120505">
                  <a:moveTo>
                    <a:pt x="9119959" y="0"/>
                  </a:moveTo>
                  <a:lnTo>
                    <a:pt x="0" y="0"/>
                  </a:lnTo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454056" y="5992957"/>
              <a:ext cx="9120505" cy="0"/>
            </a:xfrm>
            <a:custGeom>
              <a:rect l="l" t="t" r="r" b="b"/>
              <a:pathLst>
                <a:path w="9120505">
                  <a:moveTo>
                    <a:pt x="0" y="0"/>
                  </a:moveTo>
                  <a:lnTo>
                    <a:pt x="9119959" y="0"/>
                  </a:lnTo>
                </a:path>
              </a:pathLst>
            </a:custGeom>
            <a:ln w="9525">
              <a:solidFill>
                <a:srgbClr val="8C8C8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231721" y="1108591"/>
            <a:ext cx="4268470" cy="46507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直接渠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道</a:t>
            </a:r>
            <a:endParaRPr sz="2300">
              <a:latin typeface="微软雅黑"/>
              <a:cs typeface="微软雅黑"/>
            </a:endParaRPr>
          </a:p>
          <a:p>
            <a:pPr marR="400050" algn="r">
              <a:lnSpc>
                <a:spcPct val="100000"/>
              </a:lnSpc>
              <a:spcBef>
                <a:spcPts val="155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通过农家乐自有网站、门店等直接销售产品。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微软雅黑"/>
              <a:cs typeface="微软雅黑"/>
            </a:endParaRPr>
          </a:p>
          <a:p>
            <a:pPr marL="390525">
              <a:lnSpc>
                <a:spcPct val="100000"/>
              </a:lnSpc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间接渠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道</a:t>
            </a:r>
            <a:endParaRPr sz="23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560"/>
              </a:spcBef>
            </a:pPr>
            <a:r>
              <a:rPr sz="1500">
                <a:solidFill>
                  <a:srgbClr val="F6F6F6"/>
                </a:solidFill>
                <a:latin typeface="微软雅黑"/>
                <a:cs typeface="微软雅黑"/>
              </a:rPr>
              <a:t>与旅行社、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OTA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平台等合作，扩大销售渠道。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社交媒体渠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道</a:t>
            </a:r>
            <a:endParaRPr sz="2300">
              <a:latin typeface="微软雅黑"/>
              <a:cs typeface="微软雅黑"/>
            </a:endParaRPr>
          </a:p>
          <a:p>
            <a:pPr marR="19050" algn="r">
              <a:lnSpc>
                <a:spcPct val="100000"/>
              </a:lnSpc>
              <a:spcBef>
                <a:spcPts val="155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利用微信、微博等社交媒体进行产品推广和销售。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150">
              <a:latin typeface="微软雅黑"/>
              <a:cs typeface="微软雅黑"/>
            </a:endParaRPr>
          </a:p>
          <a:p>
            <a:pPr marL="390525">
              <a:lnSpc>
                <a:spcPct val="100000"/>
              </a:lnSpc>
              <a:spcBef>
                <a:spcPts val="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口碑渠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道</a:t>
            </a:r>
            <a:endParaRPr sz="2300">
              <a:latin typeface="微软雅黑"/>
              <a:cs typeface="微软雅黑"/>
            </a:endParaRPr>
          </a:p>
          <a:p>
            <a:pPr marR="403225" algn="r">
              <a:lnSpc>
                <a:spcPct val="100000"/>
              </a:lnSpc>
              <a:spcBef>
                <a:spcPts val="155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依靠游客口碑推荐，吸引更多潜在游客。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479693" y="3180134"/>
            <a:ext cx="541020" cy="539750"/>
          </a:xfrm>
          <a:custGeom>
            <a:rect l="l" t="t" r="r" b="b"/>
            <a:pathLst>
              <a:path w="541019" h="539750">
                <a:moveTo>
                  <a:pt x="461757" y="352683"/>
                </a:moveTo>
                <a:lnTo>
                  <a:pt x="354327" y="460113"/>
                </a:lnTo>
                <a:lnTo>
                  <a:pt x="329104" y="446504"/>
                </a:lnTo>
                <a:lnTo>
                  <a:pt x="270343" y="413110"/>
                </a:lnTo>
                <a:lnTo>
                  <a:pt x="202219" y="370410"/>
                </a:lnTo>
                <a:lnTo>
                  <a:pt x="149449" y="329194"/>
                </a:lnTo>
                <a:lnTo>
                  <a:pt x="119698" y="295976"/>
                </a:lnTo>
                <a:lnTo>
                  <a:pt x="96074" y="263049"/>
                </a:lnTo>
                <a:lnTo>
                  <a:pt x="264546" y="94577"/>
                </a:lnTo>
                <a:lnTo>
                  <a:pt x="280979" y="105698"/>
                </a:lnTo>
                <a:lnTo>
                  <a:pt x="296200" y="117191"/>
                </a:lnTo>
                <a:lnTo>
                  <a:pt x="207391" y="206001"/>
                </a:lnTo>
                <a:lnTo>
                  <a:pt x="196734" y="222051"/>
                </a:lnTo>
                <a:lnTo>
                  <a:pt x="207405" y="274633"/>
                </a:lnTo>
                <a:lnTo>
                  <a:pt x="241733" y="288846"/>
                </a:lnTo>
                <a:lnTo>
                  <a:pt x="259996" y="285293"/>
                </a:lnTo>
                <a:lnTo>
                  <a:pt x="276037" y="274647"/>
                </a:lnTo>
                <a:lnTo>
                  <a:pt x="362308" y="188375"/>
                </a:lnTo>
                <a:lnTo>
                  <a:pt x="371660" y="200361"/>
                </a:lnTo>
                <a:lnTo>
                  <a:pt x="414427" y="268479"/>
                </a:lnTo>
                <a:lnTo>
                  <a:pt x="448175" y="327639"/>
                </a:lnTo>
                <a:lnTo>
                  <a:pt x="461757" y="352683"/>
                </a:lnTo>
                <a:close/>
              </a:path>
              <a:path w="541019" h="539750">
                <a:moveTo>
                  <a:pt x="362308" y="188375"/>
                </a:moveTo>
                <a:lnTo>
                  <a:pt x="276037" y="274647"/>
                </a:lnTo>
                <a:lnTo>
                  <a:pt x="286695" y="258590"/>
                </a:lnTo>
                <a:lnTo>
                  <a:pt x="290248" y="240321"/>
                </a:lnTo>
                <a:lnTo>
                  <a:pt x="286693" y="222055"/>
                </a:lnTo>
                <a:lnTo>
                  <a:pt x="276035" y="206002"/>
                </a:lnTo>
                <a:lnTo>
                  <a:pt x="259983" y="195332"/>
                </a:lnTo>
                <a:lnTo>
                  <a:pt x="241718" y="191778"/>
                </a:lnTo>
                <a:lnTo>
                  <a:pt x="223450" y="195335"/>
                </a:lnTo>
                <a:lnTo>
                  <a:pt x="207391" y="206001"/>
                </a:lnTo>
                <a:lnTo>
                  <a:pt x="296200" y="117191"/>
                </a:lnTo>
                <a:lnTo>
                  <a:pt x="297519" y="118187"/>
                </a:lnTo>
                <a:lnTo>
                  <a:pt x="314120" y="132204"/>
                </a:lnTo>
                <a:lnTo>
                  <a:pt x="330733" y="147910"/>
                </a:lnTo>
                <a:lnTo>
                  <a:pt x="362308" y="188375"/>
                </a:lnTo>
                <a:close/>
              </a:path>
              <a:path w="541019" h="539750">
                <a:moveTo>
                  <a:pt x="342316" y="537617"/>
                </a:moveTo>
                <a:lnTo>
                  <a:pt x="277677" y="535651"/>
                </a:lnTo>
                <a:lnTo>
                  <a:pt x="213565" y="514626"/>
                </a:lnTo>
                <a:lnTo>
                  <a:pt x="143088" y="463735"/>
                </a:lnTo>
                <a:lnTo>
                  <a:pt x="118250" y="421641"/>
                </a:lnTo>
                <a:lnTo>
                  <a:pt x="116701" y="382130"/>
                </a:lnTo>
                <a:lnTo>
                  <a:pt x="125363" y="352830"/>
                </a:lnTo>
                <a:lnTo>
                  <a:pt x="131157" y="341368"/>
                </a:lnTo>
                <a:lnTo>
                  <a:pt x="144060" y="352267"/>
                </a:lnTo>
                <a:lnTo>
                  <a:pt x="180114" y="379883"/>
                </a:lnTo>
                <a:lnTo>
                  <a:pt x="235335" y="416596"/>
                </a:lnTo>
                <a:lnTo>
                  <a:pt x="305736" y="454783"/>
                </a:lnTo>
                <a:lnTo>
                  <a:pt x="313655" y="493230"/>
                </a:lnTo>
                <a:lnTo>
                  <a:pt x="325985" y="518870"/>
                </a:lnTo>
                <a:lnTo>
                  <a:pt x="337333" y="533173"/>
                </a:lnTo>
                <a:lnTo>
                  <a:pt x="342316" y="537617"/>
                </a:lnTo>
                <a:close/>
              </a:path>
              <a:path w="541019" h="539750">
                <a:moveTo>
                  <a:pt x="539273" y="340659"/>
                </a:moveTo>
                <a:lnTo>
                  <a:pt x="534828" y="335678"/>
                </a:lnTo>
                <a:lnTo>
                  <a:pt x="520516" y="324328"/>
                </a:lnTo>
                <a:lnTo>
                  <a:pt x="494875" y="311998"/>
                </a:lnTo>
                <a:lnTo>
                  <a:pt x="456438" y="304078"/>
                </a:lnTo>
                <a:lnTo>
                  <a:pt x="418260" y="233669"/>
                </a:lnTo>
                <a:lnTo>
                  <a:pt x="381551" y="178446"/>
                </a:lnTo>
                <a:lnTo>
                  <a:pt x="353936" y="142391"/>
                </a:lnTo>
                <a:lnTo>
                  <a:pt x="343037" y="129488"/>
                </a:lnTo>
                <a:lnTo>
                  <a:pt x="354499" y="123694"/>
                </a:lnTo>
                <a:lnTo>
                  <a:pt x="383799" y="115032"/>
                </a:lnTo>
                <a:lnTo>
                  <a:pt x="423310" y="116581"/>
                </a:lnTo>
                <a:lnTo>
                  <a:pt x="465404" y="141419"/>
                </a:lnTo>
                <a:lnTo>
                  <a:pt x="516288" y="211903"/>
                </a:lnTo>
                <a:lnTo>
                  <a:pt x="537309" y="276019"/>
                </a:lnTo>
                <a:lnTo>
                  <a:pt x="540845" y="322646"/>
                </a:lnTo>
                <a:lnTo>
                  <a:pt x="539273" y="340659"/>
                </a:lnTo>
                <a:close/>
              </a:path>
              <a:path w="541019" h="539750">
                <a:moveTo>
                  <a:pt x="431454" y="478644"/>
                </a:moveTo>
                <a:lnTo>
                  <a:pt x="382196" y="457761"/>
                </a:lnTo>
                <a:lnTo>
                  <a:pt x="459045" y="380913"/>
                </a:lnTo>
                <a:lnTo>
                  <a:pt x="465601" y="405728"/>
                </a:lnTo>
                <a:lnTo>
                  <a:pt x="421769" y="449560"/>
                </a:lnTo>
                <a:lnTo>
                  <a:pt x="431454" y="478644"/>
                </a:lnTo>
                <a:close/>
              </a:path>
              <a:path w="541019" h="539750">
                <a:moveTo>
                  <a:pt x="473273" y="472685"/>
                </a:moveTo>
                <a:lnTo>
                  <a:pt x="421769" y="449560"/>
                </a:lnTo>
                <a:lnTo>
                  <a:pt x="447889" y="423440"/>
                </a:lnTo>
                <a:lnTo>
                  <a:pt x="473273" y="472685"/>
                </a:lnTo>
                <a:close/>
              </a:path>
              <a:path w="541019" h="539750">
                <a:moveTo>
                  <a:pt x="470281" y="423439"/>
                </a:moveTo>
                <a:lnTo>
                  <a:pt x="447889" y="423440"/>
                </a:lnTo>
                <a:lnTo>
                  <a:pt x="465601" y="405728"/>
                </a:lnTo>
                <a:lnTo>
                  <a:pt x="470281" y="423439"/>
                </a:lnTo>
                <a:close/>
              </a:path>
              <a:path w="541019" h="539750">
                <a:moveTo>
                  <a:pt x="248754" y="84825"/>
                </a:moveTo>
                <a:lnTo>
                  <a:pt x="86293" y="247285"/>
                </a:lnTo>
                <a:lnTo>
                  <a:pt x="59198" y="186499"/>
                </a:lnTo>
                <a:lnTo>
                  <a:pt x="46865" y="132808"/>
                </a:lnTo>
                <a:lnTo>
                  <a:pt x="44356" y="89557"/>
                </a:lnTo>
                <a:lnTo>
                  <a:pt x="46734" y="60095"/>
                </a:lnTo>
                <a:lnTo>
                  <a:pt x="0" y="13360"/>
                </a:lnTo>
                <a:lnTo>
                  <a:pt x="13360" y="0"/>
                </a:lnTo>
                <a:lnTo>
                  <a:pt x="58905" y="45545"/>
                </a:lnTo>
                <a:lnTo>
                  <a:pt x="87496" y="42982"/>
                </a:lnTo>
                <a:lnTo>
                  <a:pt x="131179" y="45099"/>
                </a:lnTo>
                <a:lnTo>
                  <a:pt x="186187" y="57259"/>
                </a:lnTo>
                <a:lnTo>
                  <a:pt x="248754" y="848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103936" y="4441504"/>
            <a:ext cx="575945" cy="485775"/>
          </a:xfrm>
          <a:custGeom>
            <a:rect l="l" t="t" r="r" b="b"/>
            <a:pathLst>
              <a:path w="575944" h="485775">
                <a:moveTo>
                  <a:pt x="503505" y="485523"/>
                </a:moveTo>
                <a:lnTo>
                  <a:pt x="323682" y="485523"/>
                </a:lnTo>
                <a:lnTo>
                  <a:pt x="323682" y="377629"/>
                </a:lnTo>
                <a:lnTo>
                  <a:pt x="251752" y="377629"/>
                </a:lnTo>
                <a:lnTo>
                  <a:pt x="251752" y="485523"/>
                </a:lnTo>
                <a:lnTo>
                  <a:pt x="71929" y="485523"/>
                </a:lnTo>
                <a:lnTo>
                  <a:pt x="71929" y="305699"/>
                </a:lnTo>
                <a:lnTo>
                  <a:pt x="0" y="305699"/>
                </a:lnTo>
                <a:lnTo>
                  <a:pt x="0" y="287717"/>
                </a:lnTo>
                <a:lnTo>
                  <a:pt x="287717" y="0"/>
                </a:lnTo>
                <a:lnTo>
                  <a:pt x="395611" y="107894"/>
                </a:lnTo>
                <a:lnTo>
                  <a:pt x="395611" y="17982"/>
                </a:lnTo>
                <a:lnTo>
                  <a:pt x="467540" y="17982"/>
                </a:lnTo>
                <a:lnTo>
                  <a:pt x="467540" y="179823"/>
                </a:lnTo>
                <a:lnTo>
                  <a:pt x="575434" y="287717"/>
                </a:lnTo>
                <a:lnTo>
                  <a:pt x="575434" y="305699"/>
                </a:lnTo>
                <a:lnTo>
                  <a:pt x="503505" y="305699"/>
                </a:lnTo>
                <a:lnTo>
                  <a:pt x="503505" y="48552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1" name="object 21"/>
          <p:cNvGrpSpPr/>
          <p:nvPr/>
        </p:nvGrpSpPr>
        <p:grpSpPr>
          <a:xfrm>
            <a:off x="1247430" y="5472332"/>
            <a:ext cx="1261110" cy="1044575"/>
            <a:chOff x="1247430" y="5472332"/>
            <a:chExt cx="1261110" cy="1044575"/>
          </a:xfrm>
        </p:grpSpPr>
        <p:sp>
          <p:nvSpPr>
            <p:cNvPr id="22" name="object 22"/>
            <p:cNvSpPr/>
            <p:nvPr/>
          </p:nvSpPr>
          <p:spPr>
            <a:xfrm>
              <a:off x="1247430" y="5472332"/>
              <a:ext cx="1261110" cy="1044575"/>
            </a:xfrm>
            <a:custGeom>
              <a:rect l="l" t="t" r="r" b="b"/>
              <a:pathLst>
                <a:path w="1261110" h="1044575">
                  <a:moveTo>
                    <a:pt x="891409" y="891410"/>
                  </a:moveTo>
                  <a:lnTo>
                    <a:pt x="152941" y="152941"/>
                  </a:lnTo>
                  <a:lnTo>
                    <a:pt x="188057" y="120843"/>
                  </a:lnTo>
                  <a:lnTo>
                    <a:pt x="225260" y="92520"/>
                  </a:lnTo>
                  <a:lnTo>
                    <a:pt x="264287" y="67974"/>
                  </a:lnTo>
                  <a:lnTo>
                    <a:pt x="304879" y="47204"/>
                  </a:lnTo>
                  <a:lnTo>
                    <a:pt x="346774" y="30210"/>
                  </a:lnTo>
                  <a:lnTo>
                    <a:pt x="389711" y="16993"/>
                  </a:lnTo>
                  <a:lnTo>
                    <a:pt x="433431" y="7552"/>
                  </a:lnTo>
                  <a:lnTo>
                    <a:pt x="477673" y="1888"/>
                  </a:lnTo>
                  <a:lnTo>
                    <a:pt x="522175" y="0"/>
                  </a:lnTo>
                  <a:lnTo>
                    <a:pt x="566677" y="1888"/>
                  </a:lnTo>
                  <a:lnTo>
                    <a:pt x="610918" y="7552"/>
                  </a:lnTo>
                  <a:lnTo>
                    <a:pt x="654638" y="16993"/>
                  </a:lnTo>
                  <a:lnTo>
                    <a:pt x="697576" y="30210"/>
                  </a:lnTo>
                  <a:lnTo>
                    <a:pt x="739471" y="47204"/>
                  </a:lnTo>
                  <a:lnTo>
                    <a:pt x="780062" y="67973"/>
                  </a:lnTo>
                  <a:lnTo>
                    <a:pt x="819090" y="92520"/>
                  </a:lnTo>
                  <a:lnTo>
                    <a:pt x="856292" y="120842"/>
                  </a:lnTo>
                  <a:lnTo>
                    <a:pt x="891409" y="152941"/>
                  </a:lnTo>
                  <a:lnTo>
                    <a:pt x="1260643" y="522176"/>
                  </a:lnTo>
                  <a:lnTo>
                    <a:pt x="891409" y="891410"/>
                  </a:lnTo>
                  <a:close/>
                </a:path>
                <a:path w="1261110" h="1044575">
                  <a:moveTo>
                    <a:pt x="152941" y="152941"/>
                  </a:moveTo>
                  <a:close/>
                </a:path>
                <a:path w="1261110" h="1044575">
                  <a:moveTo>
                    <a:pt x="152941" y="891410"/>
                  </a:moveTo>
                  <a:lnTo>
                    <a:pt x="120842" y="856293"/>
                  </a:lnTo>
                  <a:lnTo>
                    <a:pt x="92520" y="819091"/>
                  </a:lnTo>
                  <a:lnTo>
                    <a:pt x="67974" y="780063"/>
                  </a:lnTo>
                  <a:lnTo>
                    <a:pt x="47204" y="739472"/>
                  </a:lnTo>
                  <a:lnTo>
                    <a:pt x="30210" y="697577"/>
                  </a:lnTo>
                  <a:lnTo>
                    <a:pt x="16993" y="654639"/>
                  </a:lnTo>
                  <a:lnTo>
                    <a:pt x="7552" y="610919"/>
                  </a:lnTo>
                  <a:lnTo>
                    <a:pt x="1888" y="566678"/>
                  </a:lnTo>
                  <a:lnTo>
                    <a:pt x="0" y="522176"/>
                  </a:lnTo>
                  <a:lnTo>
                    <a:pt x="1888" y="477674"/>
                  </a:lnTo>
                  <a:lnTo>
                    <a:pt x="7552" y="433432"/>
                  </a:lnTo>
                  <a:lnTo>
                    <a:pt x="16993" y="389712"/>
                  </a:lnTo>
                  <a:lnTo>
                    <a:pt x="30210" y="346774"/>
                  </a:lnTo>
                  <a:lnTo>
                    <a:pt x="47204" y="304879"/>
                  </a:lnTo>
                  <a:lnTo>
                    <a:pt x="67974" y="264288"/>
                  </a:lnTo>
                  <a:lnTo>
                    <a:pt x="92520" y="225260"/>
                  </a:lnTo>
                  <a:lnTo>
                    <a:pt x="120842" y="188058"/>
                  </a:lnTo>
                  <a:lnTo>
                    <a:pt x="152941" y="152941"/>
                  </a:lnTo>
                  <a:lnTo>
                    <a:pt x="891409" y="891410"/>
                  </a:lnTo>
                  <a:lnTo>
                    <a:pt x="856293" y="923508"/>
                  </a:lnTo>
                  <a:lnTo>
                    <a:pt x="819090" y="951831"/>
                  </a:lnTo>
                  <a:lnTo>
                    <a:pt x="780063" y="976377"/>
                  </a:lnTo>
                  <a:lnTo>
                    <a:pt x="739471" y="997147"/>
                  </a:lnTo>
                  <a:lnTo>
                    <a:pt x="697576" y="1014141"/>
                  </a:lnTo>
                  <a:lnTo>
                    <a:pt x="654639" y="1027358"/>
                  </a:lnTo>
                  <a:lnTo>
                    <a:pt x="610919" y="1036799"/>
                  </a:lnTo>
                  <a:lnTo>
                    <a:pt x="566677" y="1042463"/>
                  </a:lnTo>
                  <a:lnTo>
                    <a:pt x="522175" y="1044351"/>
                  </a:lnTo>
                  <a:lnTo>
                    <a:pt x="477673" y="1042463"/>
                  </a:lnTo>
                  <a:lnTo>
                    <a:pt x="433432" y="1036799"/>
                  </a:lnTo>
                  <a:lnTo>
                    <a:pt x="389712" y="1027358"/>
                  </a:lnTo>
                  <a:lnTo>
                    <a:pt x="346774" y="1014141"/>
                  </a:lnTo>
                  <a:lnTo>
                    <a:pt x="304879" y="997147"/>
                  </a:lnTo>
                  <a:lnTo>
                    <a:pt x="264288" y="976377"/>
                  </a:lnTo>
                  <a:lnTo>
                    <a:pt x="225260" y="951831"/>
                  </a:lnTo>
                  <a:lnTo>
                    <a:pt x="188058" y="923508"/>
                  </a:lnTo>
                  <a:lnTo>
                    <a:pt x="152941" y="891410"/>
                  </a:lnTo>
                  <a:close/>
                </a:path>
                <a:path w="1261110" h="1044575">
                  <a:moveTo>
                    <a:pt x="891409" y="891410"/>
                  </a:move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1532320" y="5719567"/>
              <a:ext cx="474980" cy="474980"/>
            </a:xfrm>
            <a:custGeom>
              <a:rect l="l" t="t" r="r" b="b"/>
              <a:pathLst>
                <a:path w="474980" h="474979">
                  <a:moveTo>
                    <a:pt x="308472" y="474572"/>
                  </a:moveTo>
                  <a:lnTo>
                    <a:pt x="118643" y="474572"/>
                  </a:lnTo>
                  <a:lnTo>
                    <a:pt x="98922" y="471072"/>
                  </a:lnTo>
                  <a:lnTo>
                    <a:pt x="80292" y="461521"/>
                  </a:lnTo>
                  <a:lnTo>
                    <a:pt x="64820" y="447344"/>
                  </a:lnTo>
                  <a:lnTo>
                    <a:pt x="54575" y="429963"/>
                  </a:lnTo>
                  <a:lnTo>
                    <a:pt x="0" y="284743"/>
                  </a:lnTo>
                  <a:lnTo>
                    <a:pt x="0" y="237286"/>
                  </a:lnTo>
                  <a:lnTo>
                    <a:pt x="3730" y="218815"/>
                  </a:lnTo>
                  <a:lnTo>
                    <a:pt x="13901" y="203730"/>
                  </a:lnTo>
                  <a:lnTo>
                    <a:pt x="28986" y="193559"/>
                  </a:lnTo>
                  <a:lnTo>
                    <a:pt x="47457" y="189829"/>
                  </a:lnTo>
                  <a:lnTo>
                    <a:pt x="213557" y="189829"/>
                  </a:lnTo>
                  <a:lnTo>
                    <a:pt x="213557" y="47457"/>
                  </a:lnTo>
                  <a:lnTo>
                    <a:pt x="217287" y="28986"/>
                  </a:lnTo>
                  <a:lnTo>
                    <a:pt x="227459" y="13901"/>
                  </a:lnTo>
                  <a:lnTo>
                    <a:pt x="242544" y="3729"/>
                  </a:lnTo>
                  <a:lnTo>
                    <a:pt x="261015" y="0"/>
                  </a:lnTo>
                  <a:lnTo>
                    <a:pt x="284743" y="0"/>
                  </a:lnTo>
                  <a:lnTo>
                    <a:pt x="284743" y="71185"/>
                  </a:lnTo>
                  <a:lnTo>
                    <a:pt x="355929" y="237286"/>
                  </a:lnTo>
                  <a:lnTo>
                    <a:pt x="355929" y="427115"/>
                  </a:lnTo>
                  <a:lnTo>
                    <a:pt x="352199" y="445586"/>
                  </a:lnTo>
                  <a:lnTo>
                    <a:pt x="342028" y="460671"/>
                  </a:lnTo>
                  <a:lnTo>
                    <a:pt x="326943" y="470842"/>
                  </a:lnTo>
                  <a:lnTo>
                    <a:pt x="308472" y="474572"/>
                  </a:lnTo>
                  <a:close/>
                </a:path>
                <a:path w="474980" h="474979">
                  <a:moveTo>
                    <a:pt x="474572" y="474572"/>
                  </a:moveTo>
                  <a:lnTo>
                    <a:pt x="403387" y="474572"/>
                  </a:lnTo>
                  <a:lnTo>
                    <a:pt x="403387" y="237286"/>
                  </a:lnTo>
                  <a:lnTo>
                    <a:pt x="474572" y="237286"/>
                  </a:lnTo>
                  <a:lnTo>
                    <a:pt x="474572" y="4745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5" name="object 4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渠道结构分析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84332"/>
            <a:ext cx="3497685" cy="37740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853565" y="1300997"/>
            <a:ext cx="3657600" cy="2370455"/>
            <a:chOff x="3853565" y="1300997"/>
            <a:chExt cx="3657600" cy="2370455"/>
          </a:xfrm>
        </p:grpSpPr>
        <p:sp>
          <p:nvSpPr>
            <p:cNvPr id="4" name="object 4"/>
            <p:cNvSpPr/>
            <p:nvPr/>
          </p:nvSpPr>
          <p:spPr>
            <a:xfrm>
              <a:off x="3853565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A8A8A8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853565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0" y="719327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5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65914" y="2172343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通过电视、广播、报纸等媒体进行广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告宣传。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77976" y="1487997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广告宣传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873178" y="1300997"/>
            <a:ext cx="3657600" cy="2370455"/>
            <a:chOff x="7873178" y="1300997"/>
            <a:chExt cx="3657600" cy="2370455"/>
          </a:xfrm>
        </p:grpSpPr>
        <p:sp>
          <p:nvSpPr>
            <p:cNvPr id="9" name="object 9"/>
            <p:cNvSpPr/>
            <p:nvPr/>
          </p:nvSpPr>
          <p:spPr>
            <a:xfrm>
              <a:off x="7873179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A8A8A8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873178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1" y="719327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97590" y="1487997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网络营销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853565" y="3895298"/>
            <a:ext cx="3657600" cy="2308225"/>
            <a:chOff x="3853565" y="3895298"/>
            <a:chExt cx="3657600" cy="2308225"/>
          </a:xfrm>
        </p:grpSpPr>
        <p:sp>
          <p:nvSpPr>
            <p:cNvPr id="13" name="object 13"/>
            <p:cNvSpPr/>
            <p:nvPr/>
          </p:nvSpPr>
          <p:spPr>
            <a:xfrm>
              <a:off x="3853565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A8A8A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853565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0" y="719328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6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177976" y="4082298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会员制度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7873178" y="3895298"/>
            <a:ext cx="3657600" cy="2308225"/>
            <a:chOff x="7873178" y="3895298"/>
            <a:chExt cx="3657600" cy="2308225"/>
          </a:xfrm>
        </p:grpSpPr>
        <p:sp>
          <p:nvSpPr>
            <p:cNvPr id="17" name="object 17"/>
            <p:cNvSpPr/>
            <p:nvPr/>
          </p:nvSpPr>
          <p:spPr>
            <a:xfrm>
              <a:off x="7873179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A8A8A8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873178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1" y="719328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8197590" y="4082298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联合促销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85528" y="2172343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利用搜索引擎优化、社交媒体营销等手段提高网络曝光度。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65914" y="4766309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推出会员卡，提供会员专享优惠和特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色服务。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185528" y="4769909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与其他旅游景点或企业合作，共同推出优惠活动或套餐服务。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4" name="object 4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促销结构分析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054" y="3122142"/>
            <a:ext cx="72548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6F6F6"/>
                </a:solidFill>
              </a:rPr>
              <a:t>农家乐市场供需平衡分析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664055" y="1829870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6F6F6"/>
                </a:solidFill>
                <a:latin typeface="微软雅黑"/>
                <a:cs typeface="微软雅黑"/>
              </a:rPr>
              <a:t>04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https://d.book118.com/916233114024010100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农家乐市场结构分析报告</vt:lpstr>
      <vt:lpstr>PowerPoint Presentation</vt:lpstr>
      <vt:lpstr>PowerPoint Presentation</vt:lpstr>
      <vt:lpstr>报告目的与背景</vt:lpstr>
      <vt:lpstr>数据来源与分析方法</vt:lpstr>
      <vt:lpstr>02
农家乐市场概述</vt:lpstr>
      <vt:lpstr>市场规模与增长趋势</vt:lpstr>
      <vt:lpstr>消费者需求特点</vt:lpstr>
      <vt:lpstr>竞争格局与主要参与者</vt:lpstr>
      <vt:lpstr>农家乐市场结构分析</vt:lpstr>
      <vt:lpstr>产品结构分析</vt:lpstr>
      <vt:lpstr>价格结构分析</vt:lpstr>
      <vt:lpstr>渠道结构分析</vt:lpstr>
      <vt:lpstr>促销结构分析</vt:lpstr>
      <vt:lpstr>农家乐市场供需平衡分析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2024-09-24T00:36:41.680</cp:lastPrinted>
  <dcterms:created xsi:type="dcterms:W3CDTF">2024-09-23T16:36:41Z</dcterms:created>
  <dcterms:modified xsi:type="dcterms:W3CDTF">2024-09-23T16:36:43Z</dcterms:modified>
</cp:coreProperties>
</file>