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31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CE4D6D-38C2-4085-954A-DD4984632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4FB9D-3A2E-41E2-8972-34A86BCA7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CEB0D2-665F-4D2F-ACF0-5AB00ABDB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F07C85-0914-401F-AA00-D0B2D5CD9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4FE9BC-173D-4934-A87A-823B58251A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0C7DB1-739F-4C42-AB44-5FDE132224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91A8E2-5D6D-4E51-8959-7AA70F0A23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A9A71-36D4-4828-A5A1-C5222162B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FEE8FA-BE52-4056-B531-EA9578A02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DF0CE8-7726-4B61-ABCB-4D2E75D61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E52E7-7EEE-46DA-8B5F-9D999BBAD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4306" r:id="rId2"/>
    <p:sldLayoutId id="2147484307" r:id="rId3"/>
    <p:sldLayoutId id="2147484308" r:id="rId4"/>
    <p:sldLayoutId id="2147484309" r:id="rId5"/>
    <p:sldLayoutId id="2147484310" r:id="rId6"/>
    <p:sldLayoutId id="2147484311" r:id="rId7"/>
    <p:sldLayoutId id="2147484312" r:id="rId8"/>
    <p:sldLayoutId id="2147484313" r:id="rId9"/>
    <p:sldLayoutId id="2147484314" r:id="rId10"/>
    <p:sldLayoutId id="2147484315"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13056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MR.Z</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基因治疗在癌症治疗中的突破与发展</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基因治疗在癌症治疗中的重要性</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基因治疗在癌症治疗中的突破</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基因治疗在癌症治疗中的发展前景</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基因治疗在癌症治疗中的挑战与对策</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基因治疗在癌症治疗中的实践案例</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基因治疗在癌症治疗中的重要性</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癌症治疗现状</a:t>
            </a:r>
            <a:endParaRPr lang="zh-CN" altLang="en-US"/>
          </a:p>
        </p:txBody>
      </p:sp>
      <p:sp>
        <p:nvSpPr>
          <p:cNvPr id="1049080" name="矩形 31"/>
          <p:cNvSpPr/>
          <p:nvPr>
            <p:custDataLst>
              <p:tags r:id="rId2"/>
            </p:custDataLst>
          </p:nvPr>
        </p:nvSpPr>
        <p:spPr>
          <a:xfrm>
            <a:off x="2723729" y="156279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传统治疗方法的局限</a:t>
            </a:r>
            <a:endParaRPr lang="zh-CN" altLang="en-US" sz="1200" spc="150">
              <a:solidFill>
                <a:schemeClr val="tx1">
                  <a:lumMod val="65000"/>
                  <a:lumOff val="35000"/>
                </a:schemeClr>
              </a:solidFill>
              <a:latin typeface="+mn-ea"/>
              <a:sym typeface="+mn-ea"/>
            </a:endParaRPr>
          </a:p>
        </p:txBody>
      </p:sp>
      <p:sp>
        <p:nvSpPr>
          <p:cNvPr id="1049082" name="矩形 4"/>
          <p:cNvSpPr/>
          <p:nvPr>
            <p:custDataLst>
              <p:tags r:id="rId3"/>
            </p:custDataLst>
          </p:nvPr>
        </p:nvSpPr>
        <p:spPr>
          <a:xfrm>
            <a:off x="2723729" y="279799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基因治疗在癌症治疗中的优势</a:t>
            </a:r>
            <a:endParaRPr lang="zh-CN" altLang="en-US" sz="1200" spc="150">
              <a:solidFill>
                <a:schemeClr val="tx1">
                  <a:lumMod val="65000"/>
                  <a:lumOff val="35000"/>
                </a:schemeClr>
              </a:solidFill>
              <a:latin typeface="+mn-ea"/>
              <a:sym typeface="+mn-ea"/>
            </a:endParaRPr>
          </a:p>
        </p:txBody>
      </p:sp>
      <p:sp>
        <p:nvSpPr>
          <p:cNvPr id="1049084" name="矩形 5"/>
          <p:cNvSpPr/>
          <p:nvPr>
            <p:custDataLst>
              <p:tags r:id="rId4"/>
            </p:custDataLst>
          </p:nvPr>
        </p:nvSpPr>
        <p:spPr>
          <a:xfrm>
            <a:off x="2723729" y="403319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基因治疗在癌症治疗中的临床应用</a:t>
            </a:r>
            <a:endParaRPr lang="zh-CN" altLang="en-US" sz="1200" spc="150">
              <a:solidFill>
                <a:schemeClr val="tx1">
                  <a:lumMod val="65000"/>
                  <a:lumOff val="35000"/>
                </a:schemeClr>
              </a:solidFill>
              <a:latin typeface="+mn-ea"/>
              <a:sym typeface="+mn-ea"/>
            </a:endParaRPr>
          </a:p>
        </p:txBody>
      </p:sp>
      <p:sp>
        <p:nvSpPr>
          <p:cNvPr id="1049086" name="矩形 7"/>
          <p:cNvSpPr/>
          <p:nvPr>
            <p:custDataLst>
              <p:tags r:id="rId5"/>
            </p:custDataLst>
          </p:nvPr>
        </p:nvSpPr>
        <p:spPr>
          <a:xfrm>
            <a:off x="2723729" y="5268403"/>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基因治疗在癌症治疗中的前景展望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32" name="标题 2"/>
          <p:cNvSpPr>
            <a:spLocks noGrp="1"/>
          </p:cNvSpPr>
          <p:nvPr>
            <p:ph type="title" idx="2"/>
          </p:nvPr>
        </p:nvSpPr>
        <p:spPr/>
        <p:txBody>
          <a:bodyPr/>
          <a:lstStyle/>
          <a:p>
            <a:r>
              <a:rPr lang="zh-CN" altLang="en-US"/>
              <a:t>基因治疗在癌症治疗中的应用</a:t>
            </a:r>
            <a:endParaRPr lang="zh-CN" altLang="en-US"/>
          </a:p>
        </p:txBody>
      </p:sp>
      <p:sp>
        <p:nvSpPr>
          <p:cNvPr id="1049134" name="矩形 5"/>
          <p:cNvSpPr/>
          <p:nvPr>
            <p:custDataLst>
              <p:tags r:id="rId2"/>
            </p:custDataLst>
          </p:nvPr>
        </p:nvSpPr>
        <p:spPr>
          <a:xfrm>
            <a:off x="654755"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36" name="矩形 10"/>
          <p:cNvSpPr/>
          <p:nvPr>
            <p:custDataLst>
              <p:tags r:id="rId3"/>
            </p:custDataLst>
          </p:nvPr>
        </p:nvSpPr>
        <p:spPr>
          <a:xfrm>
            <a:off x="1009361"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38" name="TextBox 2"/>
          <p:cNvSpPr txBox="1"/>
          <p:nvPr>
            <p:custDataLst>
              <p:tags r:id="rId4"/>
            </p:custDataLst>
          </p:nvPr>
        </p:nvSpPr>
        <p:spPr>
          <a:xfrm>
            <a:off x="809736"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基因治疗在癌症治疗中的重要性</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0" name="矩形 6"/>
          <p:cNvSpPr/>
          <p:nvPr>
            <p:custDataLst>
              <p:tags r:id="rId5"/>
            </p:custDataLst>
          </p:nvPr>
        </p:nvSpPr>
        <p:spPr>
          <a:xfrm>
            <a:off x="34533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42" name="矩形 11"/>
          <p:cNvSpPr/>
          <p:nvPr>
            <p:custDataLst>
              <p:tags r:id="rId6"/>
            </p:custDataLst>
          </p:nvPr>
        </p:nvSpPr>
        <p:spPr>
          <a:xfrm>
            <a:off x="38270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44" name="TextBox 2"/>
          <p:cNvSpPr txBox="1"/>
          <p:nvPr>
            <p:custDataLst>
              <p:tags r:id="rId7"/>
            </p:custDataLst>
          </p:nvPr>
        </p:nvSpPr>
        <p:spPr>
          <a:xfrm>
            <a:off x="3607682"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基因治疗在癌症治疗中的应用</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6" name="矩形 33"/>
          <p:cNvSpPr/>
          <p:nvPr>
            <p:custDataLst>
              <p:tags r:id="rId8"/>
            </p:custDataLst>
          </p:nvPr>
        </p:nvSpPr>
        <p:spPr>
          <a:xfrm>
            <a:off x="624745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48" name="矩形 37"/>
          <p:cNvSpPr/>
          <p:nvPr>
            <p:custDataLst>
              <p:tags r:id="rId9"/>
            </p:custDataLst>
          </p:nvPr>
        </p:nvSpPr>
        <p:spPr>
          <a:xfrm>
            <a:off x="6602065"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50" name="TextBox 2"/>
          <p:cNvSpPr txBox="1"/>
          <p:nvPr>
            <p:custDataLst>
              <p:tags r:id="rId10"/>
            </p:custDataLst>
          </p:nvPr>
        </p:nvSpPr>
        <p:spPr>
          <a:xfrm>
            <a:off x="640244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基因治疗在癌症治疗中的优势</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2" name="矩形 34"/>
          <p:cNvSpPr/>
          <p:nvPr>
            <p:custDataLst>
              <p:tags r:id="rId11"/>
            </p:custDataLst>
          </p:nvPr>
        </p:nvSpPr>
        <p:spPr>
          <a:xfrm>
            <a:off x="90358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54" name="矩形 38"/>
          <p:cNvSpPr/>
          <p:nvPr>
            <p:custDataLst>
              <p:tags r:id="rId12"/>
            </p:custDataLst>
          </p:nvPr>
        </p:nvSpPr>
        <p:spPr>
          <a:xfrm>
            <a:off x="94095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156" name="TextBox 2"/>
          <p:cNvSpPr txBox="1"/>
          <p:nvPr>
            <p:custDataLst>
              <p:tags r:id="rId13"/>
            </p:custDataLst>
          </p:nvPr>
        </p:nvSpPr>
        <p:spPr>
          <a:xfrm>
            <a:off x="919082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基因治疗在癌症治疗中的前景</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02" name="标题 2"/>
          <p:cNvSpPr>
            <a:spLocks noGrp="1"/>
          </p:cNvSpPr>
          <p:nvPr>
            <p:ph type="title" idx="2"/>
          </p:nvPr>
        </p:nvSpPr>
        <p:spPr/>
        <p:txBody>
          <a:bodyPr/>
          <a:lstStyle/>
          <a:p>
            <a:r>
              <a:rPr lang="zh-CN" altLang="en-US"/>
              <a:t>基因治疗的优势</a:t>
            </a:r>
            <a:endParaRPr lang="zh-CN" altLang="en-US"/>
          </a:p>
        </p:txBody>
      </p:sp>
      <p:sp>
        <p:nvSpPr>
          <p:cNvPr id="1049204"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06"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08"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针对病因治疗：直接针对病因进行治疗，提高治疗效果</a:t>
            </a:r>
            <a:endParaRPr lang="zh-CN" altLang="en-US" sz="2000" spc="150">
              <a:solidFill>
                <a:schemeClr val="tx1">
                  <a:lumMod val="85000"/>
                  <a:lumOff val="15000"/>
                </a:schemeClr>
              </a:solidFill>
              <a:latin typeface="+mn-ea"/>
              <a:sym typeface="+mn-ea"/>
            </a:endParaRPr>
          </a:p>
        </p:txBody>
      </p:sp>
      <p:sp>
        <p:nvSpPr>
          <p:cNvPr id="1049210"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12"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14"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副作用小：相较于传统治疗方法，基因治疗的副作用更小</a:t>
            </a:r>
            <a:endParaRPr lang="zh-CN" altLang="en-US" sz="2000" spc="150">
              <a:solidFill>
                <a:schemeClr val="tx1">
                  <a:lumMod val="85000"/>
                  <a:lumOff val="15000"/>
                </a:schemeClr>
              </a:solidFill>
              <a:latin typeface="+mn-ea"/>
              <a:sym typeface="+mn-ea"/>
            </a:endParaRPr>
          </a:p>
        </p:txBody>
      </p:sp>
      <p:sp>
        <p:nvSpPr>
          <p:cNvPr id="1049216"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18"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20"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适用范围广：适用于多种癌症类型，具有广泛的应用前景</a:t>
            </a:r>
            <a:endParaRPr lang="zh-CN" altLang="en-US" sz="2000" spc="150">
              <a:solidFill>
                <a:schemeClr val="tx1">
                  <a:lumMod val="85000"/>
                  <a:lumOff val="15000"/>
                </a:schemeClr>
              </a:solidFill>
              <a:latin typeface="+mn-ea"/>
              <a:sym typeface="+mn-ea"/>
            </a:endParaRPr>
          </a:p>
        </p:txBody>
      </p:sp>
      <p:sp>
        <p:nvSpPr>
          <p:cNvPr id="1049222"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24"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226"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精准治疗：通过精准编辑基因，实现个性化治疗</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23" name=""/>
        <p:cNvGrpSpPr/>
        <p:nvPr/>
      </p:nvGrpSpPr>
      <p:grpSpPr>
        <a:xfrm>
          <a:off x="0" y="0"/>
          <a:ext cx="0" cy="0"/>
        </a:xfrm>
      </p:grpSpPr>
      <p:sp>
        <p:nvSpPr>
          <p:cNvPr id="1049272"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74" name="标题 4"/>
          <p:cNvSpPr>
            <a:spLocks noGrp="1"/>
          </p:cNvSpPr>
          <p:nvPr>
            <p:ph type="title" idx="1"/>
            <p:custDataLst>
              <p:tags r:id="rId3"/>
            </p:custDataLst>
          </p:nvPr>
        </p:nvSpPr>
        <p:spPr/>
        <p:txBody>
          <a:bodyPr/>
          <a:lstStyle/>
          <a:p>
            <a:r>
              <a:rPr lang="zh-CN" altLang="en-US"/>
              <a:t>基因治疗在癌症治疗中的突破</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376" name="标题 2"/>
          <p:cNvSpPr>
            <a:spLocks noGrp="1"/>
          </p:cNvSpPr>
          <p:nvPr>
            <p:ph type="title" idx="2"/>
          </p:nvPr>
        </p:nvSpPr>
        <p:spPr/>
        <p:txBody>
          <a:bodyPr/>
          <a:lstStyle/>
          <a:p>
            <a:r>
              <a:rPr lang="zh-CN" altLang="en-US"/>
              <a:t>突破传统治疗方法的限制</a:t>
            </a:r>
            <a:endParaRPr lang="zh-CN" altLang="en-US"/>
          </a:p>
        </p:txBody>
      </p:sp>
      <p:sp>
        <p:nvSpPr>
          <p:cNvPr id="1049378" name="矩形 5"/>
          <p:cNvSpPr/>
          <p:nvPr>
            <p:custDataLst>
              <p:tags r:id="rId2"/>
            </p:custDataLst>
          </p:nvPr>
        </p:nvSpPr>
        <p:spPr>
          <a:xfrm>
            <a:off x="654755"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80" name="矩形 10"/>
          <p:cNvSpPr/>
          <p:nvPr>
            <p:custDataLst>
              <p:tags r:id="rId3"/>
            </p:custDataLst>
          </p:nvPr>
        </p:nvSpPr>
        <p:spPr>
          <a:xfrm>
            <a:off x="1009361"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82" name="TextBox 2"/>
          <p:cNvSpPr txBox="1"/>
          <p:nvPr>
            <p:custDataLst>
              <p:tags r:id="rId4"/>
            </p:custDataLst>
          </p:nvPr>
        </p:nvSpPr>
        <p:spPr>
          <a:xfrm>
            <a:off x="809736"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传统治疗方法：手术、放疗、化疗等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84" name="矩形 6"/>
          <p:cNvSpPr/>
          <p:nvPr>
            <p:custDataLst>
              <p:tags r:id="rId5"/>
            </p:custDataLst>
          </p:nvPr>
        </p:nvSpPr>
        <p:spPr>
          <a:xfrm>
            <a:off x="34533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86" name="矩形 11"/>
          <p:cNvSpPr/>
          <p:nvPr>
            <p:custDataLst>
              <p:tags r:id="rId6"/>
            </p:custDataLst>
          </p:nvPr>
        </p:nvSpPr>
        <p:spPr>
          <a:xfrm>
            <a:off x="38270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88" name="TextBox 2"/>
          <p:cNvSpPr txBox="1"/>
          <p:nvPr>
            <p:custDataLst>
              <p:tags r:id="rId7"/>
            </p:custDataLst>
          </p:nvPr>
        </p:nvSpPr>
        <p:spPr>
          <a:xfrm>
            <a:off x="3607682"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基因治疗突破传统治疗方法的限制</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90" name="矩形 33"/>
          <p:cNvSpPr/>
          <p:nvPr>
            <p:custDataLst>
              <p:tags r:id="rId8"/>
            </p:custDataLst>
          </p:nvPr>
        </p:nvSpPr>
        <p:spPr>
          <a:xfrm>
            <a:off x="624745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92" name="矩形 37"/>
          <p:cNvSpPr/>
          <p:nvPr>
            <p:custDataLst>
              <p:tags r:id="rId9"/>
            </p:custDataLst>
          </p:nvPr>
        </p:nvSpPr>
        <p:spPr>
          <a:xfrm>
            <a:off x="6602065"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94" name="TextBox 2"/>
          <p:cNvSpPr txBox="1"/>
          <p:nvPr>
            <p:custDataLst>
              <p:tags r:id="rId10"/>
            </p:custDataLst>
          </p:nvPr>
        </p:nvSpPr>
        <p:spPr>
          <a:xfrm>
            <a:off x="640244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基因治疗的优势：针对性强、副作用小、疗效显著等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96" name="矩形 34"/>
          <p:cNvSpPr/>
          <p:nvPr>
            <p:custDataLst>
              <p:tags r:id="rId11"/>
            </p:custDataLst>
          </p:nvPr>
        </p:nvSpPr>
        <p:spPr>
          <a:xfrm>
            <a:off x="90358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98" name="矩形 38"/>
          <p:cNvSpPr/>
          <p:nvPr>
            <p:custDataLst>
              <p:tags r:id="rId12"/>
            </p:custDataLst>
          </p:nvPr>
        </p:nvSpPr>
        <p:spPr>
          <a:xfrm>
            <a:off x="94095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400" name="TextBox 2"/>
          <p:cNvSpPr txBox="1"/>
          <p:nvPr>
            <p:custDataLst>
              <p:tags r:id="rId13"/>
            </p:custDataLst>
          </p:nvPr>
        </p:nvSpPr>
        <p:spPr>
          <a:xfrm>
            <a:off x="919082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基因治疗在癌症治疗中的应用前景</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46" name="标题 2"/>
          <p:cNvSpPr>
            <a:spLocks noGrp="1"/>
          </p:cNvSpPr>
          <p:nvPr>
            <p:ph type="title" idx="2"/>
          </p:nvPr>
        </p:nvSpPr>
        <p:spPr/>
        <p:txBody>
          <a:bodyPr/>
          <a:lstStyle/>
          <a:p>
            <a:r>
              <a:rPr lang="zh-CN" altLang="en-US"/>
              <a:t>针对特定基因突变的精准治疗</a:t>
            </a:r>
            <a:endParaRPr lang="zh-CN" altLang="en-US"/>
          </a:p>
        </p:txBody>
      </p:sp>
      <p:sp>
        <p:nvSpPr>
          <p:cNvPr id="1049448"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针对特定基因突变的精准治疗是基因治疗在癌症治疗中的重要突破之一</a:t>
            </a:r>
            <a:endParaRPr lang="zh-CN" altLang="en-US" sz="1200" spc="150">
              <a:solidFill>
                <a:schemeClr val="tx1">
                  <a:lumMod val="85000"/>
                  <a:lumOff val="15000"/>
                </a:schemeClr>
              </a:solidFill>
              <a:latin typeface="+mn-ea"/>
              <a:sym typeface="+mn-ea"/>
            </a:endParaRPr>
          </a:p>
        </p:txBody>
      </p:sp>
      <p:sp>
        <p:nvSpPr>
          <p:cNvPr id="1049450"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2"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4"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通过检测患者的基因突变，可以精准地设计治疗方案，提高治疗效果</a:t>
            </a:r>
            <a:endParaRPr lang="zh-CN" altLang="en-US" sz="1200" spc="150">
              <a:solidFill>
                <a:schemeClr val="tx1">
                  <a:lumMod val="85000"/>
                  <a:lumOff val="15000"/>
                </a:schemeClr>
              </a:solidFill>
              <a:latin typeface="+mn-ea"/>
              <a:sym typeface="+mn-ea"/>
            </a:endParaRPr>
          </a:p>
        </p:txBody>
      </p:sp>
      <p:sp>
        <p:nvSpPr>
          <p:cNvPr id="1049456"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8"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60"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针对特定基因突变的精准治疗可以减少副作用，提高患者的生活质量</a:t>
            </a:r>
            <a:endParaRPr lang="zh-CN" altLang="en-US" sz="1200" spc="150">
              <a:solidFill>
                <a:schemeClr val="tx1">
                  <a:lumMod val="85000"/>
                  <a:lumOff val="15000"/>
                </a:schemeClr>
              </a:solidFill>
              <a:latin typeface="+mn-ea"/>
              <a:sym typeface="+mn-ea"/>
            </a:endParaRPr>
          </a:p>
        </p:txBody>
      </p:sp>
      <p:sp>
        <p:nvSpPr>
          <p:cNvPr id="1049462"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64"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66"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针对特定基因突变的精准治疗是未来癌症治疗的重要方向之一</a:t>
            </a:r>
            <a:endParaRPr lang="zh-CN" altLang="en-US" sz="1200" spc="150">
              <a:solidFill>
                <a:schemeClr val="tx1">
                  <a:lumMod val="85000"/>
                  <a:lumOff val="15000"/>
                </a:schemeClr>
              </a:solidFill>
              <a:latin typeface="+mn-ea"/>
              <a:sym typeface="+mn-ea"/>
            </a:endParaRPr>
          </a:p>
        </p:txBody>
      </p:sp>
      <p:sp>
        <p:nvSpPr>
          <p:cNvPr id="1049468"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70"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16" name="标题 2"/>
          <p:cNvSpPr>
            <a:spLocks noGrp="1"/>
          </p:cNvSpPr>
          <p:nvPr>
            <p:ph type="title" idx="2"/>
          </p:nvPr>
        </p:nvSpPr>
        <p:spPr/>
        <p:txBody>
          <a:bodyPr/>
          <a:lstStyle/>
          <a:p>
            <a:r>
              <a:rPr lang="zh-CN" altLang="en-US"/>
              <a:t>提高治疗效果和生存率</a:t>
            </a:r>
            <a:endParaRPr lang="zh-CN" altLang="en-US"/>
          </a:p>
        </p:txBody>
      </p:sp>
      <p:sp>
        <p:nvSpPr>
          <p:cNvPr id="1049518"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520"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2"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基因治疗能够精准地针对癌症细胞，减少对正常细胞的损害</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524"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6"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8"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基因治疗能够增强免疫系统的抗癌能力，提高治疗效果</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530"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532"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基因治疗能够减少化疗和放疗等传统治疗方法的副作用</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534"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36"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38"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40"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基因治疗能够延长癌症患者的生存期，提高生存率</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67" name=""/>
        <p:cNvGrpSpPr/>
        <p:nvPr/>
      </p:nvGrpSpPr>
      <p:grpSpPr>
        <a:xfrm>
          <a:off x="0" y="0"/>
          <a:ext cx="0" cy="0"/>
        </a:xfrm>
      </p:grpSpPr>
      <p:sp>
        <p:nvSpPr>
          <p:cNvPr id="1049586"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588" name="标题 4"/>
          <p:cNvSpPr>
            <a:spLocks noGrp="1"/>
          </p:cNvSpPr>
          <p:nvPr>
            <p:ph type="title" idx="1"/>
            <p:custDataLst>
              <p:tags r:id="rId3"/>
            </p:custDataLst>
          </p:nvPr>
        </p:nvSpPr>
        <p:spPr/>
        <p:txBody>
          <a:bodyPr/>
          <a:lstStyle/>
          <a:p>
            <a:r>
              <a:rPr lang="zh-CN" altLang="en-US"/>
              <a:t>基因治疗在癌症治疗中的发展前景</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p:cNvGrpSpPr/>
        <p:nvPr/>
      </p:nvGrpSpPr>
      <p:grpSpPr>
        <a:xfrm>
          <a:off x="0" y="0"/>
          <a:ext cx="0" cy="0"/>
        </a:xfrm>
      </p:grpSpPr>
      <p:sp>
        <p:nvSpPr>
          <p:cNvPr id="1049690" name="标题 2"/>
          <p:cNvSpPr>
            <a:spLocks noGrp="1"/>
          </p:cNvSpPr>
          <p:nvPr>
            <p:ph type="title" idx="2"/>
          </p:nvPr>
        </p:nvSpPr>
        <p:spPr/>
        <p:txBody>
          <a:bodyPr/>
          <a:lstStyle/>
          <a:p>
            <a:r>
              <a:rPr lang="zh-CN" altLang="en-US"/>
              <a:t>基因治疗技术的不断进步</a:t>
            </a:r>
            <a:endParaRPr lang="zh-CN" altLang="en-US"/>
          </a:p>
        </p:txBody>
      </p:sp>
      <p:sp>
        <p:nvSpPr>
          <p:cNvPr id="1049692"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694"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696"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基因编辑技术的突破：CRISPR-Cas9等基因编辑工具的发展为癌症治疗提供了新的可能性</a:t>
            </a:r>
            <a:endParaRPr lang="zh-CN" altLang="en-US" sz="2000" spc="150">
              <a:solidFill>
                <a:schemeClr val="tx1">
                  <a:lumMod val="85000"/>
                  <a:lumOff val="15000"/>
                </a:schemeClr>
              </a:solidFill>
              <a:latin typeface="+mn-ea"/>
              <a:sym typeface="+mn-ea"/>
            </a:endParaRPr>
          </a:p>
        </p:txBody>
      </p:sp>
      <p:sp>
        <p:nvSpPr>
          <p:cNvPr id="1049698"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00"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02"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基因载体技术的改进：病毒和非病毒载体的研究为基因药物的精准投递提供了更有效的方法</a:t>
            </a:r>
            <a:endParaRPr lang="zh-CN" altLang="en-US" sz="2000" spc="150">
              <a:solidFill>
                <a:schemeClr val="tx1">
                  <a:lumMod val="85000"/>
                  <a:lumOff val="15000"/>
                </a:schemeClr>
              </a:solidFill>
              <a:latin typeface="+mn-ea"/>
              <a:sym typeface="+mn-ea"/>
            </a:endParaRPr>
          </a:p>
        </p:txBody>
      </p:sp>
      <p:sp>
        <p:nvSpPr>
          <p:cNvPr id="1049704"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06"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08"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免疫治疗与基因治疗的结合：CAR-T等免疫治疗方法的成功为基因治疗提供了新的思路和方向</a:t>
            </a:r>
            <a:endParaRPr lang="zh-CN" altLang="en-US" sz="2000" spc="150">
              <a:solidFill>
                <a:schemeClr val="tx1">
                  <a:lumMod val="85000"/>
                  <a:lumOff val="15000"/>
                </a:schemeClr>
              </a:solidFill>
              <a:latin typeface="+mn-ea"/>
              <a:sym typeface="+mn-ea"/>
            </a:endParaRPr>
          </a:p>
        </p:txBody>
      </p:sp>
      <p:sp>
        <p:nvSpPr>
          <p:cNvPr id="1049710"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12"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714"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临床试验的进展：越来越多的基因治疗药物进入临床试验阶段，为癌症治疗提供了新的选择和希望</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p:cNvGrpSpPr/>
        <p:nvPr/>
      </p:nvGrpSpPr>
      <p:grpSpPr>
        <a:xfrm>
          <a:off x="0" y="0"/>
          <a:ext cx="0" cy="0"/>
        </a:xfrm>
      </p:grpSpPr>
      <p:sp>
        <p:nvSpPr>
          <p:cNvPr id="1049760" name="标题 2"/>
          <p:cNvSpPr>
            <a:spLocks noGrp="1"/>
          </p:cNvSpPr>
          <p:nvPr>
            <p:ph type="title" idx="2"/>
          </p:nvPr>
        </p:nvSpPr>
        <p:spPr/>
        <p:txBody>
          <a:bodyPr/>
          <a:lstStyle/>
          <a:p>
            <a:r>
              <a:rPr lang="zh-CN" altLang="en-US"/>
              <a:t>临床试验的广泛开展</a:t>
            </a:r>
            <a:endParaRPr lang="zh-CN" altLang="en-US"/>
          </a:p>
        </p:txBody>
      </p:sp>
      <p:sp>
        <p:nvSpPr>
          <p:cNvPr id="1049762"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64"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66"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68"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临床试验覆盖的癌症类型不断扩大</a:t>
            </a:r>
            <a:endParaRPr lang="en-US" altLang="zh-CN">
              <a:solidFill>
                <a:schemeClr val="dk1">
                  <a:lumMod val="80000"/>
                  <a:lumOff val="20000"/>
                </a:schemeClr>
              </a:solidFill>
              <a:latin typeface="+mn-ea"/>
              <a:sym typeface="+mn-ea"/>
            </a:endParaRPr>
          </a:p>
        </p:txBody>
      </p:sp>
      <p:sp>
        <p:nvSpPr>
          <p:cNvPr id="1049770"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72"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74"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76"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基因治疗在癌症治疗中的临床试验数量不断增加</a:t>
            </a:r>
            <a:endParaRPr lang="zh-CN" altLang="en-US">
              <a:solidFill>
                <a:schemeClr val="dk1">
                  <a:lumMod val="80000"/>
                  <a:lumOff val="20000"/>
                </a:schemeClr>
              </a:solidFill>
              <a:latin typeface="+mn-ea"/>
              <a:sym typeface="+mn-ea"/>
            </a:endParaRPr>
          </a:p>
        </p:txBody>
      </p:sp>
      <p:sp>
        <p:nvSpPr>
          <p:cNvPr id="1049778"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80"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82"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84"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多种基因治疗药物在临床试验中取得显著疗效</a:t>
            </a:r>
            <a:endParaRPr lang="zh-CN" altLang="en-US">
              <a:solidFill>
                <a:schemeClr val="dk1">
                  <a:lumMod val="80000"/>
                  <a:lumOff val="20000"/>
                </a:schemeClr>
              </a:solidFill>
              <a:latin typeface="+mn-ea"/>
              <a:sym typeface="+mn-ea"/>
            </a:endParaRPr>
          </a:p>
        </p:txBody>
      </p:sp>
      <p:sp>
        <p:nvSpPr>
          <p:cNvPr id="1049786"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88"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90"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792"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临床试验的参与机构和合作日益增多</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https://d.book118.com/917013056036006051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7.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汉仪粗圆简</vt:lpstr>
      <vt:lpstr>Wingdings</vt:lpstr>
      <vt:lpstr>江城圆体 700W</vt:lpstr>
      <vt:lpstr>Calibri Light</vt:lpstr>
      <vt:lpstr>微软雅黑</vt:lpstr>
      <vt:lpstr>Office Theme</vt:lpstr>
      <vt:lpstr>基因治疗在癌症治疗中的突破与发展</vt:lpstr>
      <vt:lpstr>目录</vt:lpstr>
      <vt:lpstr>单击添加章节标题</vt:lpstr>
      <vt:lpstr>基因治疗在癌症治疗中的重要性</vt:lpstr>
      <vt:lpstr>癌症治疗现状</vt:lpstr>
      <vt:lpstr>基因治疗在癌症治疗中的应用</vt:lpstr>
      <vt:lpstr>基因治疗的优势</vt:lpstr>
      <vt:lpstr>基因治疗在癌症治疗中的突破</vt:lpstr>
      <vt:lpstr>突破传统治疗方法的限制</vt:lpstr>
      <vt:lpstr>针对特定基因突变的精准治疗</vt:lpstr>
      <vt:lpstr>提高治疗效果和生存率</vt:lpstr>
      <vt:lpstr>基因治疗在癌症治疗中的发展前景</vt:lpstr>
      <vt:lpstr>基因治疗技术的不断进步</vt:lpstr>
      <vt:lpstr>临床试验的广泛开展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2024-09-24T04:32:42.755</cp:lastPrinted>
  <dcterms:created xsi:type="dcterms:W3CDTF">2024-09-23T20:32:42Z</dcterms:created>
  <dcterms:modified xsi:type="dcterms:W3CDTF">2024-09-23T20:32:45Z</dcterms:modified>
</cp:coreProperties>
</file>