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FF770-6ABE-491D-A957-F35EFF61F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FB2C4-39BB-4AE3-8BB7-DEB2864B4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A5C40-577C-4B48-AD5D-6C4AE3489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DF24E-7595-43E4-B25A-C1D39A556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7B52BB-EBDE-47B1-9C39-7869A72B9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3A6986-E46C-4D64-A377-632807573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EA27D8-510D-424F-B98B-0C8476663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86AD1-B8D5-41DC-B0B1-EB1E508A4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2581F-D78A-440C-9287-FAB1C7B20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2B688-C28F-4B01-9822-BD53BFD0A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39D84-7EBE-44F4-B1F2-6DDB9A0A9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8128"/>
            <a:ext cx="2682240" cy="6852284"/>
          </a:xfrm>
          <a:custGeom>
            <a:rect l="l" t="t" r="r" b="b"/>
            <a:pathLst>
              <a:path w="2682240" h="6852284">
                <a:moveTo>
                  <a:pt x="2682239" y="6851904"/>
                </a:moveTo>
                <a:lnTo>
                  <a:pt x="0" y="6851904"/>
                </a:lnTo>
                <a:lnTo>
                  <a:pt x="0" y="0"/>
                </a:lnTo>
                <a:lnTo>
                  <a:pt x="2682239" y="0"/>
                </a:lnTo>
                <a:lnTo>
                  <a:pt x="2682239" y="6851904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A5B2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167763" y="1600640"/>
            <a:ext cx="9862820" cy="40982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14" Type="http://schemas.openxmlformats.org/officeDocument/2006/relationships/image" Target="../media/image15.png" /><Relationship Id="rId15" Type="http://schemas.openxmlformats.org/officeDocument/2006/relationships/image" Target="../media/image16.png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3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17.png" /><Relationship Id="rId3" Type="http://schemas.openxmlformats.org/officeDocument/2006/relationships/image" Target="../media/image24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14" Type="http://schemas.openxmlformats.org/officeDocument/2006/relationships/image" Target="../media/image13.png" /><Relationship Id="rId15" Type="http://schemas.openxmlformats.org/officeDocument/2006/relationships/image" Target="../media/image14.png" /><Relationship Id="rId16" Type="http://schemas.openxmlformats.org/officeDocument/2006/relationships/image" Target="../media/image15.png" /><Relationship Id="rId17" Type="http://schemas.openxmlformats.org/officeDocument/2006/relationships/image" Target="../media/image16.png" /><Relationship Id="rId2" Type="http://schemas.openxmlformats.org/officeDocument/2006/relationships/image" Target="../media/image25.pn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Relationship Id="rId5" Type="http://schemas.openxmlformats.org/officeDocument/2006/relationships/image" Target="../media/image28.png" /><Relationship Id="rId6" Type="http://schemas.openxmlformats.org/officeDocument/2006/relationships/image" Target="../media/image29.png" /><Relationship Id="rId7" Type="http://schemas.openxmlformats.org/officeDocument/2006/relationships/image" Target="../media/image30.png" /><Relationship Id="rId8" Type="http://schemas.openxmlformats.org/officeDocument/2006/relationships/image" Target="../media/image31.png" /><Relationship Id="rId9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32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2" Type="http://schemas.openxmlformats.org/officeDocument/2006/relationships/image" Target="../media/image33.png" /><Relationship Id="rId3" Type="http://schemas.openxmlformats.org/officeDocument/2006/relationships/image" Target="../media/image34.png" /><Relationship Id="rId4" Type="http://schemas.openxmlformats.org/officeDocument/2006/relationships/image" Target="../media/image35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1615110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414012" y="4180913"/>
            <a:ext cx="439420" cy="439420"/>
          </a:xfrm>
          <a:custGeom>
            <a:rect l="l" t="t" r="r" b="b"/>
            <a:pathLst>
              <a:path w="439420" h="439420">
                <a:moveTo>
                  <a:pt x="438912" y="219456"/>
                </a:moveTo>
                <a:lnTo>
                  <a:pt x="0" y="219456"/>
                </a:lnTo>
                <a:lnTo>
                  <a:pt x="4459" y="175227"/>
                </a:lnTo>
                <a:lnTo>
                  <a:pt x="17246" y="134033"/>
                </a:lnTo>
                <a:lnTo>
                  <a:pt x="37480" y="96756"/>
                </a:lnTo>
                <a:lnTo>
                  <a:pt x="64278" y="64277"/>
                </a:lnTo>
                <a:lnTo>
                  <a:pt x="96757" y="37479"/>
                </a:lnTo>
                <a:lnTo>
                  <a:pt x="134036" y="17245"/>
                </a:lnTo>
                <a:lnTo>
                  <a:pt x="175233" y="4458"/>
                </a:lnTo>
                <a:lnTo>
                  <a:pt x="219456" y="0"/>
                </a:lnTo>
                <a:lnTo>
                  <a:pt x="263685" y="4459"/>
                </a:lnTo>
                <a:lnTo>
                  <a:pt x="304879" y="17246"/>
                </a:lnTo>
                <a:lnTo>
                  <a:pt x="342156" y="37480"/>
                </a:lnTo>
                <a:lnTo>
                  <a:pt x="374635" y="64277"/>
                </a:lnTo>
                <a:lnTo>
                  <a:pt x="401432" y="96756"/>
                </a:lnTo>
                <a:lnTo>
                  <a:pt x="421666" y="134034"/>
                </a:lnTo>
                <a:lnTo>
                  <a:pt x="434453" y="175228"/>
                </a:lnTo>
                <a:lnTo>
                  <a:pt x="438912" y="219456"/>
                </a:lnTo>
                <a:close/>
              </a:path>
              <a:path w="439420" h="439420">
                <a:moveTo>
                  <a:pt x="219456" y="438911"/>
                </a:moveTo>
                <a:lnTo>
                  <a:pt x="175228" y="434453"/>
                </a:lnTo>
                <a:lnTo>
                  <a:pt x="134034" y="421666"/>
                </a:lnTo>
                <a:lnTo>
                  <a:pt x="96756" y="401432"/>
                </a:lnTo>
                <a:lnTo>
                  <a:pt x="64277" y="374634"/>
                </a:lnTo>
                <a:lnTo>
                  <a:pt x="37479" y="342155"/>
                </a:lnTo>
                <a:lnTo>
                  <a:pt x="17246" y="304878"/>
                </a:lnTo>
                <a:lnTo>
                  <a:pt x="4458" y="263684"/>
                </a:lnTo>
                <a:lnTo>
                  <a:pt x="0" y="219455"/>
                </a:lnTo>
                <a:lnTo>
                  <a:pt x="438912" y="219456"/>
                </a:lnTo>
                <a:lnTo>
                  <a:pt x="434453" y="263684"/>
                </a:lnTo>
                <a:lnTo>
                  <a:pt x="421666" y="304878"/>
                </a:lnTo>
                <a:lnTo>
                  <a:pt x="401432" y="342155"/>
                </a:lnTo>
                <a:lnTo>
                  <a:pt x="374634" y="374634"/>
                </a:lnTo>
                <a:lnTo>
                  <a:pt x="342156" y="401432"/>
                </a:lnTo>
                <a:lnTo>
                  <a:pt x="304878" y="421666"/>
                </a:lnTo>
                <a:lnTo>
                  <a:pt x="263684" y="434453"/>
                </a:lnTo>
                <a:lnTo>
                  <a:pt x="219456" y="43891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8143885" y="4180913"/>
            <a:ext cx="439420" cy="439420"/>
            <a:chOff x="8143885" y="4180913"/>
            <a:chExt cx="439420" cy="439420"/>
          </a:xfrm>
        </p:grpSpPr>
        <p:sp>
          <p:nvSpPr>
            <p:cNvPr id="5" name="object 5"/>
            <p:cNvSpPr/>
            <p:nvPr/>
          </p:nvSpPr>
          <p:spPr>
            <a:xfrm>
              <a:off x="8143885" y="4180913"/>
              <a:ext cx="439420" cy="439420"/>
            </a:xfrm>
            <a:custGeom>
              <a:rect l="l" t="t" r="r" b="b"/>
              <a:pathLst>
                <a:path w="439420" h="439420">
                  <a:moveTo>
                    <a:pt x="438914" y="219456"/>
                  </a:moveTo>
                  <a:lnTo>
                    <a:pt x="3" y="219456"/>
                  </a:lnTo>
                  <a:lnTo>
                    <a:pt x="4462" y="175227"/>
                  </a:lnTo>
                  <a:lnTo>
                    <a:pt x="17250" y="134033"/>
                  </a:lnTo>
                  <a:lnTo>
                    <a:pt x="37484" y="96756"/>
                  </a:lnTo>
                  <a:lnTo>
                    <a:pt x="64281" y="64277"/>
                  </a:lnTo>
                  <a:lnTo>
                    <a:pt x="96761" y="37479"/>
                  </a:lnTo>
                  <a:lnTo>
                    <a:pt x="134039" y="17245"/>
                  </a:lnTo>
                  <a:lnTo>
                    <a:pt x="175236" y="4458"/>
                  </a:lnTo>
                  <a:lnTo>
                    <a:pt x="219459" y="0"/>
                  </a:lnTo>
                  <a:lnTo>
                    <a:pt x="263687" y="4459"/>
                  </a:lnTo>
                  <a:lnTo>
                    <a:pt x="304881" y="17246"/>
                  </a:lnTo>
                  <a:lnTo>
                    <a:pt x="342158" y="37480"/>
                  </a:lnTo>
                  <a:lnTo>
                    <a:pt x="374637" y="64277"/>
                  </a:lnTo>
                  <a:lnTo>
                    <a:pt x="401434" y="96756"/>
                  </a:lnTo>
                  <a:lnTo>
                    <a:pt x="421668" y="134034"/>
                  </a:lnTo>
                  <a:lnTo>
                    <a:pt x="434455" y="175228"/>
                  </a:lnTo>
                  <a:lnTo>
                    <a:pt x="438914" y="219456"/>
                  </a:lnTo>
                  <a:close/>
                </a:path>
                <a:path w="439420" h="439420">
                  <a:moveTo>
                    <a:pt x="219457" y="438911"/>
                  </a:moveTo>
                  <a:lnTo>
                    <a:pt x="175228" y="434453"/>
                  </a:lnTo>
                  <a:lnTo>
                    <a:pt x="134033" y="421666"/>
                  </a:lnTo>
                  <a:lnTo>
                    <a:pt x="96756" y="401432"/>
                  </a:lnTo>
                  <a:lnTo>
                    <a:pt x="64277" y="374634"/>
                  </a:lnTo>
                  <a:lnTo>
                    <a:pt x="37479" y="342155"/>
                  </a:lnTo>
                  <a:lnTo>
                    <a:pt x="17245" y="304878"/>
                  </a:lnTo>
                  <a:lnTo>
                    <a:pt x="4458" y="263684"/>
                  </a:lnTo>
                  <a:lnTo>
                    <a:pt x="0" y="219455"/>
                  </a:lnTo>
                  <a:lnTo>
                    <a:pt x="438914" y="219456"/>
                  </a:lnTo>
                  <a:lnTo>
                    <a:pt x="434454" y="263684"/>
                  </a:lnTo>
                  <a:lnTo>
                    <a:pt x="421666" y="304878"/>
                  </a:lnTo>
                  <a:lnTo>
                    <a:pt x="401433" y="342155"/>
                  </a:lnTo>
                  <a:lnTo>
                    <a:pt x="374635" y="374634"/>
                  </a:lnTo>
                  <a:lnTo>
                    <a:pt x="342156" y="401432"/>
                  </a:lnTo>
                  <a:lnTo>
                    <a:pt x="304879" y="421666"/>
                  </a:lnTo>
                  <a:lnTo>
                    <a:pt x="263685" y="434453"/>
                  </a:lnTo>
                  <a:lnTo>
                    <a:pt x="219457" y="43891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265810" y="4278450"/>
              <a:ext cx="243840" cy="243839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062597" y="2469757"/>
            <a:ext cx="462597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栏杆扶手计划书</a:t>
            </a:r>
            <a:endParaRPr sz="5150"/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5516757" y="4281220"/>
            <a:ext cx="243840" cy="2438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22424" y="2474264"/>
            <a:ext cx="1920239" cy="1920239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327660" rIns="0" bIns="0" rtlCol="0">
            <a:spAutoFit/>
          </a:bodyPr>
          <a:lstStyle/>
          <a:p>
            <a:pPr marL="187960">
              <a:lnSpc>
                <a:spcPct val="100000"/>
              </a:lnSpc>
              <a:spcBef>
                <a:spcPts val="2580"/>
              </a:spcBef>
            </a:pPr>
            <a:r>
              <a:rPr sz="6050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60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11227" y="1746130"/>
            <a:ext cx="2362200" cy="34213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2C3E55"/>
                </a:solidFill>
                <a:latin typeface="微软雅黑"/>
                <a:cs typeface="微软雅黑"/>
              </a:rPr>
              <a:t>项目背景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2C3E55"/>
                </a:solidFill>
                <a:latin typeface="微软雅黑"/>
                <a:cs typeface="微软雅黑"/>
              </a:rPr>
              <a:t>项目内容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2C3E55"/>
                </a:solidFill>
                <a:latin typeface="微软雅黑"/>
                <a:cs typeface="微软雅黑"/>
              </a:rPr>
              <a:t>实施方案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2C3E55"/>
                </a:solidFill>
                <a:latin typeface="微软雅黑"/>
                <a:cs typeface="微软雅黑"/>
              </a:rPr>
              <a:t>预期效果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2C3E55"/>
                </a:solidFill>
                <a:latin typeface="微软雅黑"/>
                <a:cs typeface="微软雅黑"/>
              </a:rPr>
              <a:t>风险评估与对策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9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2C3E55"/>
                </a:solidFill>
                <a:latin typeface="微软雅黑"/>
                <a:cs typeface="微软雅黑"/>
              </a:rPr>
              <a:t>项目时间表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7595" y="2992034"/>
            <a:ext cx="19685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15">
                <a:solidFill>
                  <a:srgbClr val="2C3E55"/>
                </a:solidFill>
                <a:latin typeface="微软雅黑"/>
                <a:cs typeface="微软雅黑"/>
              </a:rPr>
              <a:t>项目背景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42150" y="2971333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220586" y="1729537"/>
            <a:ext cx="5081270" cy="4358005"/>
            <a:chOff x="6220586" y="1729537"/>
            <a:chExt cx="5081270" cy="435800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235700" y="1739900"/>
              <a:ext cx="5058969" cy="216330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230111" y="1739062"/>
              <a:ext cx="5059045" cy="2163445"/>
            </a:xfrm>
            <a:custGeom>
              <a:rect l="l" t="t" r="r" b="b"/>
              <a:pathLst>
                <a:path w="5059045" h="2163445">
                  <a:moveTo>
                    <a:pt x="0" y="0"/>
                  </a:moveTo>
                  <a:lnTo>
                    <a:pt x="5058968" y="0"/>
                  </a:lnTo>
                  <a:lnTo>
                    <a:pt x="5058968" y="2163307"/>
                  </a:lnTo>
                  <a:lnTo>
                    <a:pt x="0" y="2163307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5259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235700" y="3911600"/>
              <a:ext cx="5058969" cy="2163307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233164" y="3914561"/>
              <a:ext cx="5059045" cy="2163445"/>
            </a:xfrm>
            <a:custGeom>
              <a:rect l="l" t="t" r="r" b="b"/>
              <a:pathLst>
                <a:path w="5059045" h="2163445">
                  <a:moveTo>
                    <a:pt x="0" y="0"/>
                  </a:moveTo>
                  <a:lnTo>
                    <a:pt x="5058968" y="0"/>
                  </a:lnTo>
                  <a:lnTo>
                    <a:pt x="5058968" y="2163307"/>
                  </a:lnTo>
                  <a:lnTo>
                    <a:pt x="0" y="2163307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5259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763828" y="1409026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11125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875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79366" y="1274123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提高安全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性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栏杆扶手可以提供额外的支撑和保护，降低意外</a:t>
            </a:r>
            <a:r>
              <a:rPr sz="1500" spc="-10">
                <a:latin typeface="微软雅黑"/>
                <a:cs typeface="微软雅黑"/>
              </a:rPr>
              <a:t>跌倒和受伤的风险。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3828" y="3104812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20014" rIns="0" bIns="0" rtlCol="0">
            <a:spAutoFit/>
          </a:bodyPr>
          <a:lstStyle/>
          <a:p>
            <a:pPr marL="102870">
              <a:lnSpc>
                <a:spcPct val="100000"/>
              </a:lnSpc>
              <a:spcBef>
                <a:spcPts val="944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379366" y="3137309"/>
            <a:ext cx="4025900" cy="1094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提升舒适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度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585"/>
              </a:spcBef>
            </a:pPr>
            <a:r>
              <a:rPr sz="1500" spc="-5">
                <a:latin typeface="微软雅黑"/>
                <a:cs typeface="微软雅黑"/>
              </a:rPr>
              <a:t>栏杆扶手可以提供便利的支撑，让人们在行走、站立或坐下时更加舒适。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3828" y="4902277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20014" rIns="0" bIns="0" rtlCol="0">
            <a:spAutoFit/>
          </a:bodyPr>
          <a:lstStyle/>
          <a:p>
            <a:pPr marL="112395">
              <a:lnSpc>
                <a:spcPct val="100000"/>
              </a:lnSpc>
              <a:spcBef>
                <a:spcPts val="944"/>
              </a:spcBef>
            </a:pPr>
            <a:r>
              <a:rPr sz="1400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79366" y="4762173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改善空间利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用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栏杆扶手可以作为分隔空间和引导人流的工具，</a:t>
            </a:r>
            <a:r>
              <a:rPr sz="1500" spc="-10">
                <a:latin typeface="微软雅黑"/>
                <a:cs typeface="微软雅黑"/>
              </a:rPr>
              <a:t>提高空间利用效率。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4" name="object 3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908800" y="1790700"/>
            <a:ext cx="4502785" cy="4074795"/>
            <a:chOff x="6908800" y="1790700"/>
            <a:chExt cx="4502785" cy="407479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908800" y="1803400"/>
              <a:ext cx="4502195" cy="406176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908800" y="1790700"/>
              <a:ext cx="4502195" cy="2732628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262115" y="1488887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02870" rIns="0" bIns="0" rtlCol="0">
            <a:spAutoFit/>
          </a:bodyPr>
          <a:lstStyle/>
          <a:p>
            <a:pPr marL="107314">
              <a:lnSpc>
                <a:spcPct val="100000"/>
              </a:lnSpc>
              <a:spcBef>
                <a:spcPts val="81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77721" y="1264414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市场需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求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随着人们对安全和舒适性的关注度不断提高，栏杆扶手市场需求呈现增长趋势。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62115" y="3256474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83820" rIns="0" bIns="0" rtlCol="0">
            <a:spAutoFit/>
          </a:bodyPr>
          <a:lstStyle/>
          <a:p>
            <a:pPr marL="106680">
              <a:lnSpc>
                <a:spcPct val="100000"/>
              </a:lnSpc>
              <a:spcBef>
                <a:spcPts val="66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877721" y="3019651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竞争情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况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市场上存在一定数量的栏杆扶手品牌和供应商，</a:t>
            </a:r>
            <a:r>
              <a:rPr sz="1500" spc="-10">
                <a:latin typeface="微软雅黑"/>
                <a:cs typeface="微软雅黑"/>
              </a:rPr>
              <a:t>竞争较为激烈。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62115" y="5030785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101600" rIns="0" bIns="0" rtlCol="0">
            <a:spAutoFit/>
          </a:bodyPr>
          <a:lstStyle/>
          <a:p>
            <a:pPr marL="118745">
              <a:lnSpc>
                <a:spcPct val="100000"/>
              </a:lnSpc>
              <a:spcBef>
                <a:spcPts val="800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77721" y="4787067"/>
            <a:ext cx="4025900" cy="1204595"/>
          </a:xfrm>
          <a:prstGeom prst="rect">
            <a:avLst/>
          </a:prstGeom>
        </p:spPr>
        <p:txBody>
          <a:bodyPr vert="horz" wrap="square" lIns="0" tIns="187325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147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技术发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展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1500" spc="-5">
                <a:latin typeface="微软雅黑"/>
                <a:cs typeface="微软雅黑"/>
              </a:rPr>
              <a:t>随着材料科学和工程技术的进步，栏杆扶手的设计和制造技术不断更新换代。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当前市场状况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90088" y="1454146"/>
            <a:ext cx="2600325" cy="2232025"/>
            <a:chOff x="990088" y="1454146"/>
            <a:chExt cx="2600325" cy="2232025"/>
          </a:xfrm>
        </p:grpSpPr>
        <p:sp>
          <p:nvSpPr>
            <p:cNvPr id="3" name="object 3"/>
            <p:cNvSpPr/>
            <p:nvPr/>
          </p:nvSpPr>
          <p:spPr>
            <a:xfrm>
              <a:off x="990088" y="1514980"/>
              <a:ext cx="932180" cy="932180"/>
            </a:xfrm>
            <a:custGeom>
              <a:rect l="l" t="t" r="r" b="b"/>
              <a:pathLst>
                <a:path w="932180" h="932180">
                  <a:moveTo>
                    <a:pt x="466005" y="0"/>
                  </a:moveTo>
                  <a:close/>
                </a:path>
                <a:path w="932180" h="932180">
                  <a:moveTo>
                    <a:pt x="932011" y="466005"/>
                  </a:moveTo>
                  <a:lnTo>
                    <a:pt x="0" y="466005"/>
                  </a:lnTo>
                  <a:lnTo>
                    <a:pt x="2406" y="418358"/>
                  </a:lnTo>
                  <a:lnTo>
                    <a:pt x="9468" y="372088"/>
                  </a:lnTo>
                  <a:lnTo>
                    <a:pt x="20951" y="327429"/>
                  </a:lnTo>
                  <a:lnTo>
                    <a:pt x="36621" y="284614"/>
                  </a:lnTo>
                  <a:lnTo>
                    <a:pt x="56245" y="243879"/>
                  </a:lnTo>
                  <a:lnTo>
                    <a:pt x="79587" y="205456"/>
                  </a:lnTo>
                  <a:lnTo>
                    <a:pt x="106413" y="169582"/>
                  </a:lnTo>
                  <a:lnTo>
                    <a:pt x="136490" y="136489"/>
                  </a:lnTo>
                  <a:lnTo>
                    <a:pt x="169583" y="106412"/>
                  </a:lnTo>
                  <a:lnTo>
                    <a:pt x="205458" y="79586"/>
                  </a:lnTo>
                  <a:lnTo>
                    <a:pt x="243880" y="56244"/>
                  </a:lnTo>
                  <a:lnTo>
                    <a:pt x="284616" y="36620"/>
                  </a:lnTo>
                  <a:lnTo>
                    <a:pt x="327431" y="20950"/>
                  </a:lnTo>
                  <a:lnTo>
                    <a:pt x="372090" y="9467"/>
                  </a:lnTo>
                  <a:lnTo>
                    <a:pt x="418361" y="2405"/>
                  </a:lnTo>
                  <a:lnTo>
                    <a:pt x="466005" y="0"/>
                  </a:lnTo>
                  <a:lnTo>
                    <a:pt x="513651" y="2405"/>
                  </a:lnTo>
                  <a:lnTo>
                    <a:pt x="559921" y="9467"/>
                  </a:lnTo>
                  <a:lnTo>
                    <a:pt x="604581" y="20950"/>
                  </a:lnTo>
                  <a:lnTo>
                    <a:pt x="647395" y="36621"/>
                  </a:lnTo>
                  <a:lnTo>
                    <a:pt x="688131" y="56244"/>
                  </a:lnTo>
                  <a:lnTo>
                    <a:pt x="726553" y="79586"/>
                  </a:lnTo>
                  <a:lnTo>
                    <a:pt x="762428" y="106413"/>
                  </a:lnTo>
                  <a:lnTo>
                    <a:pt x="795521" y="136490"/>
                  </a:lnTo>
                  <a:lnTo>
                    <a:pt x="825598" y="169582"/>
                  </a:lnTo>
                  <a:lnTo>
                    <a:pt x="852424" y="205457"/>
                  </a:lnTo>
                  <a:lnTo>
                    <a:pt x="875766" y="243879"/>
                  </a:lnTo>
                  <a:lnTo>
                    <a:pt x="895389" y="284615"/>
                  </a:lnTo>
                  <a:lnTo>
                    <a:pt x="911060" y="327430"/>
                  </a:lnTo>
                  <a:lnTo>
                    <a:pt x="922543" y="372089"/>
                  </a:lnTo>
                  <a:lnTo>
                    <a:pt x="929605" y="418359"/>
                  </a:lnTo>
                  <a:lnTo>
                    <a:pt x="932011" y="466005"/>
                  </a:lnTo>
                  <a:close/>
                </a:path>
                <a:path w="932180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90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1" y="466005"/>
                  </a:lnTo>
                  <a:lnTo>
                    <a:pt x="929604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89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7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3" y="852424"/>
                  </a:lnTo>
                  <a:lnTo>
                    <a:pt x="688131" y="875766"/>
                  </a:lnTo>
                  <a:lnTo>
                    <a:pt x="647395" y="895389"/>
                  </a:lnTo>
                  <a:lnTo>
                    <a:pt x="604581" y="911060"/>
                  </a:lnTo>
                  <a:lnTo>
                    <a:pt x="559921" y="922543"/>
                  </a:lnTo>
                  <a:lnTo>
                    <a:pt x="513651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58556" y="1454146"/>
              <a:ext cx="2231506" cy="2231506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091688" y="4707868"/>
            <a:ext cx="2120900" cy="912494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对市场上的主要竞争对手进行深入分析，包括产品特点、价格策略、销售渠</a:t>
            </a:r>
            <a:r>
              <a:rPr sz="1500" spc="-10">
                <a:latin typeface="微软雅黑"/>
                <a:cs typeface="微软雅黑"/>
              </a:rPr>
              <a:t>道等方面。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91688" y="3855396"/>
            <a:ext cx="156845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竞争对手分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析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095003" y="4502406"/>
            <a:ext cx="2677160" cy="9525"/>
            <a:chOff x="1095003" y="4502406"/>
            <a:chExt cx="2677160" cy="9525"/>
          </a:xfrm>
        </p:grpSpPr>
        <p:sp>
          <p:nvSpPr>
            <p:cNvPr id="8" name="object 8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007C8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3569918" y="3947812"/>
            <a:ext cx="269577" cy="187422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4671294" y="1393186"/>
            <a:ext cx="2600325" cy="2232025"/>
            <a:chOff x="4671294" y="1393186"/>
            <a:chExt cx="2600325" cy="2232025"/>
          </a:xfrm>
        </p:grpSpPr>
        <p:sp>
          <p:nvSpPr>
            <p:cNvPr id="12" name="object 12"/>
            <p:cNvSpPr/>
            <p:nvPr/>
          </p:nvSpPr>
          <p:spPr>
            <a:xfrm>
              <a:off x="4671294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6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2" y="466005"/>
                  </a:lnTo>
                  <a:lnTo>
                    <a:pt x="2408" y="418358"/>
                  </a:lnTo>
                  <a:lnTo>
                    <a:pt x="9469" y="372088"/>
                  </a:lnTo>
                  <a:lnTo>
                    <a:pt x="20953" y="327429"/>
                  </a:lnTo>
                  <a:lnTo>
                    <a:pt x="36623" y="284614"/>
                  </a:lnTo>
                  <a:lnTo>
                    <a:pt x="56246" y="243879"/>
                  </a:lnTo>
                  <a:lnTo>
                    <a:pt x="79588" y="205456"/>
                  </a:lnTo>
                  <a:lnTo>
                    <a:pt x="106415" y="169582"/>
                  </a:lnTo>
                  <a:lnTo>
                    <a:pt x="136492" y="136489"/>
                  </a:lnTo>
                  <a:lnTo>
                    <a:pt x="169585" y="106412"/>
                  </a:lnTo>
                  <a:lnTo>
                    <a:pt x="205460" y="79586"/>
                  </a:lnTo>
                  <a:lnTo>
                    <a:pt x="243882" y="56244"/>
                  </a:lnTo>
                  <a:lnTo>
                    <a:pt x="284618" y="36620"/>
                  </a:lnTo>
                  <a:lnTo>
                    <a:pt x="327432" y="20950"/>
                  </a:lnTo>
                  <a:lnTo>
                    <a:pt x="372092" y="9467"/>
                  </a:lnTo>
                  <a:lnTo>
                    <a:pt x="418363" y="2405"/>
                  </a:lnTo>
                  <a:lnTo>
                    <a:pt x="466006" y="0"/>
                  </a:lnTo>
                  <a:lnTo>
                    <a:pt x="513652" y="2405"/>
                  </a:lnTo>
                  <a:lnTo>
                    <a:pt x="559922" y="9467"/>
                  </a:lnTo>
                  <a:lnTo>
                    <a:pt x="604582" y="20950"/>
                  </a:lnTo>
                  <a:lnTo>
                    <a:pt x="647397" y="36621"/>
                  </a:lnTo>
                  <a:lnTo>
                    <a:pt x="688132" y="56244"/>
                  </a:lnTo>
                  <a:lnTo>
                    <a:pt x="726554" y="79586"/>
                  </a:lnTo>
                  <a:lnTo>
                    <a:pt x="762429" y="106413"/>
                  </a:lnTo>
                  <a:lnTo>
                    <a:pt x="795522" y="136490"/>
                  </a:lnTo>
                  <a:lnTo>
                    <a:pt x="825599" y="169582"/>
                  </a:lnTo>
                  <a:lnTo>
                    <a:pt x="852425" y="205457"/>
                  </a:lnTo>
                  <a:lnTo>
                    <a:pt x="875767" y="243879"/>
                  </a:lnTo>
                  <a:lnTo>
                    <a:pt x="895391" y="284615"/>
                  </a:lnTo>
                  <a:lnTo>
                    <a:pt x="911061" y="327430"/>
                  </a:lnTo>
                  <a:lnTo>
                    <a:pt x="922544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039935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4772897" y="3855396"/>
            <a:ext cx="156845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市场机会识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别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776211" y="4441572"/>
            <a:ext cx="2677160" cy="9525"/>
            <a:chOff x="4776211" y="4441572"/>
            <a:chExt cx="2677160" cy="9525"/>
          </a:xfrm>
        </p:grpSpPr>
        <p:sp>
          <p:nvSpPr>
            <p:cNvPr id="16" name="object 16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0" y="0"/>
                  </a:moveTo>
                  <a:lnTo>
                    <a:pt x="0" y="0"/>
                  </a:lnTo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0" y="0"/>
                  </a:lnTo>
                </a:path>
              </a:pathLst>
            </a:custGeom>
            <a:ln w="9525">
              <a:solidFill>
                <a:srgbClr val="349E91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8" name="object 18"/>
          <p:cNvPicPr/>
          <p:nvPr/>
        </p:nvPicPr>
        <p:blipFill>
          <a:blip r:embed="rId5"/>
          <a:stretch>
            <a:fillRect/>
          </a:stretch>
        </p:blipFill>
        <p:spPr>
          <a:xfrm>
            <a:off x="7251124" y="3947812"/>
            <a:ext cx="269578" cy="187422"/>
          </a:xfrm>
          <a:prstGeom prst="rect">
            <a:avLst/>
          </a:prstGeom>
        </p:spPr>
      </p:pic>
      <p:grpSp>
        <p:nvGrpSpPr>
          <p:cNvPr id="19" name="object 19"/>
          <p:cNvGrpSpPr/>
          <p:nvPr/>
        </p:nvGrpSpPr>
        <p:grpSpPr>
          <a:xfrm>
            <a:off x="8373010" y="1393186"/>
            <a:ext cx="2600325" cy="2232025"/>
            <a:chOff x="8373010" y="1393186"/>
            <a:chExt cx="2600325" cy="2232025"/>
          </a:xfrm>
        </p:grpSpPr>
        <p:sp>
          <p:nvSpPr>
            <p:cNvPr id="20" name="object 20"/>
            <p:cNvSpPr/>
            <p:nvPr/>
          </p:nvSpPr>
          <p:spPr>
            <a:xfrm>
              <a:off x="8373010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7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3" y="466005"/>
                  </a:lnTo>
                  <a:lnTo>
                    <a:pt x="2409" y="418358"/>
                  </a:lnTo>
                  <a:lnTo>
                    <a:pt x="9471" y="372088"/>
                  </a:lnTo>
                  <a:lnTo>
                    <a:pt x="20954" y="327429"/>
                  </a:lnTo>
                  <a:lnTo>
                    <a:pt x="36624" y="284614"/>
                  </a:lnTo>
                  <a:lnTo>
                    <a:pt x="56248" y="243879"/>
                  </a:lnTo>
                  <a:lnTo>
                    <a:pt x="79590" y="205456"/>
                  </a:lnTo>
                  <a:lnTo>
                    <a:pt x="106416" y="169582"/>
                  </a:lnTo>
                  <a:lnTo>
                    <a:pt x="136493" y="136489"/>
                  </a:lnTo>
                  <a:lnTo>
                    <a:pt x="169586" y="106412"/>
                  </a:lnTo>
                  <a:lnTo>
                    <a:pt x="205461" y="79586"/>
                  </a:lnTo>
                  <a:lnTo>
                    <a:pt x="243883" y="56244"/>
                  </a:lnTo>
                  <a:lnTo>
                    <a:pt x="284619" y="36620"/>
                  </a:lnTo>
                  <a:lnTo>
                    <a:pt x="327434" y="20950"/>
                  </a:lnTo>
                  <a:lnTo>
                    <a:pt x="372093" y="9467"/>
                  </a:lnTo>
                  <a:lnTo>
                    <a:pt x="418364" y="2405"/>
                  </a:lnTo>
                  <a:lnTo>
                    <a:pt x="466007" y="0"/>
                  </a:lnTo>
                  <a:lnTo>
                    <a:pt x="513653" y="2405"/>
                  </a:lnTo>
                  <a:lnTo>
                    <a:pt x="559923" y="9467"/>
                  </a:lnTo>
                  <a:lnTo>
                    <a:pt x="604583" y="20950"/>
                  </a:lnTo>
                  <a:lnTo>
                    <a:pt x="647397" y="36621"/>
                  </a:lnTo>
                  <a:lnTo>
                    <a:pt x="688133" y="56244"/>
                  </a:lnTo>
                  <a:lnTo>
                    <a:pt x="726555" y="79586"/>
                  </a:lnTo>
                  <a:lnTo>
                    <a:pt x="762430" y="106413"/>
                  </a:lnTo>
                  <a:lnTo>
                    <a:pt x="795523" y="136490"/>
                  </a:lnTo>
                  <a:lnTo>
                    <a:pt x="825600" y="169582"/>
                  </a:lnTo>
                  <a:lnTo>
                    <a:pt x="852426" y="205457"/>
                  </a:lnTo>
                  <a:lnTo>
                    <a:pt x="875768" y="243879"/>
                  </a:lnTo>
                  <a:lnTo>
                    <a:pt x="895392" y="284615"/>
                  </a:lnTo>
                  <a:lnTo>
                    <a:pt x="911062" y="327430"/>
                  </a:lnTo>
                  <a:lnTo>
                    <a:pt x="922545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2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0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741650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8474615" y="3855396"/>
            <a:ext cx="156845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竞争优势构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建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8477928" y="4441572"/>
            <a:ext cx="2677160" cy="9525"/>
            <a:chOff x="8477928" y="4441572"/>
            <a:chExt cx="2677160" cy="9525"/>
          </a:xfrm>
        </p:grpSpPr>
        <p:sp>
          <p:nvSpPr>
            <p:cNvPr id="24" name="object 24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007C8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6" name="object 26"/>
          <p:cNvPicPr/>
          <p:nvPr/>
        </p:nvPicPr>
        <p:blipFill>
          <a:blip r:embed="rId3"/>
          <a:stretch>
            <a:fillRect/>
          </a:stretch>
        </p:blipFill>
        <p:spPr>
          <a:xfrm>
            <a:off x="10952843" y="3947812"/>
            <a:ext cx="269578" cy="187422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4772897" y="4707868"/>
            <a:ext cx="2120900" cy="69342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寻找市场空白点和潜在机会，制定相应的市场进入</a:t>
            </a:r>
            <a:r>
              <a:rPr sz="1500" spc="-20">
                <a:latin typeface="微软雅黑"/>
                <a:cs typeface="微软雅黑"/>
              </a:rPr>
              <a:t>策略。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474615" y="4707868"/>
            <a:ext cx="2311400" cy="69342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根据市场需求和竞争态势，构建自身产品的差异化竞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15">
                <a:latin typeface="微软雅黑"/>
                <a:cs typeface="微软雅黑"/>
              </a:rPr>
              <a:t>争优势。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511278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808196" y="1646630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099776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竞争环境分析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7595" y="2992034"/>
            <a:ext cx="19685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15">
                <a:solidFill>
                  <a:srgbClr val="2C3E55"/>
                </a:solidFill>
                <a:latin typeface="微软雅黑"/>
                <a:cs typeface="微软雅黑"/>
              </a:rPr>
              <a:t>项目内容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42150" y="2971333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67053" y="1720535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89535" rIns="0" bIns="0" rtlCol="0">
            <a:spAutoFit/>
          </a:bodyPr>
          <a:lstStyle/>
          <a:p>
            <a:pPr marL="108585">
              <a:lnSpc>
                <a:spcPct val="100000"/>
              </a:lnSpc>
              <a:spcBef>
                <a:spcPts val="705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77721" y="1582712"/>
            <a:ext cx="4216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栏杆扶手是一种常见的安全设施，主要用于楼梯、走廊等地方，提供人们行走时的支撑和安全保护。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67053" y="3329626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89535" rIns="0" bIns="0" rtlCol="0">
            <a:spAutoFit/>
          </a:bodyPr>
          <a:lstStyle/>
          <a:p>
            <a:pPr marL="108585">
              <a:lnSpc>
                <a:spcPct val="100000"/>
              </a:lnSpc>
              <a:spcBef>
                <a:spcPts val="705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877721" y="3191804"/>
            <a:ext cx="4025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栏杆扶手一般由管材和连接件组成，管材常用的是钢管、铝合金管等，连接件则有焊接、螺丝等</a:t>
            </a:r>
            <a:r>
              <a:rPr sz="1500" spc="-10">
                <a:latin typeface="微软雅黑"/>
                <a:cs typeface="微软雅黑"/>
              </a:rPr>
              <a:t>不同方式。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908800" y="1790700"/>
            <a:ext cx="4502785" cy="4074795"/>
            <a:chOff x="6908800" y="1790700"/>
            <a:chExt cx="4502785" cy="407479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908800" y="1803400"/>
              <a:ext cx="4502195" cy="406176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908800" y="1790700"/>
              <a:ext cx="4502195" cy="2732628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877721" y="4783234"/>
            <a:ext cx="4216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栏杆扶手的长度、高度、管径等规格可以根据实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际需求进行定制，以满足不同场所和人群的需求。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产品描述</a:t>
            </a:r>
          </a:p>
        </p:txBody>
      </p:sp>
      <p:sp>
        <p:nvSpPr>
          <p:cNvPr id="32" name="object 32"/>
          <p:cNvSpPr txBox="1"/>
          <p:nvPr/>
        </p:nvSpPr>
        <p:spPr>
          <a:xfrm>
            <a:off x="1262115" y="4828813"/>
            <a:ext cx="441959" cy="441959"/>
          </a:xfrm>
          <a:prstGeom prst="rect">
            <a:avLst/>
          </a:prstGeom>
          <a:solidFill>
            <a:srgbClr val="005259"/>
          </a:solidFill>
        </p:spPr>
        <p:txBody>
          <a:bodyPr vert="horz" wrap="square" lIns="0" tIns="66675" rIns="0" bIns="0" rtlCol="0">
            <a:spAutoFit/>
          </a:bodyPr>
          <a:lstStyle/>
          <a:p>
            <a:pPr marL="108585">
              <a:lnSpc>
                <a:spcPct val="100000"/>
              </a:lnSpc>
              <a:spcBef>
                <a:spcPts val="525"/>
              </a:spcBef>
            </a:pP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91653" y="4394857"/>
            <a:ext cx="2501900" cy="14604"/>
            <a:chOff x="1291653" y="4394857"/>
            <a:chExt cx="2501900" cy="14604"/>
          </a:xfrm>
        </p:grpSpPr>
        <p:sp>
          <p:nvSpPr>
            <p:cNvPr id="3" name="object 3"/>
            <p:cNvSpPr/>
            <p:nvPr/>
          </p:nvSpPr>
          <p:spPr>
            <a:xfrm>
              <a:off x="1296416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8" y="0"/>
                  </a:moveTo>
                  <a:lnTo>
                    <a:pt x="0" y="474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296416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8" y="0"/>
                  </a:lnTo>
                </a:path>
              </a:pathLst>
            </a:custGeom>
            <a:ln w="9525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1125500" y="1536628"/>
            <a:ext cx="2912745" cy="1899285"/>
            <a:chOff x="1125500" y="1536628"/>
            <a:chExt cx="2912745" cy="1899285"/>
          </a:xfrm>
        </p:grpSpPr>
        <p:sp>
          <p:nvSpPr>
            <p:cNvPr id="6" name="object 6"/>
            <p:cNvSpPr/>
            <p:nvPr/>
          </p:nvSpPr>
          <p:spPr>
            <a:xfrm>
              <a:off x="1125500" y="2108193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3"/>
                  </a:moveTo>
                  <a:lnTo>
                    <a:pt x="0" y="940010"/>
                  </a:lnTo>
                  <a:lnTo>
                    <a:pt x="2497654" y="863057"/>
                  </a:lnTo>
                  <a:lnTo>
                    <a:pt x="2912679" y="0"/>
                  </a:lnTo>
                  <a:lnTo>
                    <a:pt x="415025" y="76953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32386" y="1536628"/>
              <a:ext cx="1898905" cy="189890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1439684" y="4614442"/>
            <a:ext cx="21209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栏杆扶手的首要任务是保证人们行走时的安全，因此设计时需要充分考虑其</a:t>
            </a:r>
            <a:r>
              <a:rPr sz="1500" spc="-10">
                <a:latin typeface="微软雅黑"/>
                <a:cs typeface="微软雅黑"/>
              </a:rPr>
              <a:t>承重能力和稳定性。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639659" y="1536628"/>
            <a:ext cx="2912745" cy="1899285"/>
            <a:chOff x="4639659" y="1536628"/>
            <a:chExt cx="2912745" cy="1899285"/>
          </a:xfrm>
        </p:grpSpPr>
        <p:sp>
          <p:nvSpPr>
            <p:cNvPr id="10" name="object 10"/>
            <p:cNvSpPr/>
            <p:nvPr/>
          </p:nvSpPr>
          <p:spPr>
            <a:xfrm>
              <a:off x="4639659" y="2096002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2"/>
                  </a:moveTo>
                  <a:lnTo>
                    <a:pt x="0" y="940010"/>
                  </a:lnTo>
                  <a:lnTo>
                    <a:pt x="2497654" y="863056"/>
                  </a:lnTo>
                  <a:lnTo>
                    <a:pt x="2912679" y="0"/>
                  </a:lnTo>
                  <a:lnTo>
                    <a:pt x="415025" y="76952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146545" y="1536628"/>
              <a:ext cx="1898904" cy="1898906"/>
            </a:xfrm>
            <a:prstGeom prst="rect">
              <a:avLst/>
            </a:prstGeom>
          </p:spPr>
        </p:pic>
      </p:grpSp>
      <p:grpSp>
        <p:nvGrpSpPr>
          <p:cNvPr id="12" name="object 12"/>
          <p:cNvGrpSpPr/>
          <p:nvPr/>
        </p:nvGrpSpPr>
        <p:grpSpPr>
          <a:xfrm>
            <a:off x="8309741" y="1536628"/>
            <a:ext cx="2912745" cy="1899285"/>
            <a:chOff x="8309741" y="1536628"/>
            <a:chExt cx="2912745" cy="1899285"/>
          </a:xfrm>
        </p:grpSpPr>
        <p:sp>
          <p:nvSpPr>
            <p:cNvPr id="13" name="object 13"/>
            <p:cNvSpPr/>
            <p:nvPr/>
          </p:nvSpPr>
          <p:spPr>
            <a:xfrm>
              <a:off x="8309741" y="2058071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2"/>
                  </a:moveTo>
                  <a:lnTo>
                    <a:pt x="0" y="940010"/>
                  </a:lnTo>
                  <a:lnTo>
                    <a:pt x="2497654" y="863056"/>
                  </a:lnTo>
                  <a:lnTo>
                    <a:pt x="2912679" y="0"/>
                  </a:lnTo>
                  <a:lnTo>
                    <a:pt x="415025" y="76952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816626" y="1536628"/>
              <a:ext cx="1898902" cy="1898906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1340361" y="3769356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安全可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靠</a:t>
            </a:r>
            <a:endParaRPr sz="2300">
              <a:latin typeface="微软雅黑"/>
              <a:cs typeface="微软雅黑"/>
            </a:endParaRPr>
          </a:p>
        </p:txBody>
      </p:sp>
      <p:pic>
        <p:nvPicPr>
          <p:cNvPr id="16" name="object 16"/>
          <p:cNvPicPr/>
          <p:nvPr/>
        </p:nvPicPr>
        <p:blipFill>
          <a:blip r:embed="rId5"/>
          <a:stretch>
            <a:fillRect/>
          </a:stretch>
        </p:blipFill>
        <p:spPr>
          <a:xfrm>
            <a:off x="1235228" y="4350851"/>
            <a:ext cx="97535" cy="97536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3788774" y="4350851"/>
            <a:ext cx="97536" cy="97536"/>
          </a:xfrm>
          <a:prstGeom prst="rect">
            <a:avLst/>
          </a:prstGeom>
        </p:spPr>
      </p:pic>
      <p:grpSp>
        <p:nvGrpSpPr>
          <p:cNvPr id="18" name="object 18"/>
          <p:cNvGrpSpPr/>
          <p:nvPr/>
        </p:nvGrpSpPr>
        <p:grpSpPr>
          <a:xfrm>
            <a:off x="4639659" y="4350851"/>
            <a:ext cx="2651125" cy="97790"/>
            <a:chOff x="4639659" y="4350851"/>
            <a:chExt cx="2651125" cy="97790"/>
          </a:xfrm>
        </p:grpSpPr>
        <p:sp>
          <p:nvSpPr>
            <p:cNvPr id="19" name="object 19"/>
            <p:cNvSpPr/>
            <p:nvPr/>
          </p:nvSpPr>
          <p:spPr>
            <a:xfrm>
              <a:off x="4700847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8" y="0"/>
                  </a:moveTo>
                  <a:lnTo>
                    <a:pt x="0" y="4740"/>
                  </a:lnTo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700847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8" y="0"/>
                  </a:lnTo>
                </a:path>
              </a:pathLst>
            </a:custGeom>
            <a:ln w="9525">
              <a:solidFill>
                <a:srgbClr val="52C6B8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639659" y="4350851"/>
              <a:ext cx="97536" cy="975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193202" y="4350851"/>
              <a:ext cx="97538" cy="97536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4844115" y="4614442"/>
            <a:ext cx="25019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955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栏杆扶手的使用对象是人，因此在设计时需要考虑人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59"/>
              </a:spcBef>
            </a:pPr>
            <a:r>
              <a:rPr sz="1500" spc="-5">
                <a:latin typeface="微软雅黑"/>
                <a:cs typeface="微软雅黑"/>
              </a:rPr>
              <a:t>体工学原理，保证使用舒适。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744792" y="3769356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人性化设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计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8309736" y="4350851"/>
            <a:ext cx="2651125" cy="97790"/>
            <a:chOff x="8309736" y="4350851"/>
            <a:chExt cx="2651125" cy="97790"/>
          </a:xfrm>
        </p:grpSpPr>
        <p:sp>
          <p:nvSpPr>
            <p:cNvPr id="26" name="object 26"/>
            <p:cNvSpPr/>
            <p:nvPr/>
          </p:nvSpPr>
          <p:spPr>
            <a:xfrm>
              <a:off x="8370929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9" y="0"/>
                  </a:moveTo>
                  <a:lnTo>
                    <a:pt x="0" y="474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8370929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9" y="0"/>
                  </a:lnTo>
                </a:path>
              </a:pathLst>
            </a:custGeom>
            <a:ln w="9525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309736" y="4350851"/>
              <a:ext cx="97538" cy="975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0863283" y="4350851"/>
              <a:ext cx="97538" cy="97536"/>
            </a:xfrm>
            <a:prstGeom prst="rect">
              <a:avLst/>
            </a:prstGeom>
          </p:spPr>
        </p:pic>
      </p:grpSp>
      <p:sp>
        <p:nvSpPr>
          <p:cNvPr id="30" name="object 30"/>
          <p:cNvSpPr txBox="1"/>
          <p:nvPr/>
        </p:nvSpPr>
        <p:spPr>
          <a:xfrm>
            <a:off x="8514197" y="4614442"/>
            <a:ext cx="21209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栏杆扶手作为公共场所的设施，需要与周围环境相协调，设计时需要注重其</a:t>
            </a:r>
            <a:r>
              <a:rPr sz="1500" spc="-15">
                <a:latin typeface="微软雅黑"/>
                <a:cs typeface="微软雅黑"/>
              </a:rPr>
              <a:t>美观度。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414873" y="3769356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美观大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方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设计理念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84396" y="3092027"/>
            <a:ext cx="4216400" cy="8070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住宅小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区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楼梯、走廊等地方也需要栏杆扶手提供安全保护。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084396" y="4744683"/>
            <a:ext cx="4406900" cy="8070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其他需要安全保护的场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所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如桥梁、隧道等地方也需要栏杆扶手的安装和使用。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84396" y="1443387"/>
            <a:ext cx="5359400" cy="8070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A5B2"/>
                </a:solidFill>
                <a:latin typeface="微软雅黑"/>
                <a:cs typeface="微软雅黑"/>
              </a:rPr>
              <a:t>公共建</a:t>
            </a:r>
            <a:r>
              <a:rPr sz="2300" b="1" spc="-50">
                <a:solidFill>
                  <a:srgbClr val="00A5B2"/>
                </a:solidFill>
                <a:latin typeface="微软雅黑"/>
                <a:cs typeface="微软雅黑"/>
              </a:rPr>
              <a:t>筑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如学校、医院、商场等公共场所，需要栏杆扶手提供安全保障。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3" cy="4563025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目标市场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87595" y="2992034"/>
            <a:ext cx="19685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0" spc="-15">
                <a:solidFill>
                  <a:srgbClr val="2C3E55"/>
                </a:solidFill>
                <a:latin typeface="微软雅黑"/>
                <a:cs typeface="微软雅黑"/>
              </a:rPr>
              <a:t>实施方案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42150" y="2971333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325452" y="2201509"/>
            <a:ext cx="1295400" cy="1295400"/>
          </a:xfrm>
          <a:custGeom>
            <a:rect l="l" t="t" r="r" b="b"/>
            <a:pathLst>
              <a:path w="1295400" h="1295400">
                <a:moveTo>
                  <a:pt x="1295399" y="1295400"/>
                </a:moveTo>
                <a:lnTo>
                  <a:pt x="0" y="1295400"/>
                </a:lnTo>
                <a:lnTo>
                  <a:pt x="0" y="0"/>
                </a:lnTo>
                <a:lnTo>
                  <a:pt x="1295399" y="0"/>
                </a:lnTo>
                <a:lnTo>
                  <a:pt x="1295399" y="1295400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571267" y="3917777"/>
            <a:ext cx="1295400" cy="1295400"/>
          </a:xfrm>
          <a:custGeom>
            <a:rect l="l" t="t" r="r" b="b"/>
            <a:pathLst>
              <a:path w="1295400" h="1295400">
                <a:moveTo>
                  <a:pt x="1295400" y="1295400"/>
                </a:moveTo>
                <a:lnTo>
                  <a:pt x="0" y="1295400"/>
                </a:lnTo>
                <a:lnTo>
                  <a:pt x="0" y="0"/>
                </a:lnTo>
                <a:lnTo>
                  <a:pt x="1295400" y="0"/>
                </a:lnTo>
                <a:lnTo>
                  <a:pt x="1295400" y="1295400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325452" y="3917777"/>
            <a:ext cx="1295400" cy="1295400"/>
          </a:xfrm>
          <a:custGeom>
            <a:rect l="l" t="t" r="r" b="b"/>
            <a:pathLst>
              <a:path w="1295400" h="1295400">
                <a:moveTo>
                  <a:pt x="1295399" y="1295400"/>
                </a:moveTo>
                <a:lnTo>
                  <a:pt x="0" y="1295400"/>
                </a:lnTo>
                <a:lnTo>
                  <a:pt x="0" y="0"/>
                </a:lnTo>
                <a:lnTo>
                  <a:pt x="1295399" y="0"/>
                </a:lnTo>
                <a:lnTo>
                  <a:pt x="1295399" y="1295400"/>
                </a:lnTo>
                <a:close/>
              </a:path>
            </a:pathLst>
          </a:custGeom>
          <a:solidFill>
            <a:srgbClr val="52C6B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7620730" y="2201509"/>
            <a:ext cx="3650615" cy="1295400"/>
          </a:xfrm>
          <a:custGeom>
            <a:rect l="l" t="t" r="r" b="b"/>
            <a:pathLst>
              <a:path w="3650615" h="1295400">
                <a:moveTo>
                  <a:pt x="3650041" y="1295400"/>
                </a:moveTo>
                <a:lnTo>
                  <a:pt x="0" y="1295400"/>
                </a:lnTo>
                <a:lnTo>
                  <a:pt x="0" y="0"/>
                </a:lnTo>
                <a:lnTo>
                  <a:pt x="3650041" y="0"/>
                </a:lnTo>
                <a:lnTo>
                  <a:pt x="3650041" y="1295400"/>
                </a:lnTo>
                <a:close/>
              </a:path>
            </a:pathLst>
          </a:custGeom>
          <a:solidFill>
            <a:srgbClr val="00A5B2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921226" y="2201509"/>
            <a:ext cx="3650615" cy="1295400"/>
          </a:xfrm>
          <a:prstGeom prst="rect">
            <a:avLst/>
          </a:prstGeom>
          <a:solidFill>
            <a:srgbClr val="00A5B2">
              <a:alpha val="10195"/>
            </a:srgbClr>
          </a:solidFill>
        </p:spPr>
        <p:txBody>
          <a:bodyPr vert="horz" wrap="square" lIns="0" tIns="78740" rIns="0" bIns="0" rtlCol="0">
            <a:spAutoFit/>
          </a:bodyPr>
          <a:lstStyle/>
          <a:p>
            <a:pPr marL="116205">
              <a:lnSpc>
                <a:spcPct val="100000"/>
              </a:lnSpc>
              <a:spcBef>
                <a:spcPts val="620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生产设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备</a:t>
            </a:r>
            <a:endParaRPr sz="2000">
              <a:latin typeface="微软雅黑"/>
              <a:cs typeface="微软雅黑"/>
            </a:endParaRPr>
          </a:p>
          <a:p>
            <a:pPr marL="116205" marR="96520">
              <a:lnSpc>
                <a:spcPct val="150000"/>
              </a:lnSpc>
              <a:spcBef>
                <a:spcPts val="130"/>
              </a:spcBef>
            </a:pPr>
            <a:r>
              <a:rPr sz="1500" spc="-5">
                <a:latin typeface="微软雅黑"/>
                <a:cs typeface="微软雅黑"/>
              </a:rPr>
              <a:t>评估现有生产设备，确保满足大规模生产</a:t>
            </a:r>
            <a:r>
              <a:rPr sz="1500" spc="-20">
                <a:latin typeface="微软雅黑"/>
                <a:cs typeface="微软雅黑"/>
              </a:rPr>
              <a:t>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21226" y="3917777"/>
            <a:ext cx="3650615" cy="1295400"/>
          </a:xfrm>
          <a:prstGeom prst="rect">
            <a:avLst/>
          </a:prstGeom>
          <a:solidFill>
            <a:srgbClr val="00A5B2">
              <a:alpha val="10195"/>
            </a:srgbClr>
          </a:solidFill>
        </p:spPr>
        <p:txBody>
          <a:bodyPr vert="horz" wrap="square" lIns="0" tIns="78740" rIns="0" bIns="0" rtlCol="0">
            <a:spAutoFit/>
          </a:bodyPr>
          <a:lstStyle/>
          <a:p>
            <a:pPr marL="116205">
              <a:lnSpc>
                <a:spcPct val="100000"/>
              </a:lnSpc>
              <a:spcBef>
                <a:spcPts val="620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生产周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期</a:t>
            </a:r>
            <a:endParaRPr sz="2000">
              <a:latin typeface="微软雅黑"/>
              <a:cs typeface="微软雅黑"/>
            </a:endParaRPr>
          </a:p>
          <a:p>
            <a:pPr marL="116205">
              <a:lnSpc>
                <a:spcPct val="100000"/>
              </a:lnSpc>
              <a:spcBef>
                <a:spcPts val="1195"/>
              </a:spcBef>
            </a:pPr>
            <a:r>
              <a:rPr sz="1500" spc="-5">
                <a:latin typeface="微软雅黑"/>
                <a:cs typeface="微软雅黑"/>
              </a:rPr>
              <a:t>合理安排生产周期，确保按时交付产品。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748751" y="2089287"/>
            <a:ext cx="3644900" cy="868044"/>
          </a:xfrm>
          <a:prstGeom prst="rect">
            <a:avLst/>
          </a:prstGeom>
        </p:spPr>
        <p:txBody>
          <a:bodyPr vert="horz" wrap="square" lIns="0" tIns="1911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生产工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艺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30"/>
              </a:spcBef>
            </a:pPr>
            <a:r>
              <a:rPr sz="1500" spc="-5">
                <a:latin typeface="微软雅黑"/>
                <a:cs typeface="微软雅黑"/>
              </a:rPr>
              <a:t>优化生产工艺，提高产品质量和生产效率。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20730" y="3917777"/>
            <a:ext cx="3650615" cy="1295400"/>
          </a:xfrm>
          <a:prstGeom prst="rect">
            <a:avLst/>
          </a:prstGeom>
          <a:solidFill>
            <a:srgbClr val="00A5B2">
              <a:alpha val="10195"/>
            </a:srgbClr>
          </a:solidFill>
        </p:spPr>
        <p:txBody>
          <a:bodyPr vert="horz" wrap="square" lIns="0" tIns="78740" rIns="0" bIns="0" rtlCol="0">
            <a:spAutoFit/>
          </a:bodyPr>
          <a:lstStyle/>
          <a:p>
            <a:pPr marL="85725">
              <a:lnSpc>
                <a:spcPct val="100000"/>
              </a:lnSpc>
              <a:spcBef>
                <a:spcPts val="620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质量控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制</a:t>
            </a:r>
            <a:endParaRPr sz="2000">
              <a:latin typeface="微软雅黑"/>
              <a:cs typeface="微软雅黑"/>
            </a:endParaRPr>
          </a:p>
          <a:p>
            <a:pPr marL="85725" marR="127000">
              <a:lnSpc>
                <a:spcPct val="150000"/>
              </a:lnSpc>
              <a:spcBef>
                <a:spcPts val="295"/>
              </a:spcBef>
            </a:pPr>
            <a:r>
              <a:rPr sz="1500" spc="-5">
                <a:latin typeface="微软雅黑"/>
                <a:cs typeface="微软雅黑"/>
              </a:rPr>
              <a:t>建立严格的质量控制体系，确保产品符合</a:t>
            </a:r>
            <a:r>
              <a:rPr sz="1500" spc="-20">
                <a:latin typeface="微软雅黑"/>
                <a:cs typeface="微软雅黑"/>
              </a:rPr>
              <a:t>标准。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915761" y="4291457"/>
            <a:ext cx="606425" cy="548005"/>
          </a:xfrm>
          <a:custGeom>
            <a:rect l="l" t="t" r="r" b="b"/>
            <a:pathLst>
              <a:path w="606425" h="548004">
                <a:moveTo>
                  <a:pt x="194280" y="107358"/>
                </a:moveTo>
                <a:lnTo>
                  <a:pt x="159326" y="107358"/>
                </a:lnTo>
                <a:lnTo>
                  <a:pt x="159326" y="48955"/>
                </a:lnTo>
                <a:lnTo>
                  <a:pt x="162908" y="30073"/>
                </a:lnTo>
                <a:lnTo>
                  <a:pt x="172739" y="14493"/>
                </a:lnTo>
                <a:lnTo>
                  <a:pt x="187447" y="3905"/>
                </a:lnTo>
                <a:lnTo>
                  <a:pt x="205661" y="0"/>
                </a:lnTo>
                <a:lnTo>
                  <a:pt x="402381" y="0"/>
                </a:lnTo>
                <a:lnTo>
                  <a:pt x="420252" y="3905"/>
                </a:lnTo>
                <a:lnTo>
                  <a:pt x="434998" y="14493"/>
                </a:lnTo>
                <a:lnTo>
                  <a:pt x="445019" y="30073"/>
                </a:lnTo>
                <a:lnTo>
                  <a:pt x="446530" y="37790"/>
                </a:lnTo>
                <a:lnTo>
                  <a:pt x="199158" y="37790"/>
                </a:lnTo>
                <a:lnTo>
                  <a:pt x="194280" y="42943"/>
                </a:lnTo>
                <a:lnTo>
                  <a:pt x="194280" y="107358"/>
                </a:lnTo>
                <a:close/>
              </a:path>
              <a:path w="606425" h="548004">
                <a:moveTo>
                  <a:pt x="448716" y="107358"/>
                </a:moveTo>
                <a:lnTo>
                  <a:pt x="412948" y="107358"/>
                </a:lnTo>
                <a:lnTo>
                  <a:pt x="412948" y="42943"/>
                </a:lnTo>
                <a:lnTo>
                  <a:pt x="408071" y="37790"/>
                </a:lnTo>
                <a:lnTo>
                  <a:pt x="446530" y="37790"/>
                </a:lnTo>
                <a:lnTo>
                  <a:pt x="448716" y="48955"/>
                </a:lnTo>
                <a:lnTo>
                  <a:pt x="448716" y="107358"/>
                </a:lnTo>
                <a:close/>
              </a:path>
              <a:path w="606425" h="548004">
                <a:moveTo>
                  <a:pt x="560082" y="547958"/>
                </a:moveTo>
                <a:lnTo>
                  <a:pt x="46334" y="547958"/>
                </a:lnTo>
                <a:lnTo>
                  <a:pt x="28120" y="544052"/>
                </a:lnTo>
                <a:lnTo>
                  <a:pt x="13412" y="533464"/>
                </a:lnTo>
                <a:lnTo>
                  <a:pt x="3581" y="517884"/>
                </a:lnTo>
                <a:lnTo>
                  <a:pt x="0" y="499002"/>
                </a:lnTo>
                <a:lnTo>
                  <a:pt x="0" y="156314"/>
                </a:lnTo>
                <a:lnTo>
                  <a:pt x="3581" y="137432"/>
                </a:lnTo>
                <a:lnTo>
                  <a:pt x="13412" y="121851"/>
                </a:lnTo>
                <a:lnTo>
                  <a:pt x="28120" y="111263"/>
                </a:lnTo>
                <a:lnTo>
                  <a:pt x="46334" y="107358"/>
                </a:lnTo>
                <a:lnTo>
                  <a:pt x="560082" y="107358"/>
                </a:lnTo>
                <a:lnTo>
                  <a:pt x="578295" y="111263"/>
                </a:lnTo>
                <a:lnTo>
                  <a:pt x="593004" y="121851"/>
                </a:lnTo>
                <a:lnTo>
                  <a:pt x="602835" y="137432"/>
                </a:lnTo>
                <a:lnTo>
                  <a:pt x="604298" y="145148"/>
                </a:lnTo>
                <a:lnTo>
                  <a:pt x="39831" y="145148"/>
                </a:lnTo>
                <a:lnTo>
                  <a:pt x="34954" y="150302"/>
                </a:lnTo>
                <a:lnTo>
                  <a:pt x="34954" y="253365"/>
                </a:lnTo>
                <a:lnTo>
                  <a:pt x="606416" y="253365"/>
                </a:lnTo>
                <a:lnTo>
                  <a:pt x="606416" y="290297"/>
                </a:lnTo>
                <a:lnTo>
                  <a:pt x="34954" y="290297"/>
                </a:lnTo>
                <a:lnTo>
                  <a:pt x="34954" y="505014"/>
                </a:lnTo>
                <a:lnTo>
                  <a:pt x="39831" y="510167"/>
                </a:lnTo>
                <a:lnTo>
                  <a:pt x="604298" y="510167"/>
                </a:lnTo>
                <a:lnTo>
                  <a:pt x="602835" y="517884"/>
                </a:lnTo>
                <a:lnTo>
                  <a:pt x="593004" y="533464"/>
                </a:lnTo>
                <a:lnTo>
                  <a:pt x="578295" y="544052"/>
                </a:lnTo>
                <a:lnTo>
                  <a:pt x="560082" y="547958"/>
                </a:lnTo>
                <a:close/>
              </a:path>
              <a:path w="606425" h="548004">
                <a:moveTo>
                  <a:pt x="606416" y="253365"/>
                </a:moveTo>
                <a:lnTo>
                  <a:pt x="571462" y="253365"/>
                </a:lnTo>
                <a:lnTo>
                  <a:pt x="571462" y="150302"/>
                </a:lnTo>
                <a:lnTo>
                  <a:pt x="566585" y="145148"/>
                </a:lnTo>
                <a:lnTo>
                  <a:pt x="604298" y="145148"/>
                </a:lnTo>
                <a:lnTo>
                  <a:pt x="606416" y="156314"/>
                </a:lnTo>
                <a:lnTo>
                  <a:pt x="606416" y="253365"/>
                </a:lnTo>
                <a:close/>
              </a:path>
              <a:path w="606425" h="548004">
                <a:moveTo>
                  <a:pt x="199158" y="253365"/>
                </a:moveTo>
                <a:lnTo>
                  <a:pt x="163390" y="253365"/>
                </a:lnTo>
                <a:lnTo>
                  <a:pt x="163390" y="228458"/>
                </a:lnTo>
                <a:lnTo>
                  <a:pt x="199158" y="228458"/>
                </a:lnTo>
                <a:lnTo>
                  <a:pt x="199158" y="253365"/>
                </a:lnTo>
                <a:close/>
              </a:path>
              <a:path w="606425" h="548004">
                <a:moveTo>
                  <a:pt x="443025" y="253365"/>
                </a:moveTo>
                <a:lnTo>
                  <a:pt x="407258" y="253365"/>
                </a:lnTo>
                <a:lnTo>
                  <a:pt x="407258" y="229317"/>
                </a:lnTo>
                <a:lnTo>
                  <a:pt x="443025" y="229317"/>
                </a:lnTo>
                <a:lnTo>
                  <a:pt x="443025" y="253365"/>
                </a:lnTo>
                <a:close/>
              </a:path>
              <a:path w="606425" h="548004">
                <a:moveTo>
                  <a:pt x="199158" y="316063"/>
                </a:moveTo>
                <a:lnTo>
                  <a:pt x="163390" y="316063"/>
                </a:lnTo>
                <a:lnTo>
                  <a:pt x="163390" y="290297"/>
                </a:lnTo>
                <a:lnTo>
                  <a:pt x="199158" y="290297"/>
                </a:lnTo>
                <a:lnTo>
                  <a:pt x="199158" y="316063"/>
                </a:lnTo>
                <a:close/>
              </a:path>
              <a:path w="606425" h="548004">
                <a:moveTo>
                  <a:pt x="443025" y="316922"/>
                </a:moveTo>
                <a:lnTo>
                  <a:pt x="407258" y="316922"/>
                </a:lnTo>
                <a:lnTo>
                  <a:pt x="407258" y="290297"/>
                </a:lnTo>
                <a:lnTo>
                  <a:pt x="443025" y="290297"/>
                </a:lnTo>
                <a:lnTo>
                  <a:pt x="443025" y="316922"/>
                </a:lnTo>
                <a:close/>
              </a:path>
              <a:path w="606425" h="548004">
                <a:moveTo>
                  <a:pt x="604298" y="510167"/>
                </a:moveTo>
                <a:lnTo>
                  <a:pt x="566585" y="510167"/>
                </a:lnTo>
                <a:lnTo>
                  <a:pt x="571462" y="505014"/>
                </a:lnTo>
                <a:lnTo>
                  <a:pt x="571462" y="290297"/>
                </a:lnTo>
                <a:lnTo>
                  <a:pt x="606416" y="290297"/>
                </a:lnTo>
                <a:lnTo>
                  <a:pt x="606416" y="499002"/>
                </a:lnTo>
                <a:lnTo>
                  <a:pt x="604298" y="5101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1" name="object 11"/>
          <p:cNvGrpSpPr/>
          <p:nvPr/>
        </p:nvGrpSpPr>
        <p:grpSpPr>
          <a:xfrm>
            <a:off x="6609466" y="2608738"/>
            <a:ext cx="727710" cy="548005"/>
            <a:chOff x="6609466" y="2608738"/>
            <a:chExt cx="727710" cy="548005"/>
          </a:xfrm>
        </p:grpSpPr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867021" y="2819156"/>
              <a:ext cx="211408" cy="225430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6609466" y="2608738"/>
              <a:ext cx="727710" cy="548005"/>
            </a:xfrm>
            <a:custGeom>
              <a:rect l="l" t="t" r="r" b="b"/>
              <a:pathLst>
                <a:path w="727709" h="548005">
                  <a:moveTo>
                    <a:pt x="544314" y="547786"/>
                  </a:moveTo>
                  <a:lnTo>
                    <a:pt x="184034" y="547786"/>
                  </a:lnTo>
                  <a:lnTo>
                    <a:pt x="147626" y="544207"/>
                  </a:lnTo>
                  <a:lnTo>
                    <a:pt x="81747" y="516946"/>
                  </a:lnTo>
                  <a:lnTo>
                    <a:pt x="30809" y="465972"/>
                  </a:lnTo>
                  <a:lnTo>
                    <a:pt x="3575" y="400422"/>
                  </a:lnTo>
                  <a:lnTo>
                    <a:pt x="0" y="364541"/>
                  </a:lnTo>
                  <a:lnTo>
                    <a:pt x="3575" y="328096"/>
                  </a:lnTo>
                  <a:lnTo>
                    <a:pt x="30809" y="262151"/>
                  </a:lnTo>
                  <a:lnTo>
                    <a:pt x="77593" y="214055"/>
                  </a:lnTo>
                  <a:lnTo>
                    <a:pt x="132974" y="187464"/>
                  </a:lnTo>
                  <a:lnTo>
                    <a:pt x="163586" y="181295"/>
                  </a:lnTo>
                  <a:lnTo>
                    <a:pt x="169976" y="147592"/>
                  </a:lnTo>
                  <a:lnTo>
                    <a:pt x="199188" y="86033"/>
                  </a:lnTo>
                  <a:lnTo>
                    <a:pt x="252576" y="34130"/>
                  </a:lnTo>
                  <a:lnTo>
                    <a:pt x="286884" y="15473"/>
                  </a:lnTo>
                  <a:lnTo>
                    <a:pt x="324297" y="3944"/>
                  </a:lnTo>
                  <a:lnTo>
                    <a:pt x="364174" y="0"/>
                  </a:lnTo>
                  <a:lnTo>
                    <a:pt x="403641" y="3944"/>
                  </a:lnTo>
                  <a:lnTo>
                    <a:pt x="441099" y="15473"/>
                  </a:lnTo>
                  <a:lnTo>
                    <a:pt x="475636" y="34130"/>
                  </a:lnTo>
                  <a:lnTo>
                    <a:pt x="486251" y="42887"/>
                  </a:lnTo>
                  <a:lnTo>
                    <a:pt x="364174" y="42887"/>
                  </a:lnTo>
                  <a:lnTo>
                    <a:pt x="314015" y="50988"/>
                  </a:lnTo>
                  <a:lnTo>
                    <a:pt x="270447" y="73547"/>
                  </a:lnTo>
                  <a:lnTo>
                    <a:pt x="236086" y="107943"/>
                  </a:lnTo>
                  <a:lnTo>
                    <a:pt x="213550" y="151555"/>
                  </a:lnTo>
                  <a:lnTo>
                    <a:pt x="205456" y="201765"/>
                  </a:lnTo>
                  <a:lnTo>
                    <a:pt x="205456" y="223208"/>
                  </a:lnTo>
                  <a:lnTo>
                    <a:pt x="183060" y="223208"/>
                  </a:lnTo>
                  <a:lnTo>
                    <a:pt x="138939" y="230421"/>
                  </a:lnTo>
                  <a:lnTo>
                    <a:pt x="100473" y="250500"/>
                  </a:lnTo>
                  <a:lnTo>
                    <a:pt x="70046" y="281106"/>
                  </a:lnTo>
                  <a:lnTo>
                    <a:pt x="50041" y="319899"/>
                  </a:lnTo>
                  <a:lnTo>
                    <a:pt x="42843" y="364541"/>
                  </a:lnTo>
                  <a:lnTo>
                    <a:pt x="50049" y="408707"/>
                  </a:lnTo>
                  <a:lnTo>
                    <a:pt x="70108" y="447212"/>
                  </a:lnTo>
                  <a:lnTo>
                    <a:pt x="100683" y="477670"/>
                  </a:lnTo>
                  <a:lnTo>
                    <a:pt x="139438" y="497694"/>
                  </a:lnTo>
                  <a:lnTo>
                    <a:pt x="184034" y="504899"/>
                  </a:lnTo>
                  <a:lnTo>
                    <a:pt x="660744" y="504899"/>
                  </a:lnTo>
                  <a:lnTo>
                    <a:pt x="646053" y="516946"/>
                  </a:lnTo>
                  <a:lnTo>
                    <a:pt x="614544" y="533775"/>
                  </a:lnTo>
                  <a:lnTo>
                    <a:pt x="580296" y="544207"/>
                  </a:lnTo>
                  <a:lnTo>
                    <a:pt x="544314" y="547786"/>
                  </a:lnTo>
                  <a:close/>
                </a:path>
                <a:path w="727709" h="548005">
                  <a:moveTo>
                    <a:pt x="660744" y="504899"/>
                  </a:moveTo>
                  <a:lnTo>
                    <a:pt x="544314" y="504899"/>
                  </a:lnTo>
                  <a:lnTo>
                    <a:pt x="588910" y="497694"/>
                  </a:lnTo>
                  <a:lnTo>
                    <a:pt x="627665" y="477670"/>
                  </a:lnTo>
                  <a:lnTo>
                    <a:pt x="658240" y="447212"/>
                  </a:lnTo>
                  <a:lnTo>
                    <a:pt x="678299" y="408707"/>
                  </a:lnTo>
                  <a:lnTo>
                    <a:pt x="685504" y="364541"/>
                  </a:lnTo>
                  <a:lnTo>
                    <a:pt x="678299" y="319899"/>
                  </a:lnTo>
                  <a:lnTo>
                    <a:pt x="658240" y="281106"/>
                  </a:lnTo>
                  <a:lnTo>
                    <a:pt x="627665" y="250500"/>
                  </a:lnTo>
                  <a:lnTo>
                    <a:pt x="588910" y="230421"/>
                  </a:lnTo>
                  <a:lnTo>
                    <a:pt x="544314" y="223208"/>
                  </a:lnTo>
                  <a:lnTo>
                    <a:pt x="521918" y="223208"/>
                  </a:lnTo>
                  <a:lnTo>
                    <a:pt x="521918" y="200790"/>
                  </a:lnTo>
                  <a:lnTo>
                    <a:pt x="513832" y="151056"/>
                  </a:lnTo>
                  <a:lnTo>
                    <a:pt x="491351" y="107732"/>
                  </a:lnTo>
                  <a:lnTo>
                    <a:pt x="457138" y="73485"/>
                  </a:lnTo>
                  <a:lnTo>
                    <a:pt x="413858" y="50981"/>
                  </a:lnTo>
                  <a:lnTo>
                    <a:pt x="364174" y="42887"/>
                  </a:lnTo>
                  <a:lnTo>
                    <a:pt x="486251" y="42887"/>
                  </a:lnTo>
                  <a:lnTo>
                    <a:pt x="528597" y="86033"/>
                  </a:lnTo>
                  <a:lnTo>
                    <a:pt x="557413" y="147592"/>
                  </a:lnTo>
                  <a:lnTo>
                    <a:pt x="563788" y="181295"/>
                  </a:lnTo>
                  <a:lnTo>
                    <a:pt x="594400" y="187464"/>
                  </a:lnTo>
                  <a:lnTo>
                    <a:pt x="649781" y="214055"/>
                  </a:lnTo>
                  <a:lnTo>
                    <a:pt x="696976" y="262151"/>
                  </a:lnTo>
                  <a:lnTo>
                    <a:pt x="723936" y="328096"/>
                  </a:lnTo>
                  <a:lnTo>
                    <a:pt x="727374" y="364541"/>
                  </a:lnTo>
                  <a:lnTo>
                    <a:pt x="723936" y="400422"/>
                  </a:lnTo>
                  <a:lnTo>
                    <a:pt x="713742" y="434476"/>
                  </a:lnTo>
                  <a:lnTo>
                    <a:pt x="696976" y="465972"/>
                  </a:lnTo>
                  <a:lnTo>
                    <a:pt x="673820" y="494177"/>
                  </a:lnTo>
                  <a:lnTo>
                    <a:pt x="660744" y="5048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4" name="object 14"/>
          <p:cNvGrpSpPr/>
          <p:nvPr/>
        </p:nvGrpSpPr>
        <p:grpSpPr>
          <a:xfrm>
            <a:off x="4571267" y="2201509"/>
            <a:ext cx="1295400" cy="1295400"/>
            <a:chOff x="4571267" y="2201509"/>
            <a:chExt cx="1295400" cy="1295400"/>
          </a:xfrm>
        </p:grpSpPr>
        <p:sp>
          <p:nvSpPr>
            <p:cNvPr id="15" name="object 15"/>
            <p:cNvSpPr/>
            <p:nvPr/>
          </p:nvSpPr>
          <p:spPr>
            <a:xfrm>
              <a:off x="4571267" y="2201509"/>
              <a:ext cx="1295400" cy="1295400"/>
            </a:xfrm>
            <a:custGeom>
              <a:rect l="l" t="t" r="r" b="b"/>
              <a:pathLst>
                <a:path w="1295400" h="1295400">
                  <a:moveTo>
                    <a:pt x="1295400" y="1295400"/>
                  </a:moveTo>
                  <a:lnTo>
                    <a:pt x="0" y="1295400"/>
                  </a:lnTo>
                  <a:lnTo>
                    <a:pt x="0" y="0"/>
                  </a:lnTo>
                  <a:lnTo>
                    <a:pt x="1295400" y="0"/>
                  </a:lnTo>
                  <a:lnTo>
                    <a:pt x="1295400" y="1295400"/>
                  </a:lnTo>
                  <a:close/>
                </a:path>
              </a:pathLst>
            </a:custGeom>
            <a:solidFill>
              <a:srgbClr val="52C6B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902200" y="2603500"/>
              <a:ext cx="634227" cy="494386"/>
            </a:xfrm>
            <a:prstGeom prst="rect">
              <a:avLst/>
            </a:prstGeom>
          </p:spPr>
        </p:pic>
      </p:grpSp>
      <p:pic>
        <p:nvPicPr>
          <p:cNvPr id="17" name="object 17"/>
          <p:cNvPicPr/>
          <p:nvPr/>
        </p:nvPicPr>
        <p:blipFill>
          <a:blip r:embed="rId4"/>
          <a:stretch>
            <a:fillRect/>
          </a:stretch>
        </p:blipFill>
        <p:spPr>
          <a:xfrm>
            <a:off x="6718300" y="4267200"/>
            <a:ext cx="500968" cy="589605"/>
          </a:xfrm>
          <a:prstGeom prst="rect">
            <a:avLst/>
          </a:prstGeom>
        </p:spPr>
      </p:pic>
      <p:grpSp>
        <p:nvGrpSpPr>
          <p:cNvPr id="18" name="object 1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生产计划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04945" y="3042484"/>
            <a:ext cx="11060430" cy="1850389"/>
          </a:xfrm>
          <a:custGeom>
            <a:rect l="l" t="t" r="r" b="b"/>
            <a:pathLst>
              <a:path w="11060430" h="1850389">
                <a:moveTo>
                  <a:pt x="0" y="1312760"/>
                </a:moveTo>
                <a:lnTo>
                  <a:pt x="15510" y="1261090"/>
                </a:lnTo>
                <a:lnTo>
                  <a:pt x="31071" y="1209518"/>
                </a:lnTo>
                <a:lnTo>
                  <a:pt x="46734" y="1158140"/>
                </a:lnTo>
                <a:lnTo>
                  <a:pt x="62549" y="1107052"/>
                </a:lnTo>
                <a:lnTo>
                  <a:pt x="78567" y="1056353"/>
                </a:lnTo>
                <a:lnTo>
                  <a:pt x="94839" y="1006139"/>
                </a:lnTo>
                <a:lnTo>
                  <a:pt x="111415" y="956507"/>
                </a:lnTo>
                <a:lnTo>
                  <a:pt x="128347" y="907554"/>
                </a:lnTo>
                <a:lnTo>
                  <a:pt x="145684" y="859377"/>
                </a:lnTo>
                <a:lnTo>
                  <a:pt x="163478" y="812073"/>
                </a:lnTo>
                <a:lnTo>
                  <a:pt x="181780" y="765739"/>
                </a:lnTo>
                <a:lnTo>
                  <a:pt x="200640" y="720473"/>
                </a:lnTo>
                <a:lnTo>
                  <a:pt x="220110" y="676370"/>
                </a:lnTo>
                <a:lnTo>
                  <a:pt x="240238" y="633529"/>
                </a:lnTo>
                <a:lnTo>
                  <a:pt x="261078" y="592046"/>
                </a:lnTo>
                <a:lnTo>
                  <a:pt x="282679" y="552018"/>
                </a:lnTo>
                <a:lnTo>
                  <a:pt x="305091" y="513542"/>
                </a:lnTo>
                <a:lnTo>
                  <a:pt x="328367" y="476716"/>
                </a:lnTo>
                <a:lnTo>
                  <a:pt x="352556" y="441636"/>
                </a:lnTo>
                <a:lnTo>
                  <a:pt x="377709" y="408398"/>
                </a:lnTo>
                <a:lnTo>
                  <a:pt x="403878" y="377102"/>
                </a:lnTo>
                <a:lnTo>
                  <a:pt x="431112" y="347842"/>
                </a:lnTo>
                <a:lnTo>
                  <a:pt x="459463" y="320717"/>
                </a:lnTo>
                <a:lnTo>
                  <a:pt x="488981" y="295823"/>
                </a:lnTo>
                <a:lnTo>
                  <a:pt x="519717" y="273257"/>
                </a:lnTo>
                <a:lnTo>
                  <a:pt x="585046" y="235499"/>
                </a:lnTo>
                <a:lnTo>
                  <a:pt x="655856" y="208218"/>
                </a:lnTo>
                <a:lnTo>
                  <a:pt x="693444" y="198749"/>
                </a:lnTo>
                <a:lnTo>
                  <a:pt x="732554" y="192190"/>
                </a:lnTo>
                <a:lnTo>
                  <a:pt x="773238" y="188639"/>
                </a:lnTo>
                <a:lnTo>
                  <a:pt x="815545" y="188192"/>
                </a:lnTo>
                <a:lnTo>
                  <a:pt x="859527" y="190946"/>
                </a:lnTo>
                <a:lnTo>
                  <a:pt x="914847" y="201056"/>
                </a:lnTo>
                <a:lnTo>
                  <a:pt x="973679" y="220434"/>
                </a:lnTo>
                <a:lnTo>
                  <a:pt x="1035804" y="248359"/>
                </a:lnTo>
                <a:lnTo>
                  <a:pt x="1101000" y="284108"/>
                </a:lnTo>
                <a:lnTo>
                  <a:pt x="1134681" y="304691"/>
                </a:lnTo>
                <a:lnTo>
                  <a:pt x="1169048" y="326959"/>
                </a:lnTo>
                <a:lnTo>
                  <a:pt x="1204071" y="350822"/>
                </a:lnTo>
                <a:lnTo>
                  <a:pt x="1239725" y="376190"/>
                </a:lnTo>
                <a:lnTo>
                  <a:pt x="1275981" y="402972"/>
                </a:lnTo>
                <a:lnTo>
                  <a:pt x="1312812" y="431078"/>
                </a:lnTo>
                <a:lnTo>
                  <a:pt x="1350190" y="460418"/>
                </a:lnTo>
                <a:lnTo>
                  <a:pt x="1388088" y="490902"/>
                </a:lnTo>
                <a:lnTo>
                  <a:pt x="1426478" y="522438"/>
                </a:lnTo>
                <a:lnTo>
                  <a:pt x="1465333" y="554938"/>
                </a:lnTo>
                <a:lnTo>
                  <a:pt x="1504624" y="588311"/>
                </a:lnTo>
                <a:lnTo>
                  <a:pt x="1544325" y="622465"/>
                </a:lnTo>
                <a:lnTo>
                  <a:pt x="1584407" y="657312"/>
                </a:lnTo>
                <a:lnTo>
                  <a:pt x="1624843" y="692761"/>
                </a:lnTo>
                <a:lnTo>
                  <a:pt x="1665606" y="728721"/>
                </a:lnTo>
                <a:lnTo>
                  <a:pt x="1706668" y="765103"/>
                </a:lnTo>
                <a:lnTo>
                  <a:pt x="1748002" y="801815"/>
                </a:lnTo>
                <a:lnTo>
                  <a:pt x="1789579" y="838768"/>
                </a:lnTo>
                <a:lnTo>
                  <a:pt x="1831372" y="875872"/>
                </a:lnTo>
                <a:lnTo>
                  <a:pt x="1873354" y="913036"/>
                </a:lnTo>
                <a:lnTo>
                  <a:pt x="1915497" y="950169"/>
                </a:lnTo>
                <a:lnTo>
                  <a:pt x="1957774" y="987182"/>
                </a:lnTo>
                <a:lnTo>
                  <a:pt x="2000156" y="1023985"/>
                </a:lnTo>
                <a:lnTo>
                  <a:pt x="2042617" y="1060486"/>
                </a:lnTo>
                <a:lnTo>
                  <a:pt x="2085128" y="1096596"/>
                </a:lnTo>
                <a:lnTo>
                  <a:pt x="2127662" y="1132225"/>
                </a:lnTo>
                <a:lnTo>
                  <a:pt x="2170193" y="1167281"/>
                </a:lnTo>
                <a:lnTo>
                  <a:pt x="2212690" y="1201676"/>
                </a:lnTo>
                <a:lnTo>
                  <a:pt x="2255129" y="1235318"/>
                </a:lnTo>
                <a:lnTo>
                  <a:pt x="2297480" y="1268117"/>
                </a:lnTo>
                <a:lnTo>
                  <a:pt x="2339716" y="1299984"/>
                </a:lnTo>
                <a:lnTo>
                  <a:pt x="2381810" y="1330827"/>
                </a:lnTo>
                <a:lnTo>
                  <a:pt x="2423734" y="1360556"/>
                </a:lnTo>
                <a:lnTo>
                  <a:pt x="2465460" y="1389082"/>
                </a:lnTo>
                <a:lnTo>
                  <a:pt x="2506962" y="1416313"/>
                </a:lnTo>
                <a:lnTo>
                  <a:pt x="2548210" y="1442161"/>
                </a:lnTo>
                <a:lnTo>
                  <a:pt x="2589178" y="1466533"/>
                </a:lnTo>
                <a:lnTo>
                  <a:pt x="2629839" y="1489341"/>
                </a:lnTo>
                <a:lnTo>
                  <a:pt x="2670163" y="1510493"/>
                </a:lnTo>
                <a:lnTo>
                  <a:pt x="2710125" y="1529900"/>
                </a:lnTo>
                <a:lnTo>
                  <a:pt x="2749696" y="1547471"/>
                </a:lnTo>
                <a:lnTo>
                  <a:pt x="2788849" y="1563115"/>
                </a:lnTo>
                <a:lnTo>
                  <a:pt x="2827556" y="1576744"/>
                </a:lnTo>
                <a:lnTo>
                  <a:pt x="2865790" y="1588266"/>
                </a:lnTo>
                <a:lnTo>
                  <a:pt x="2903522" y="1597590"/>
                </a:lnTo>
                <a:lnTo>
                  <a:pt x="2977374" y="1609288"/>
                </a:lnTo>
                <a:lnTo>
                  <a:pt x="3013438" y="1611480"/>
                </a:lnTo>
                <a:lnTo>
                  <a:pt x="3048891" y="1611114"/>
                </a:lnTo>
                <a:lnTo>
                  <a:pt x="3116273" y="1602625"/>
                </a:lnTo>
                <a:lnTo>
                  <a:pt x="3182674" y="1584124"/>
                </a:lnTo>
                <a:lnTo>
                  <a:pt x="3248157" y="1556350"/>
                </a:lnTo>
                <a:lnTo>
                  <a:pt x="3312784" y="1520042"/>
                </a:lnTo>
                <a:lnTo>
                  <a:pt x="3344796" y="1498918"/>
                </a:lnTo>
                <a:lnTo>
                  <a:pt x="3376617" y="1475939"/>
                </a:lnTo>
                <a:lnTo>
                  <a:pt x="3408256" y="1451195"/>
                </a:lnTo>
                <a:lnTo>
                  <a:pt x="3439720" y="1424780"/>
                </a:lnTo>
                <a:lnTo>
                  <a:pt x="3471016" y="1396785"/>
                </a:lnTo>
                <a:lnTo>
                  <a:pt x="3502154" y="1367304"/>
                </a:lnTo>
                <a:lnTo>
                  <a:pt x="3533140" y="1336429"/>
                </a:lnTo>
                <a:lnTo>
                  <a:pt x="3563982" y="1304252"/>
                </a:lnTo>
                <a:lnTo>
                  <a:pt x="3594689" y="1270865"/>
                </a:lnTo>
                <a:lnTo>
                  <a:pt x="3625267" y="1236360"/>
                </a:lnTo>
                <a:lnTo>
                  <a:pt x="3655725" y="1200831"/>
                </a:lnTo>
                <a:lnTo>
                  <a:pt x="3686071" y="1164370"/>
                </a:lnTo>
                <a:lnTo>
                  <a:pt x="3716313" y="1127069"/>
                </a:lnTo>
                <a:lnTo>
                  <a:pt x="3746457" y="1089020"/>
                </a:lnTo>
                <a:lnTo>
                  <a:pt x="3776513" y="1050315"/>
                </a:lnTo>
                <a:lnTo>
                  <a:pt x="3806488" y="1011048"/>
                </a:lnTo>
                <a:lnTo>
                  <a:pt x="3836389" y="971311"/>
                </a:lnTo>
                <a:lnTo>
                  <a:pt x="3866225" y="931195"/>
                </a:lnTo>
                <a:lnTo>
                  <a:pt x="3896003" y="890794"/>
                </a:lnTo>
                <a:lnTo>
                  <a:pt x="3925732" y="850199"/>
                </a:lnTo>
                <a:lnTo>
                  <a:pt x="3955418" y="809504"/>
                </a:lnTo>
                <a:lnTo>
                  <a:pt x="3985071" y="768800"/>
                </a:lnTo>
                <a:lnTo>
                  <a:pt x="4014696" y="728180"/>
                </a:lnTo>
                <a:lnTo>
                  <a:pt x="4044304" y="687737"/>
                </a:lnTo>
                <a:lnTo>
                  <a:pt x="4073900" y="647562"/>
                </a:lnTo>
                <a:lnTo>
                  <a:pt x="4103494" y="607748"/>
                </a:lnTo>
                <a:lnTo>
                  <a:pt x="4133093" y="568387"/>
                </a:lnTo>
                <a:lnTo>
                  <a:pt x="4162704" y="529573"/>
                </a:lnTo>
                <a:lnTo>
                  <a:pt x="4192336" y="491397"/>
                </a:lnTo>
                <a:lnTo>
                  <a:pt x="4221996" y="453951"/>
                </a:lnTo>
                <a:lnTo>
                  <a:pt x="4251692" y="417328"/>
                </a:lnTo>
                <a:lnTo>
                  <a:pt x="4281432" y="381621"/>
                </a:lnTo>
                <a:lnTo>
                  <a:pt x="4311225" y="346922"/>
                </a:lnTo>
                <a:lnTo>
                  <a:pt x="4341076" y="313323"/>
                </a:lnTo>
                <a:lnTo>
                  <a:pt x="4370995" y="280916"/>
                </a:lnTo>
                <a:lnTo>
                  <a:pt x="4400990" y="249795"/>
                </a:lnTo>
                <a:lnTo>
                  <a:pt x="4431067" y="220051"/>
                </a:lnTo>
                <a:lnTo>
                  <a:pt x="4461236" y="191777"/>
                </a:lnTo>
                <a:lnTo>
                  <a:pt x="4491503" y="165064"/>
                </a:lnTo>
                <a:lnTo>
                  <a:pt x="4521876" y="140007"/>
                </a:lnTo>
                <a:lnTo>
                  <a:pt x="4552364" y="116696"/>
                </a:lnTo>
                <a:lnTo>
                  <a:pt x="4613714" y="75686"/>
                </a:lnTo>
                <a:lnTo>
                  <a:pt x="4675616" y="42771"/>
                </a:lnTo>
                <a:lnTo>
                  <a:pt x="4738131" y="18693"/>
                </a:lnTo>
                <a:lnTo>
                  <a:pt x="4801322" y="4189"/>
                </a:lnTo>
                <a:lnTo>
                  <a:pt x="4865252" y="0"/>
                </a:lnTo>
                <a:lnTo>
                  <a:pt x="4927509" y="6325"/>
                </a:lnTo>
                <a:lnTo>
                  <a:pt x="4989861" y="22495"/>
                </a:lnTo>
                <a:lnTo>
                  <a:pt x="5052317" y="47823"/>
                </a:lnTo>
                <a:lnTo>
                  <a:pt x="5114887" y="81620"/>
                </a:lnTo>
                <a:lnTo>
                  <a:pt x="5177577" y="123199"/>
                </a:lnTo>
                <a:lnTo>
                  <a:pt x="5208971" y="146692"/>
                </a:lnTo>
                <a:lnTo>
                  <a:pt x="5240398" y="171872"/>
                </a:lnTo>
                <a:lnTo>
                  <a:pt x="5271860" y="198654"/>
                </a:lnTo>
                <a:lnTo>
                  <a:pt x="5303358" y="226951"/>
                </a:lnTo>
                <a:lnTo>
                  <a:pt x="5334892" y="256678"/>
                </a:lnTo>
                <a:lnTo>
                  <a:pt x="5366465" y="287749"/>
                </a:lnTo>
                <a:lnTo>
                  <a:pt x="5398076" y="320077"/>
                </a:lnTo>
                <a:lnTo>
                  <a:pt x="5429727" y="353577"/>
                </a:lnTo>
                <a:lnTo>
                  <a:pt x="5461419" y="388163"/>
                </a:lnTo>
                <a:lnTo>
                  <a:pt x="5493154" y="423749"/>
                </a:lnTo>
                <a:lnTo>
                  <a:pt x="5524931" y="460249"/>
                </a:lnTo>
                <a:lnTo>
                  <a:pt x="5556753" y="497576"/>
                </a:lnTo>
                <a:lnTo>
                  <a:pt x="5588621" y="535646"/>
                </a:lnTo>
                <a:lnTo>
                  <a:pt x="5620535" y="574371"/>
                </a:lnTo>
                <a:lnTo>
                  <a:pt x="5652496" y="613666"/>
                </a:lnTo>
                <a:lnTo>
                  <a:pt x="5684506" y="653446"/>
                </a:lnTo>
                <a:lnTo>
                  <a:pt x="5716565" y="693623"/>
                </a:lnTo>
                <a:lnTo>
                  <a:pt x="5748676" y="734113"/>
                </a:lnTo>
                <a:lnTo>
                  <a:pt x="5780838" y="774829"/>
                </a:lnTo>
                <a:lnTo>
                  <a:pt x="5813053" y="815685"/>
                </a:lnTo>
                <a:lnTo>
                  <a:pt x="5845322" y="856595"/>
                </a:lnTo>
                <a:lnTo>
                  <a:pt x="5877646" y="897473"/>
                </a:lnTo>
                <a:lnTo>
                  <a:pt x="5910026" y="938234"/>
                </a:lnTo>
                <a:lnTo>
                  <a:pt x="5942463" y="978791"/>
                </a:lnTo>
                <a:lnTo>
                  <a:pt x="5974958" y="1019058"/>
                </a:lnTo>
                <a:lnTo>
                  <a:pt x="6007513" y="1058950"/>
                </a:lnTo>
                <a:lnTo>
                  <a:pt x="6040128" y="1098380"/>
                </a:lnTo>
                <a:lnTo>
                  <a:pt x="6072804" y="1137263"/>
                </a:lnTo>
                <a:lnTo>
                  <a:pt x="6105543" y="1175512"/>
                </a:lnTo>
                <a:lnTo>
                  <a:pt x="6138346" y="1213041"/>
                </a:lnTo>
                <a:lnTo>
                  <a:pt x="6171213" y="1249765"/>
                </a:lnTo>
                <a:lnTo>
                  <a:pt x="6204146" y="1285598"/>
                </a:lnTo>
                <a:lnTo>
                  <a:pt x="6237146" y="1320453"/>
                </a:lnTo>
                <a:lnTo>
                  <a:pt x="6270214" y="1354245"/>
                </a:lnTo>
                <a:lnTo>
                  <a:pt x="6303351" y="1386888"/>
                </a:lnTo>
                <a:lnTo>
                  <a:pt x="6336557" y="1418296"/>
                </a:lnTo>
                <a:lnTo>
                  <a:pt x="6369835" y="1448382"/>
                </a:lnTo>
                <a:lnTo>
                  <a:pt x="6403185" y="1477061"/>
                </a:lnTo>
                <a:lnTo>
                  <a:pt x="6436608" y="1504247"/>
                </a:lnTo>
                <a:lnTo>
                  <a:pt x="6470106" y="1529854"/>
                </a:lnTo>
                <a:lnTo>
                  <a:pt x="6503678" y="1553795"/>
                </a:lnTo>
                <a:lnTo>
                  <a:pt x="6537328" y="1575986"/>
                </a:lnTo>
                <a:lnTo>
                  <a:pt x="6571054" y="1596339"/>
                </a:lnTo>
                <a:lnTo>
                  <a:pt x="6604860" y="1614770"/>
                </a:lnTo>
                <a:lnTo>
                  <a:pt x="6672711" y="1645518"/>
                </a:lnTo>
                <a:lnTo>
                  <a:pt x="6740889" y="1667543"/>
                </a:lnTo>
                <a:lnTo>
                  <a:pt x="6809403" y="1680157"/>
                </a:lnTo>
                <a:lnTo>
                  <a:pt x="6843788" y="1682720"/>
                </a:lnTo>
                <a:lnTo>
                  <a:pt x="6910812" y="1680426"/>
                </a:lnTo>
                <a:lnTo>
                  <a:pt x="6978510" y="1669032"/>
                </a:lnTo>
                <a:lnTo>
                  <a:pt x="7046837" y="1649154"/>
                </a:lnTo>
                <a:lnTo>
                  <a:pt x="7115748" y="1621411"/>
                </a:lnTo>
                <a:lnTo>
                  <a:pt x="7150408" y="1604782"/>
                </a:lnTo>
                <a:lnTo>
                  <a:pt x="7185197" y="1586419"/>
                </a:lnTo>
                <a:lnTo>
                  <a:pt x="7220110" y="1566397"/>
                </a:lnTo>
                <a:lnTo>
                  <a:pt x="7255140" y="1544795"/>
                </a:lnTo>
                <a:lnTo>
                  <a:pt x="7290282" y="1521690"/>
                </a:lnTo>
                <a:lnTo>
                  <a:pt x="7325531" y="1497159"/>
                </a:lnTo>
                <a:lnTo>
                  <a:pt x="7360880" y="1471278"/>
                </a:lnTo>
                <a:lnTo>
                  <a:pt x="7396325" y="1444125"/>
                </a:lnTo>
                <a:lnTo>
                  <a:pt x="7431859" y="1415778"/>
                </a:lnTo>
                <a:lnTo>
                  <a:pt x="7467477" y="1386313"/>
                </a:lnTo>
                <a:lnTo>
                  <a:pt x="7503173" y="1355808"/>
                </a:lnTo>
                <a:lnTo>
                  <a:pt x="7538942" y="1324340"/>
                </a:lnTo>
                <a:lnTo>
                  <a:pt x="7574777" y="1291986"/>
                </a:lnTo>
                <a:lnTo>
                  <a:pt x="7610674" y="1258822"/>
                </a:lnTo>
                <a:lnTo>
                  <a:pt x="7646627" y="1224927"/>
                </a:lnTo>
                <a:lnTo>
                  <a:pt x="7682630" y="1190378"/>
                </a:lnTo>
                <a:lnTo>
                  <a:pt x="7718677" y="1155251"/>
                </a:lnTo>
                <a:lnTo>
                  <a:pt x="7754763" y="1119625"/>
                </a:lnTo>
                <a:lnTo>
                  <a:pt x="7790881" y="1083575"/>
                </a:lnTo>
                <a:lnTo>
                  <a:pt x="7827028" y="1047179"/>
                </a:lnTo>
                <a:lnTo>
                  <a:pt x="7863196" y="1010515"/>
                </a:lnTo>
                <a:lnTo>
                  <a:pt x="7899380" y="973659"/>
                </a:lnTo>
                <a:lnTo>
                  <a:pt x="7935574" y="936689"/>
                </a:lnTo>
                <a:lnTo>
                  <a:pt x="7971774" y="899683"/>
                </a:lnTo>
                <a:lnTo>
                  <a:pt x="8007973" y="862716"/>
                </a:lnTo>
                <a:lnTo>
                  <a:pt x="8044165" y="825866"/>
                </a:lnTo>
                <a:lnTo>
                  <a:pt x="8080345" y="789211"/>
                </a:lnTo>
                <a:lnTo>
                  <a:pt x="8116508" y="752827"/>
                </a:lnTo>
                <a:lnTo>
                  <a:pt x="8152647" y="716793"/>
                </a:lnTo>
                <a:lnTo>
                  <a:pt x="8188758" y="681184"/>
                </a:lnTo>
                <a:lnTo>
                  <a:pt x="8224833" y="646078"/>
                </a:lnTo>
                <a:lnTo>
                  <a:pt x="8260868" y="611553"/>
                </a:lnTo>
                <a:lnTo>
                  <a:pt x="8296858" y="577685"/>
                </a:lnTo>
                <a:lnTo>
                  <a:pt x="8332796" y="544552"/>
                </a:lnTo>
                <a:lnTo>
                  <a:pt x="8368676" y="512231"/>
                </a:lnTo>
                <a:lnTo>
                  <a:pt x="8404494" y="480798"/>
                </a:lnTo>
                <a:lnTo>
                  <a:pt x="8440244" y="450332"/>
                </a:lnTo>
                <a:lnTo>
                  <a:pt x="8475919" y="420910"/>
                </a:lnTo>
                <a:lnTo>
                  <a:pt x="8511514" y="392607"/>
                </a:lnTo>
                <a:lnTo>
                  <a:pt x="8547024" y="365503"/>
                </a:lnTo>
                <a:lnTo>
                  <a:pt x="8582443" y="339674"/>
                </a:lnTo>
                <a:lnTo>
                  <a:pt x="8617765" y="315196"/>
                </a:lnTo>
                <a:lnTo>
                  <a:pt x="8652985" y="292148"/>
                </a:lnTo>
                <a:lnTo>
                  <a:pt x="8688097" y="270606"/>
                </a:lnTo>
                <a:lnTo>
                  <a:pt x="8723095" y="250648"/>
                </a:lnTo>
                <a:lnTo>
                  <a:pt x="8757974" y="232351"/>
                </a:lnTo>
                <a:lnTo>
                  <a:pt x="8792728" y="215791"/>
                </a:lnTo>
                <a:lnTo>
                  <a:pt x="8861839" y="188195"/>
                </a:lnTo>
                <a:lnTo>
                  <a:pt x="8930383" y="168477"/>
                </a:lnTo>
                <a:lnTo>
                  <a:pt x="8998314" y="157254"/>
                </a:lnTo>
                <a:lnTo>
                  <a:pt x="9032035" y="155021"/>
                </a:lnTo>
                <a:lnTo>
                  <a:pt x="9065587" y="155144"/>
                </a:lnTo>
                <a:lnTo>
                  <a:pt x="9103863" y="157457"/>
                </a:lnTo>
                <a:lnTo>
                  <a:pt x="9142029" y="161339"/>
                </a:lnTo>
                <a:lnTo>
                  <a:pt x="9180086" y="166760"/>
                </a:lnTo>
                <a:lnTo>
                  <a:pt x="9218037" y="173692"/>
                </a:lnTo>
                <a:lnTo>
                  <a:pt x="9255884" y="182106"/>
                </a:lnTo>
                <a:lnTo>
                  <a:pt x="9293628" y="191972"/>
                </a:lnTo>
                <a:lnTo>
                  <a:pt x="9331272" y="203262"/>
                </a:lnTo>
                <a:lnTo>
                  <a:pt x="9368817" y="215946"/>
                </a:lnTo>
                <a:lnTo>
                  <a:pt x="9406266" y="229995"/>
                </a:lnTo>
                <a:lnTo>
                  <a:pt x="9443622" y="245381"/>
                </a:lnTo>
                <a:lnTo>
                  <a:pt x="9480885" y="262074"/>
                </a:lnTo>
                <a:lnTo>
                  <a:pt x="9518058" y="280046"/>
                </a:lnTo>
                <a:lnTo>
                  <a:pt x="9555143" y="299266"/>
                </a:lnTo>
                <a:lnTo>
                  <a:pt x="9592142" y="319707"/>
                </a:lnTo>
                <a:lnTo>
                  <a:pt x="9629057" y="341339"/>
                </a:lnTo>
                <a:lnTo>
                  <a:pt x="9665890" y="364132"/>
                </a:lnTo>
                <a:lnTo>
                  <a:pt x="9702643" y="388059"/>
                </a:lnTo>
                <a:lnTo>
                  <a:pt x="9739319" y="413090"/>
                </a:lnTo>
                <a:lnTo>
                  <a:pt x="9775919" y="439196"/>
                </a:lnTo>
                <a:lnTo>
                  <a:pt x="9812445" y="466347"/>
                </a:lnTo>
                <a:lnTo>
                  <a:pt x="9848900" y="494515"/>
                </a:lnTo>
                <a:lnTo>
                  <a:pt x="9885284" y="523671"/>
                </a:lnTo>
                <a:lnTo>
                  <a:pt x="9921602" y="553786"/>
                </a:lnTo>
                <a:lnTo>
                  <a:pt x="9957854" y="584830"/>
                </a:lnTo>
                <a:lnTo>
                  <a:pt x="9994042" y="616775"/>
                </a:lnTo>
                <a:lnTo>
                  <a:pt x="10030169" y="649592"/>
                </a:lnTo>
                <a:lnTo>
                  <a:pt x="10066237" y="683251"/>
                </a:lnTo>
                <a:lnTo>
                  <a:pt x="10102247" y="717723"/>
                </a:lnTo>
                <a:lnTo>
                  <a:pt x="10138202" y="752980"/>
                </a:lnTo>
                <a:lnTo>
                  <a:pt x="10174104" y="788992"/>
                </a:lnTo>
                <a:lnTo>
                  <a:pt x="10209955" y="825730"/>
                </a:lnTo>
                <a:lnTo>
                  <a:pt x="10245756" y="863165"/>
                </a:lnTo>
                <a:lnTo>
                  <a:pt x="10281511" y="901269"/>
                </a:lnTo>
                <a:lnTo>
                  <a:pt x="10317220" y="940012"/>
                </a:lnTo>
                <a:lnTo>
                  <a:pt x="10352886" y="979365"/>
                </a:lnTo>
                <a:lnTo>
                  <a:pt x="10388512" y="1019299"/>
                </a:lnTo>
                <a:lnTo>
                  <a:pt x="10424098" y="1059784"/>
                </a:lnTo>
                <a:lnTo>
                  <a:pt x="10459648" y="1100793"/>
                </a:lnTo>
                <a:lnTo>
                  <a:pt x="10495163" y="1142296"/>
                </a:lnTo>
                <a:lnTo>
                  <a:pt x="10530645" y="1184263"/>
                </a:lnTo>
                <a:lnTo>
                  <a:pt x="10566097" y="1226667"/>
                </a:lnTo>
                <a:lnTo>
                  <a:pt x="10601520" y="1269476"/>
                </a:lnTo>
                <a:lnTo>
                  <a:pt x="10636916" y="1312664"/>
                </a:lnTo>
                <a:lnTo>
                  <a:pt x="10672288" y="1356200"/>
                </a:lnTo>
                <a:lnTo>
                  <a:pt x="10707637" y="1400056"/>
                </a:lnTo>
                <a:lnTo>
                  <a:pt x="10742965" y="1444202"/>
                </a:lnTo>
                <a:lnTo>
                  <a:pt x="10778276" y="1488610"/>
                </a:lnTo>
                <a:lnTo>
                  <a:pt x="10813570" y="1533250"/>
                </a:lnTo>
                <a:lnTo>
                  <a:pt x="10848849" y="1578094"/>
                </a:lnTo>
                <a:lnTo>
                  <a:pt x="10884116" y="1623111"/>
                </a:lnTo>
                <a:lnTo>
                  <a:pt x="10919373" y="1668274"/>
                </a:lnTo>
                <a:lnTo>
                  <a:pt x="10954622" y="1713554"/>
                </a:lnTo>
                <a:lnTo>
                  <a:pt x="10989865" y="1758920"/>
                </a:lnTo>
                <a:lnTo>
                  <a:pt x="11025104" y="1804345"/>
                </a:lnTo>
                <a:lnTo>
                  <a:pt x="11060340" y="1849798"/>
                </a:lnTo>
              </a:path>
            </a:pathLst>
          </a:custGeom>
          <a:ln w="16668">
            <a:solidFill>
              <a:srgbClr val="00657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094841" y="1611500"/>
            <a:ext cx="631190" cy="631190"/>
          </a:xfrm>
          <a:custGeom>
            <a:rect l="l" t="t" r="r" b="b"/>
            <a:pathLst>
              <a:path w="631189" h="631189">
                <a:moveTo>
                  <a:pt x="631057" y="315529"/>
                </a:moveTo>
                <a:lnTo>
                  <a:pt x="0" y="315529"/>
                </a:lnTo>
                <a:lnTo>
                  <a:pt x="3421" y="268902"/>
                </a:lnTo>
                <a:lnTo>
                  <a:pt x="13359" y="224399"/>
                </a:lnTo>
                <a:lnTo>
                  <a:pt x="29326" y="182509"/>
                </a:lnTo>
                <a:lnTo>
                  <a:pt x="50834" y="143719"/>
                </a:lnTo>
                <a:lnTo>
                  <a:pt x="77394" y="108518"/>
                </a:lnTo>
                <a:lnTo>
                  <a:pt x="108519" y="77393"/>
                </a:lnTo>
                <a:lnTo>
                  <a:pt x="143721" y="50833"/>
                </a:lnTo>
                <a:lnTo>
                  <a:pt x="182510" y="29325"/>
                </a:lnTo>
                <a:lnTo>
                  <a:pt x="224400" y="13359"/>
                </a:lnTo>
                <a:lnTo>
                  <a:pt x="268902" y="3421"/>
                </a:lnTo>
                <a:lnTo>
                  <a:pt x="315529" y="0"/>
                </a:lnTo>
                <a:lnTo>
                  <a:pt x="362155" y="3421"/>
                </a:lnTo>
                <a:lnTo>
                  <a:pt x="406657" y="13359"/>
                </a:lnTo>
                <a:lnTo>
                  <a:pt x="448548" y="29326"/>
                </a:lnTo>
                <a:lnTo>
                  <a:pt x="487337" y="50833"/>
                </a:lnTo>
                <a:lnTo>
                  <a:pt x="522539" y="77394"/>
                </a:lnTo>
                <a:lnTo>
                  <a:pt x="553664" y="108519"/>
                </a:lnTo>
                <a:lnTo>
                  <a:pt x="580224" y="143720"/>
                </a:lnTo>
                <a:lnTo>
                  <a:pt x="601731" y="182510"/>
                </a:lnTo>
                <a:lnTo>
                  <a:pt x="617698" y="224400"/>
                </a:lnTo>
                <a:lnTo>
                  <a:pt x="627636" y="268902"/>
                </a:lnTo>
                <a:lnTo>
                  <a:pt x="631057" y="315529"/>
                </a:lnTo>
                <a:close/>
              </a:path>
              <a:path w="631189" h="631189">
                <a:moveTo>
                  <a:pt x="315528" y="631057"/>
                </a:moveTo>
                <a:lnTo>
                  <a:pt x="268902" y="627636"/>
                </a:lnTo>
                <a:lnTo>
                  <a:pt x="224400" y="617698"/>
                </a:lnTo>
                <a:lnTo>
                  <a:pt x="182510" y="601731"/>
                </a:lnTo>
                <a:lnTo>
                  <a:pt x="143720" y="580224"/>
                </a:lnTo>
                <a:lnTo>
                  <a:pt x="108518" y="553663"/>
                </a:lnTo>
                <a:lnTo>
                  <a:pt x="77394" y="522539"/>
                </a:lnTo>
                <a:lnTo>
                  <a:pt x="50833" y="487337"/>
                </a:lnTo>
                <a:lnTo>
                  <a:pt x="29326" y="448547"/>
                </a:lnTo>
                <a:lnTo>
                  <a:pt x="13359" y="406657"/>
                </a:lnTo>
                <a:lnTo>
                  <a:pt x="3421" y="362155"/>
                </a:lnTo>
                <a:lnTo>
                  <a:pt x="0" y="315529"/>
                </a:lnTo>
                <a:lnTo>
                  <a:pt x="631057" y="315529"/>
                </a:lnTo>
                <a:lnTo>
                  <a:pt x="627636" y="362155"/>
                </a:lnTo>
                <a:lnTo>
                  <a:pt x="617698" y="406657"/>
                </a:lnTo>
                <a:lnTo>
                  <a:pt x="601731" y="448548"/>
                </a:lnTo>
                <a:lnTo>
                  <a:pt x="580224" y="487337"/>
                </a:lnTo>
                <a:lnTo>
                  <a:pt x="553663" y="522539"/>
                </a:lnTo>
                <a:lnTo>
                  <a:pt x="522539" y="553663"/>
                </a:lnTo>
                <a:lnTo>
                  <a:pt x="487337" y="580224"/>
                </a:lnTo>
                <a:lnTo>
                  <a:pt x="448547" y="601731"/>
                </a:lnTo>
                <a:lnTo>
                  <a:pt x="406657" y="617698"/>
                </a:lnTo>
                <a:lnTo>
                  <a:pt x="362155" y="627636"/>
                </a:lnTo>
                <a:lnTo>
                  <a:pt x="315528" y="63105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13342" y="1683659"/>
            <a:ext cx="394335" cy="4025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45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45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175405" y="4892283"/>
            <a:ext cx="631190" cy="631190"/>
          </a:xfrm>
          <a:custGeom>
            <a:rect l="l" t="t" r="r" b="b"/>
            <a:pathLst>
              <a:path w="631189" h="631189">
                <a:moveTo>
                  <a:pt x="315528" y="0"/>
                </a:moveTo>
                <a:close/>
              </a:path>
              <a:path w="631189" h="631189">
                <a:moveTo>
                  <a:pt x="315528" y="631057"/>
                </a:moveTo>
                <a:lnTo>
                  <a:pt x="268901" y="627636"/>
                </a:lnTo>
                <a:lnTo>
                  <a:pt x="224399" y="617698"/>
                </a:lnTo>
                <a:lnTo>
                  <a:pt x="182509" y="601731"/>
                </a:lnTo>
                <a:lnTo>
                  <a:pt x="143719" y="580224"/>
                </a:lnTo>
                <a:lnTo>
                  <a:pt x="108518" y="553663"/>
                </a:lnTo>
                <a:lnTo>
                  <a:pt x="77393" y="522539"/>
                </a:lnTo>
                <a:lnTo>
                  <a:pt x="50832" y="487337"/>
                </a:lnTo>
                <a:lnTo>
                  <a:pt x="29325" y="448547"/>
                </a:lnTo>
                <a:lnTo>
                  <a:pt x="13358" y="406657"/>
                </a:lnTo>
                <a:lnTo>
                  <a:pt x="3420" y="362155"/>
                </a:lnTo>
                <a:lnTo>
                  <a:pt x="0" y="315528"/>
                </a:lnTo>
                <a:lnTo>
                  <a:pt x="3421" y="268902"/>
                </a:lnTo>
                <a:lnTo>
                  <a:pt x="13359" y="224399"/>
                </a:lnTo>
                <a:lnTo>
                  <a:pt x="29326" y="182509"/>
                </a:lnTo>
                <a:lnTo>
                  <a:pt x="50833" y="143719"/>
                </a:lnTo>
                <a:lnTo>
                  <a:pt x="77394" y="108518"/>
                </a:lnTo>
                <a:lnTo>
                  <a:pt x="108519" y="77393"/>
                </a:lnTo>
                <a:lnTo>
                  <a:pt x="143720" y="50833"/>
                </a:lnTo>
                <a:lnTo>
                  <a:pt x="182510" y="29325"/>
                </a:lnTo>
                <a:lnTo>
                  <a:pt x="224400" y="13359"/>
                </a:lnTo>
                <a:lnTo>
                  <a:pt x="268903" y="3421"/>
                </a:lnTo>
                <a:lnTo>
                  <a:pt x="315528" y="0"/>
                </a:lnTo>
                <a:lnTo>
                  <a:pt x="362155" y="3421"/>
                </a:lnTo>
                <a:lnTo>
                  <a:pt x="406657" y="13359"/>
                </a:lnTo>
                <a:lnTo>
                  <a:pt x="448547" y="29326"/>
                </a:lnTo>
                <a:lnTo>
                  <a:pt x="487337" y="50833"/>
                </a:lnTo>
                <a:lnTo>
                  <a:pt x="522538" y="77394"/>
                </a:lnTo>
                <a:lnTo>
                  <a:pt x="553663" y="108518"/>
                </a:lnTo>
                <a:lnTo>
                  <a:pt x="580223" y="143720"/>
                </a:lnTo>
                <a:lnTo>
                  <a:pt x="601731" y="182510"/>
                </a:lnTo>
                <a:lnTo>
                  <a:pt x="617698" y="224400"/>
                </a:lnTo>
                <a:lnTo>
                  <a:pt x="627636" y="268902"/>
                </a:lnTo>
                <a:lnTo>
                  <a:pt x="631057" y="315529"/>
                </a:lnTo>
                <a:lnTo>
                  <a:pt x="627635" y="362155"/>
                </a:lnTo>
                <a:lnTo>
                  <a:pt x="617697" y="406658"/>
                </a:lnTo>
                <a:lnTo>
                  <a:pt x="601730" y="448548"/>
                </a:lnTo>
                <a:lnTo>
                  <a:pt x="580223" y="487337"/>
                </a:lnTo>
                <a:lnTo>
                  <a:pt x="553662" y="522539"/>
                </a:lnTo>
                <a:lnTo>
                  <a:pt x="522538" y="553664"/>
                </a:lnTo>
                <a:lnTo>
                  <a:pt x="487336" y="580224"/>
                </a:lnTo>
                <a:lnTo>
                  <a:pt x="448547" y="601731"/>
                </a:lnTo>
                <a:lnTo>
                  <a:pt x="406657" y="617698"/>
                </a:lnTo>
                <a:lnTo>
                  <a:pt x="362154" y="627636"/>
                </a:lnTo>
                <a:lnTo>
                  <a:pt x="315528" y="63105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3293907" y="4971635"/>
            <a:ext cx="394335" cy="4025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45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45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746757" y="1611500"/>
            <a:ext cx="631190" cy="631190"/>
          </a:xfrm>
          <a:custGeom>
            <a:rect l="l" t="t" r="r" b="b"/>
            <a:pathLst>
              <a:path w="631190" h="631189">
                <a:moveTo>
                  <a:pt x="631058" y="315529"/>
                </a:moveTo>
                <a:lnTo>
                  <a:pt x="0" y="315529"/>
                </a:lnTo>
                <a:lnTo>
                  <a:pt x="3422" y="268902"/>
                </a:lnTo>
                <a:lnTo>
                  <a:pt x="13360" y="224399"/>
                </a:lnTo>
                <a:lnTo>
                  <a:pt x="29327" y="182509"/>
                </a:lnTo>
                <a:lnTo>
                  <a:pt x="50834" y="143719"/>
                </a:lnTo>
                <a:lnTo>
                  <a:pt x="77395" y="108518"/>
                </a:lnTo>
                <a:lnTo>
                  <a:pt x="108520" y="77393"/>
                </a:lnTo>
                <a:lnTo>
                  <a:pt x="143721" y="50833"/>
                </a:lnTo>
                <a:lnTo>
                  <a:pt x="182511" y="29325"/>
                </a:lnTo>
                <a:lnTo>
                  <a:pt x="224401" y="13359"/>
                </a:lnTo>
                <a:lnTo>
                  <a:pt x="268903" y="3421"/>
                </a:lnTo>
                <a:lnTo>
                  <a:pt x="315529" y="0"/>
                </a:lnTo>
                <a:lnTo>
                  <a:pt x="362155" y="3421"/>
                </a:lnTo>
                <a:lnTo>
                  <a:pt x="406657" y="13359"/>
                </a:lnTo>
                <a:lnTo>
                  <a:pt x="448548" y="29326"/>
                </a:lnTo>
                <a:lnTo>
                  <a:pt x="487337" y="50833"/>
                </a:lnTo>
                <a:lnTo>
                  <a:pt x="522539" y="77394"/>
                </a:lnTo>
                <a:lnTo>
                  <a:pt x="553664" y="108519"/>
                </a:lnTo>
                <a:lnTo>
                  <a:pt x="580224" y="143720"/>
                </a:lnTo>
                <a:lnTo>
                  <a:pt x="601732" y="182510"/>
                </a:lnTo>
                <a:lnTo>
                  <a:pt x="617698" y="224400"/>
                </a:lnTo>
                <a:lnTo>
                  <a:pt x="627637" y="268902"/>
                </a:lnTo>
                <a:lnTo>
                  <a:pt x="631058" y="315529"/>
                </a:lnTo>
                <a:close/>
              </a:path>
              <a:path w="631190" h="631189">
                <a:moveTo>
                  <a:pt x="315529" y="631057"/>
                </a:moveTo>
                <a:lnTo>
                  <a:pt x="268902" y="627636"/>
                </a:lnTo>
                <a:lnTo>
                  <a:pt x="224400" y="617698"/>
                </a:lnTo>
                <a:lnTo>
                  <a:pt x="182510" y="601731"/>
                </a:lnTo>
                <a:lnTo>
                  <a:pt x="143720" y="580224"/>
                </a:lnTo>
                <a:lnTo>
                  <a:pt x="108518" y="553663"/>
                </a:lnTo>
                <a:lnTo>
                  <a:pt x="77394" y="522539"/>
                </a:lnTo>
                <a:lnTo>
                  <a:pt x="50833" y="487337"/>
                </a:lnTo>
                <a:lnTo>
                  <a:pt x="29326" y="448547"/>
                </a:lnTo>
                <a:lnTo>
                  <a:pt x="13359" y="406657"/>
                </a:lnTo>
                <a:lnTo>
                  <a:pt x="3421" y="362155"/>
                </a:lnTo>
                <a:lnTo>
                  <a:pt x="0" y="315529"/>
                </a:lnTo>
                <a:lnTo>
                  <a:pt x="631058" y="315529"/>
                </a:lnTo>
                <a:lnTo>
                  <a:pt x="627637" y="362155"/>
                </a:lnTo>
                <a:lnTo>
                  <a:pt x="617699" y="406657"/>
                </a:lnTo>
                <a:lnTo>
                  <a:pt x="601732" y="448548"/>
                </a:lnTo>
                <a:lnTo>
                  <a:pt x="580224" y="487337"/>
                </a:lnTo>
                <a:lnTo>
                  <a:pt x="553664" y="522539"/>
                </a:lnTo>
                <a:lnTo>
                  <a:pt x="522539" y="553663"/>
                </a:lnTo>
                <a:lnTo>
                  <a:pt x="487338" y="580224"/>
                </a:lnTo>
                <a:lnTo>
                  <a:pt x="448548" y="601731"/>
                </a:lnTo>
                <a:lnTo>
                  <a:pt x="406658" y="617698"/>
                </a:lnTo>
                <a:lnTo>
                  <a:pt x="362156" y="627636"/>
                </a:lnTo>
                <a:lnTo>
                  <a:pt x="315529" y="63105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6865259" y="1687926"/>
            <a:ext cx="394335" cy="4025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450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45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7851159" y="4930445"/>
            <a:ext cx="631190" cy="631190"/>
          </a:xfrm>
          <a:custGeom>
            <a:rect l="l" t="t" r="r" b="b"/>
            <a:pathLst>
              <a:path w="631190" h="631189">
                <a:moveTo>
                  <a:pt x="315528" y="0"/>
                </a:moveTo>
                <a:close/>
              </a:path>
              <a:path w="631190" h="631189">
                <a:moveTo>
                  <a:pt x="315528" y="631057"/>
                </a:moveTo>
                <a:lnTo>
                  <a:pt x="268902" y="627636"/>
                </a:lnTo>
                <a:lnTo>
                  <a:pt x="224399" y="617698"/>
                </a:lnTo>
                <a:lnTo>
                  <a:pt x="182509" y="601731"/>
                </a:lnTo>
                <a:lnTo>
                  <a:pt x="143719" y="580224"/>
                </a:lnTo>
                <a:lnTo>
                  <a:pt x="108518" y="553663"/>
                </a:lnTo>
                <a:lnTo>
                  <a:pt x="77393" y="522539"/>
                </a:lnTo>
                <a:lnTo>
                  <a:pt x="50832" y="487337"/>
                </a:lnTo>
                <a:lnTo>
                  <a:pt x="29325" y="448547"/>
                </a:lnTo>
                <a:lnTo>
                  <a:pt x="13358" y="406657"/>
                </a:lnTo>
                <a:lnTo>
                  <a:pt x="3420" y="362155"/>
                </a:lnTo>
                <a:lnTo>
                  <a:pt x="0" y="315528"/>
                </a:lnTo>
                <a:lnTo>
                  <a:pt x="3421" y="268902"/>
                </a:lnTo>
                <a:lnTo>
                  <a:pt x="13359" y="224399"/>
                </a:lnTo>
                <a:lnTo>
                  <a:pt x="29326" y="182509"/>
                </a:lnTo>
                <a:lnTo>
                  <a:pt x="50834" y="143719"/>
                </a:lnTo>
                <a:lnTo>
                  <a:pt x="77394" y="108518"/>
                </a:lnTo>
                <a:lnTo>
                  <a:pt x="108519" y="77393"/>
                </a:lnTo>
                <a:lnTo>
                  <a:pt x="143720" y="50833"/>
                </a:lnTo>
                <a:lnTo>
                  <a:pt x="182510" y="29325"/>
                </a:lnTo>
                <a:lnTo>
                  <a:pt x="224400" y="13359"/>
                </a:lnTo>
                <a:lnTo>
                  <a:pt x="268903" y="3421"/>
                </a:lnTo>
                <a:lnTo>
                  <a:pt x="315528" y="0"/>
                </a:lnTo>
                <a:lnTo>
                  <a:pt x="362154" y="3421"/>
                </a:lnTo>
                <a:lnTo>
                  <a:pt x="406657" y="13359"/>
                </a:lnTo>
                <a:lnTo>
                  <a:pt x="448547" y="29326"/>
                </a:lnTo>
                <a:lnTo>
                  <a:pt x="487337" y="50833"/>
                </a:lnTo>
                <a:lnTo>
                  <a:pt x="522538" y="77394"/>
                </a:lnTo>
                <a:lnTo>
                  <a:pt x="553663" y="108518"/>
                </a:lnTo>
                <a:lnTo>
                  <a:pt x="580223" y="143720"/>
                </a:lnTo>
                <a:lnTo>
                  <a:pt x="601731" y="182510"/>
                </a:lnTo>
                <a:lnTo>
                  <a:pt x="617698" y="224400"/>
                </a:lnTo>
                <a:lnTo>
                  <a:pt x="627636" y="268902"/>
                </a:lnTo>
                <a:lnTo>
                  <a:pt x="631057" y="315529"/>
                </a:lnTo>
                <a:lnTo>
                  <a:pt x="627636" y="362155"/>
                </a:lnTo>
                <a:lnTo>
                  <a:pt x="617698" y="406658"/>
                </a:lnTo>
                <a:lnTo>
                  <a:pt x="601731" y="448548"/>
                </a:lnTo>
                <a:lnTo>
                  <a:pt x="580223" y="487337"/>
                </a:lnTo>
                <a:lnTo>
                  <a:pt x="553663" y="522539"/>
                </a:lnTo>
                <a:lnTo>
                  <a:pt x="522538" y="553664"/>
                </a:lnTo>
                <a:lnTo>
                  <a:pt x="487337" y="580224"/>
                </a:lnTo>
                <a:lnTo>
                  <a:pt x="448547" y="601731"/>
                </a:lnTo>
                <a:lnTo>
                  <a:pt x="406657" y="617698"/>
                </a:lnTo>
                <a:lnTo>
                  <a:pt x="362155" y="627636"/>
                </a:lnTo>
                <a:lnTo>
                  <a:pt x="315528" y="631057"/>
                </a:lnTo>
                <a:close/>
              </a:path>
            </a:pathLst>
          </a:custGeom>
          <a:solidFill>
            <a:srgbClr val="00A5B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7969660" y="5010772"/>
            <a:ext cx="394335" cy="4025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450" spc="-25">
                <a:solidFill>
                  <a:srgbClr val="FFFFFF"/>
                </a:solidFill>
                <a:latin typeface="微软雅黑"/>
                <a:cs typeface="微软雅黑"/>
              </a:rPr>
              <a:t>04</a:t>
            </a:r>
            <a:endParaRPr sz="24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062825" y="1577228"/>
            <a:ext cx="2120900" cy="14224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市场定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位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470"/>
              </a:spcBef>
            </a:pPr>
            <a:r>
              <a:rPr sz="1500" spc="-5">
                <a:latin typeface="微软雅黑"/>
                <a:cs typeface="微软雅黑"/>
              </a:rPr>
              <a:t>明确产品市场定位，针对目标客户群体制定营销策</a:t>
            </a:r>
            <a:r>
              <a:rPr sz="1500" spc="-25">
                <a:latin typeface="微软雅黑"/>
                <a:cs typeface="微软雅黑"/>
              </a:rPr>
              <a:t>略。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645451" y="1577228"/>
            <a:ext cx="2120900" cy="10795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品牌推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广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470"/>
              </a:spcBef>
            </a:pPr>
            <a:r>
              <a:rPr sz="1500" spc="-5">
                <a:latin typeface="微软雅黑"/>
                <a:cs typeface="微软雅黑"/>
              </a:rPr>
              <a:t>加强品牌宣传和推广，提高品牌知名度和美誉度。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153303" y="4906650"/>
            <a:ext cx="2120900" cy="14224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销售渠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道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470"/>
              </a:spcBef>
            </a:pPr>
            <a:r>
              <a:rPr sz="1500" spc="-5">
                <a:latin typeface="微软雅黑"/>
                <a:cs typeface="微软雅黑"/>
              </a:rPr>
              <a:t>拓展销售渠道，包括线上和线下销售，增加产品覆</a:t>
            </a:r>
            <a:r>
              <a:rPr sz="1500" spc="-20">
                <a:latin typeface="微软雅黑"/>
                <a:cs typeface="微软雅黑"/>
              </a:rPr>
              <a:t>盖面。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880210" y="4892841"/>
            <a:ext cx="2120900" cy="10795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A5B2"/>
                </a:solidFill>
                <a:latin typeface="微软雅黑"/>
                <a:cs typeface="微软雅黑"/>
              </a:rPr>
              <a:t>促销活</a:t>
            </a:r>
            <a:r>
              <a:rPr sz="2000" b="1" spc="-50">
                <a:solidFill>
                  <a:srgbClr val="00A5B2"/>
                </a:solidFill>
                <a:latin typeface="微软雅黑"/>
                <a:cs typeface="微软雅黑"/>
              </a:rPr>
              <a:t>动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470"/>
              </a:spcBef>
            </a:pPr>
            <a:r>
              <a:rPr sz="1500" spc="-5">
                <a:latin typeface="微软雅黑"/>
                <a:cs typeface="微软雅黑"/>
              </a:rPr>
              <a:t>策划各种促销活动，吸引潜在客户并促进销售。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营销策略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https://d.book118.com/917016151103006051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栏杆扶手计划书</vt:lpstr>
      <vt:lpstr>PowerPoint Presentation</vt:lpstr>
      <vt:lpstr>项目背景</vt:lpstr>
      <vt:lpstr>目的和意义</vt:lpstr>
      <vt:lpstr>当前市场状况</vt:lpstr>
      <vt:lpstr>竞争环境分析</vt:lpstr>
      <vt:lpstr>项目内容</vt:lpstr>
      <vt:lpstr>产品描述</vt:lpstr>
      <vt:lpstr>设计理念</vt:lpstr>
      <vt:lpstr>目标市场</vt:lpstr>
      <vt:lpstr>实施方案</vt:lpstr>
      <vt:lpstr>生产计划</vt:lpstr>
      <vt:lpstr>营销策略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2024-09-24T14:44:21.378</cp:lastPrinted>
  <dcterms:created xsi:type="dcterms:W3CDTF">2024-09-24T06:44:21Z</dcterms:created>
  <dcterms:modified xsi:type="dcterms:W3CDTF">2024-09-24T06:44:22Z</dcterms:modified>
</cp:coreProperties>
</file>