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72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7565EF-B3E8-46EC-9D19-BD60C1874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CDB8AE-D340-4BEB-AC44-35A49459C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8152D6-AAC3-40ED-BD1E-05B1D9EF1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53A372-3B51-4C68-9042-63961E472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C39758-13B8-42E4-AE19-E068791B5B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6BF824-760D-473A-9957-B25A8621A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05C7BD-0256-40BC-92A4-5DC5269A3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8EF935-493A-4F72-AEE0-94F15AE4B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B76A3A-5F67-48E9-B721-95706A04E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803AAA-7524-4B1F-9A82-AA3EEAA67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EE6716-FBA5-488D-ABB5-01DA0B4B9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5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9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9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3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8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8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uFillTx/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uFillTx/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1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5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9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7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7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1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uFillTx/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uFillTx/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14" Type="http://schemas.openxmlformats.org/officeDocument/2006/relationships/tags" Target="../tags/tag143.xml" /><Relationship Id="rId15" Type="http://schemas.openxmlformats.org/officeDocument/2006/relationships/tags" Target="../tags/tag144.xml" /><Relationship Id="rId16" Type="http://schemas.openxmlformats.org/officeDocument/2006/relationships/tags" Target="../tags/tag145.xml" /><Relationship Id="rId17" Type="http://schemas.openxmlformats.org/officeDocument/2006/relationships/tags" Target="../tags/tag146.xml" /><Relationship Id="rId18" Type="http://schemas.openxmlformats.org/officeDocument/2006/relationships/tags" Target="../tags/tag147.xml" /><Relationship Id="rId19" Type="http://schemas.openxmlformats.org/officeDocument/2006/relationships/tags" Target="../tags/tag148.xml" /><Relationship Id="rId2" Type="http://schemas.openxmlformats.org/officeDocument/2006/relationships/tags" Target="../tags/tag131.xml" /><Relationship Id="rId20" Type="http://schemas.openxmlformats.org/officeDocument/2006/relationships/tags" Target="../tags/tag149.xml" /><Relationship Id="rId21" Type="http://schemas.openxmlformats.org/officeDocument/2006/relationships/tags" Target="../tags/tag150.xml" /><Relationship Id="rId22" Type="http://schemas.openxmlformats.org/officeDocument/2006/relationships/tags" Target="../tags/tag151.xml" /><Relationship Id="rId23" Type="http://schemas.openxmlformats.org/officeDocument/2006/relationships/tags" Target="../tags/tag152.xml" /><Relationship Id="rId24" Type="http://schemas.openxmlformats.org/officeDocument/2006/relationships/tags" Target="../tags/tag153.xml" /><Relationship Id="rId25" Type="http://schemas.openxmlformats.org/officeDocument/2006/relationships/tags" Target="../tags/tag154.xml" /><Relationship Id="rId26" Type="http://schemas.openxmlformats.org/officeDocument/2006/relationships/tags" Target="../tags/tag155.xml" /><Relationship Id="rId27" Type="http://schemas.openxmlformats.org/officeDocument/2006/relationships/tags" Target="../tags/tag156.xml" /><Relationship Id="rId28" Type="http://schemas.openxmlformats.org/officeDocument/2006/relationships/tags" Target="../tags/tag157.xml" /><Relationship Id="rId29" Type="http://schemas.openxmlformats.org/officeDocument/2006/relationships/tags" Target="../tags/tag158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14" Type="http://schemas.openxmlformats.org/officeDocument/2006/relationships/tags" Target="../tags/tag171.xml" /><Relationship Id="rId15" Type="http://schemas.openxmlformats.org/officeDocument/2006/relationships/tags" Target="../tags/tag172.xml" /><Relationship Id="rId16" Type="http://schemas.openxmlformats.org/officeDocument/2006/relationships/tags" Target="../tags/tag173.xml" /><Relationship Id="rId17" Type="http://schemas.openxmlformats.org/officeDocument/2006/relationships/tags" Target="../tags/tag174.xml" /><Relationship Id="rId18" Type="http://schemas.openxmlformats.org/officeDocument/2006/relationships/tags" Target="../tags/tag175.xml" /><Relationship Id="rId19" Type="http://schemas.openxmlformats.org/officeDocument/2006/relationships/tags" Target="../tags/tag176.xml" /><Relationship Id="rId2" Type="http://schemas.openxmlformats.org/officeDocument/2006/relationships/tags" Target="../tags/tag159.xml" /><Relationship Id="rId20" Type="http://schemas.openxmlformats.org/officeDocument/2006/relationships/tags" Target="../tags/tag177.xml" /><Relationship Id="rId21" Type="http://schemas.openxmlformats.org/officeDocument/2006/relationships/tags" Target="../tags/tag178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14" Type="http://schemas.openxmlformats.org/officeDocument/2006/relationships/tags" Target="../tags/tag191.xml" /><Relationship Id="rId15" Type="http://schemas.openxmlformats.org/officeDocument/2006/relationships/tags" Target="../tags/tag192.xml" /><Relationship Id="rId16" Type="http://schemas.openxmlformats.org/officeDocument/2006/relationships/tags" Target="../tags/tag193.xml" /><Relationship Id="rId17" Type="http://schemas.openxmlformats.org/officeDocument/2006/relationships/tags" Target="../tags/tag194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14" Type="http://schemas.openxmlformats.org/officeDocument/2006/relationships/tags" Target="../tags/tag210.xml" /><Relationship Id="rId15" Type="http://schemas.openxmlformats.org/officeDocument/2006/relationships/tags" Target="../tags/tag211.xml" /><Relationship Id="rId16" Type="http://schemas.openxmlformats.org/officeDocument/2006/relationships/tags" Target="../tags/tag212.xml" /><Relationship Id="rId17" Type="http://schemas.openxmlformats.org/officeDocument/2006/relationships/tags" Target="../tags/tag213.xml" /><Relationship Id="rId18" Type="http://schemas.openxmlformats.org/officeDocument/2006/relationships/tags" Target="../tags/tag214.xml" /><Relationship Id="rId19" Type="http://schemas.openxmlformats.org/officeDocument/2006/relationships/tags" Target="../tags/tag215.xml" /><Relationship Id="rId2" Type="http://schemas.openxmlformats.org/officeDocument/2006/relationships/tags" Target="../tags/tag198.xml" /><Relationship Id="rId20" Type="http://schemas.openxmlformats.org/officeDocument/2006/relationships/tags" Target="../tags/tag216.xml" /><Relationship Id="rId21" Type="http://schemas.openxmlformats.org/officeDocument/2006/relationships/tags" Target="../tags/tag217.xml" /><Relationship Id="rId22" Type="http://schemas.openxmlformats.org/officeDocument/2006/relationships/tags" Target="../tags/tag218.xml" /><Relationship Id="rId23" Type="http://schemas.openxmlformats.org/officeDocument/2006/relationships/tags" Target="../tags/tag219.xml" /><Relationship Id="rId24" Type="http://schemas.openxmlformats.org/officeDocument/2006/relationships/tags" Target="../tags/tag220.xml" /><Relationship Id="rId25" Type="http://schemas.openxmlformats.org/officeDocument/2006/relationships/tags" Target="../tags/tag221.xml" /><Relationship Id="rId26" Type="http://schemas.openxmlformats.org/officeDocument/2006/relationships/tags" Target="../tags/tag222.xml" /><Relationship Id="rId27" Type="http://schemas.openxmlformats.org/officeDocument/2006/relationships/tags" Target="../tags/tag223.xml" /><Relationship Id="rId28" Type="http://schemas.openxmlformats.org/officeDocument/2006/relationships/tags" Target="../tags/tag224.xml" /><Relationship Id="rId29" Type="http://schemas.openxmlformats.org/officeDocument/2006/relationships/tags" Target="../tags/tag225.xml" /><Relationship Id="rId3" Type="http://schemas.openxmlformats.org/officeDocument/2006/relationships/tags" Target="../tags/tag199.xml" /><Relationship Id="rId30" Type="http://schemas.openxmlformats.org/officeDocument/2006/relationships/tags" Target="../tags/tag226.xml" /><Relationship Id="rId31" Type="http://schemas.openxmlformats.org/officeDocument/2006/relationships/tags" Target="../tags/tag227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6.xml" /><Relationship Id="rId11" Type="http://schemas.openxmlformats.org/officeDocument/2006/relationships/tags" Target="../tags/tag237.xml" /><Relationship Id="rId12" Type="http://schemas.openxmlformats.org/officeDocument/2006/relationships/tags" Target="../tags/tag238.xml" /><Relationship Id="rId13" Type="http://schemas.openxmlformats.org/officeDocument/2006/relationships/tags" Target="../tags/tag239.xml" /><Relationship Id="rId14" Type="http://schemas.openxmlformats.org/officeDocument/2006/relationships/tags" Target="../tags/tag240.xml" /><Relationship Id="rId15" Type="http://schemas.openxmlformats.org/officeDocument/2006/relationships/tags" Target="../tags/tag241.xml" /><Relationship Id="rId16" Type="http://schemas.openxmlformats.org/officeDocument/2006/relationships/tags" Target="../tags/tag242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3.xml" /><Relationship Id="rId3" Type="http://schemas.openxmlformats.org/officeDocument/2006/relationships/tags" Target="../tags/tag244.xml" /><Relationship Id="rId4" Type="http://schemas.openxmlformats.org/officeDocument/2006/relationships/tags" Target="../tags/tag245.xml" /><Relationship Id="rId5" Type="http://schemas.openxmlformats.org/officeDocument/2006/relationships/tags" Target="../tags/tag246.xml" /><Relationship Id="rId6" Type="http://schemas.openxmlformats.org/officeDocument/2006/relationships/tags" Target="../tags/tag247.xml" /><Relationship Id="rId7" Type="http://schemas.openxmlformats.org/officeDocument/2006/relationships/tags" Target="../tags/tag248.xml" /><Relationship Id="rId8" Type="http://schemas.openxmlformats.org/officeDocument/2006/relationships/tags" Target="../tags/tag249.xml" /><Relationship Id="rId9" Type="http://schemas.openxmlformats.org/officeDocument/2006/relationships/tags" Target="../tags/tag25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9.xml" /><Relationship Id="rId11" Type="http://schemas.openxmlformats.org/officeDocument/2006/relationships/tags" Target="../tags/tag260.xml" /><Relationship Id="rId12" Type="http://schemas.openxmlformats.org/officeDocument/2006/relationships/tags" Target="../tags/tag261.xml" /><Relationship Id="rId13" Type="http://schemas.openxmlformats.org/officeDocument/2006/relationships/tags" Target="../tags/tag262.xml" /><Relationship Id="rId14" Type="http://schemas.openxmlformats.org/officeDocument/2006/relationships/tags" Target="../tags/tag263.xml" /><Relationship Id="rId15" Type="http://schemas.openxmlformats.org/officeDocument/2006/relationships/tags" Target="../tags/tag264.xml" /><Relationship Id="rId16" Type="http://schemas.openxmlformats.org/officeDocument/2006/relationships/tags" Target="../tags/tag265.xml" /><Relationship Id="rId17" Type="http://schemas.openxmlformats.org/officeDocument/2006/relationships/tags" Target="../tags/tag266.xml" /><Relationship Id="rId18" Type="http://schemas.openxmlformats.org/officeDocument/2006/relationships/tags" Target="../tags/tag267.xml" /><Relationship Id="rId19" Type="http://schemas.openxmlformats.org/officeDocument/2006/relationships/tags" Target="../tags/tag268.xml" /><Relationship Id="rId2" Type="http://schemas.openxmlformats.org/officeDocument/2006/relationships/tags" Target="../tags/tag251.xml" /><Relationship Id="rId3" Type="http://schemas.openxmlformats.org/officeDocument/2006/relationships/tags" Target="../tags/tag252.xml" /><Relationship Id="rId4" Type="http://schemas.openxmlformats.org/officeDocument/2006/relationships/tags" Target="../tags/tag253.xml" /><Relationship Id="rId5" Type="http://schemas.openxmlformats.org/officeDocument/2006/relationships/tags" Target="../tags/tag254.xml" /><Relationship Id="rId6" Type="http://schemas.openxmlformats.org/officeDocument/2006/relationships/tags" Target="../tags/tag255.xml" /><Relationship Id="rId7" Type="http://schemas.openxmlformats.org/officeDocument/2006/relationships/tags" Target="../tags/tag256.xml" /><Relationship Id="rId8" Type="http://schemas.openxmlformats.org/officeDocument/2006/relationships/tags" Target="../tags/tag257.xml" /><Relationship Id="rId9" Type="http://schemas.openxmlformats.org/officeDocument/2006/relationships/tags" Target="../tags/tag25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9.xml" /><Relationship Id="rId3" Type="http://schemas.openxmlformats.org/officeDocument/2006/relationships/tags" Target="../tags/tag270.xml" /><Relationship Id="rId4" Type="http://schemas.openxmlformats.org/officeDocument/2006/relationships/tags" Target="../tags/tag27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02404110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_</a:t>
            </a:r>
            <a:endParaRPr lang="zh-CN" altLang="en-US"/>
          </a:p>
        </p:txBody>
      </p:sp>
      <p:sp>
        <p:nvSpPr>
          <p:cNvPr id="7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B型胰岛素抵抗综合征个案护理</a:t>
            </a:r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汇报人：刀客特万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8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" name="矩形: 圆角 2"/>
          <p:cNvSpPr/>
          <p:nvPr>
            <p:custDataLst>
              <p:tags r:id="rId7"/>
            </p:custDataLst>
          </p:nvPr>
        </p:nvSpPr>
        <p:spPr>
          <a:xfrm>
            <a:off x="4204970" y="82994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48" name="椭圆 47"/>
          <p:cNvSpPr/>
          <p:nvPr>
            <p:custDataLst>
              <p:tags r:id="rId8"/>
            </p:custDataLst>
          </p:nvPr>
        </p:nvSpPr>
        <p:spPr>
          <a:xfrm>
            <a:off x="4212590" y="83693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9" name="序号"/>
          <p:cNvSpPr/>
          <p:nvPr>
            <p:custDataLst>
              <p:tags r:id="rId9"/>
            </p:custDataLst>
          </p:nvPr>
        </p:nvSpPr>
        <p:spPr>
          <a:xfrm>
            <a:off x="4281170" y="91376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41" name="标题"/>
          <p:cNvSpPr txBox="1"/>
          <p:nvPr>
            <p:custDataLst>
              <p:tags r:id="rId10"/>
            </p:custDataLst>
          </p:nvPr>
        </p:nvSpPr>
        <p:spPr>
          <a:xfrm>
            <a:off x="5363845" y="82994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B型胰岛素抵抗综合征的概述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47" name="矩形: 圆角 2"/>
          <p:cNvSpPr/>
          <p:nvPr>
            <p:custDataLst>
              <p:tags r:id="rId11"/>
            </p:custDataLst>
          </p:nvPr>
        </p:nvSpPr>
        <p:spPr>
          <a:xfrm>
            <a:off x="4474845" y="194183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49" name="椭圆 48"/>
          <p:cNvSpPr/>
          <p:nvPr>
            <p:custDataLst>
              <p:tags r:id="rId12"/>
            </p:custDataLst>
          </p:nvPr>
        </p:nvSpPr>
        <p:spPr>
          <a:xfrm>
            <a:off x="4482465" y="194881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0" name="序号"/>
          <p:cNvSpPr/>
          <p:nvPr>
            <p:custDataLst>
              <p:tags r:id="rId13"/>
            </p:custDataLst>
          </p:nvPr>
        </p:nvSpPr>
        <p:spPr>
          <a:xfrm>
            <a:off x="4551045" y="202565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52" name="标题"/>
          <p:cNvSpPr txBox="1"/>
          <p:nvPr>
            <p:custDataLst>
              <p:tags r:id="rId14"/>
            </p:custDataLst>
          </p:nvPr>
        </p:nvSpPr>
        <p:spPr>
          <a:xfrm>
            <a:off x="5633720" y="1941830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个案护理的方案制定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54" name="矩形: 圆角 2"/>
          <p:cNvSpPr/>
          <p:nvPr>
            <p:custDataLst>
              <p:tags r:id="rId15"/>
            </p:custDataLst>
          </p:nvPr>
        </p:nvSpPr>
        <p:spPr>
          <a:xfrm>
            <a:off x="4204970" y="527748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55" name="椭圆 54"/>
          <p:cNvSpPr/>
          <p:nvPr>
            <p:custDataLst>
              <p:tags r:id="rId16"/>
            </p:custDataLst>
          </p:nvPr>
        </p:nvSpPr>
        <p:spPr>
          <a:xfrm>
            <a:off x="4212590" y="528447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6" name="序号"/>
          <p:cNvSpPr/>
          <p:nvPr>
            <p:custDataLst>
              <p:tags r:id="rId17"/>
            </p:custDataLst>
          </p:nvPr>
        </p:nvSpPr>
        <p:spPr>
          <a:xfrm>
            <a:off x="4281170" y="536130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58" name="标题"/>
          <p:cNvSpPr txBox="1"/>
          <p:nvPr>
            <p:custDataLst>
              <p:tags r:id="rId18"/>
            </p:custDataLst>
          </p:nvPr>
        </p:nvSpPr>
        <p:spPr>
          <a:xfrm>
            <a:off x="5363845" y="527748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个案护理的效果评价和总结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66" name="矩形: 圆角 2"/>
          <p:cNvSpPr/>
          <p:nvPr>
            <p:custDataLst>
              <p:tags r:id="rId19"/>
            </p:custDataLst>
          </p:nvPr>
        </p:nvSpPr>
        <p:spPr>
          <a:xfrm>
            <a:off x="4634865" y="305371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67" name="椭圆 66"/>
          <p:cNvSpPr/>
          <p:nvPr>
            <p:custDataLst>
              <p:tags r:id="rId20"/>
            </p:custDataLst>
          </p:nvPr>
        </p:nvSpPr>
        <p:spPr>
          <a:xfrm>
            <a:off x="4642485" y="306070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8" name="序号"/>
          <p:cNvSpPr/>
          <p:nvPr>
            <p:custDataLst>
              <p:tags r:id="rId21"/>
            </p:custDataLst>
          </p:nvPr>
        </p:nvSpPr>
        <p:spPr>
          <a:xfrm>
            <a:off x="4711065" y="313753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75" name="标题"/>
          <p:cNvSpPr txBox="1"/>
          <p:nvPr>
            <p:custDataLst>
              <p:tags r:id="rId22"/>
            </p:custDataLst>
          </p:nvPr>
        </p:nvSpPr>
        <p:spPr>
          <a:xfrm>
            <a:off x="5793740" y="305371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个案护理的具体措施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7" name="矩形: 圆角 2"/>
          <p:cNvSpPr/>
          <p:nvPr>
            <p:custDataLst>
              <p:tags r:id="rId23"/>
            </p:custDataLst>
          </p:nvPr>
        </p:nvSpPr>
        <p:spPr>
          <a:xfrm>
            <a:off x="4474845" y="416560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8" name="椭圆 87"/>
          <p:cNvSpPr/>
          <p:nvPr>
            <p:custDataLst>
              <p:tags r:id="rId24"/>
            </p:custDataLst>
          </p:nvPr>
        </p:nvSpPr>
        <p:spPr>
          <a:xfrm>
            <a:off x="4482465" y="417258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9" name="序号"/>
          <p:cNvSpPr/>
          <p:nvPr>
            <p:custDataLst>
              <p:tags r:id="rId25"/>
            </p:custDataLst>
          </p:nvPr>
        </p:nvSpPr>
        <p:spPr>
          <a:xfrm>
            <a:off x="4551045" y="424942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91" name="标题"/>
          <p:cNvSpPr txBox="1"/>
          <p:nvPr>
            <p:custDataLst>
              <p:tags r:id="rId26"/>
            </p:custDataLst>
          </p:nvPr>
        </p:nvSpPr>
        <p:spPr>
          <a:xfrm>
            <a:off x="5633720" y="4165600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个案护理的注意事项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2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B型胰岛素抵抗综合征的概述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定义和病因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1074809" y="1499487"/>
            <a:ext cx="4696887" cy="475046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1717418" y="1490400"/>
            <a:ext cx="964380" cy="50004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1355870" y="2805476"/>
            <a:ext cx="4134927" cy="25085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定义：B型胰岛素抵抗综合征是一种代谢性疾病，主要表现为胰岛素抵抗和糖耐量异常。</a:t>
            </a:r>
            <a:endParaRPr lang="zh-CN" altLang="en-US" sz="2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6414304" y="1499487"/>
            <a:ext cx="4696887" cy="475046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7093263" y="1490400"/>
            <a:ext cx="964380" cy="50004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6695365" y="2805476"/>
            <a:ext cx="4134927" cy="25085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病因：遗传因素、环境因素、生活方式、肥胖、糖尿病等。</a:t>
            </a:r>
            <a:endParaRPr lang="zh-CN" altLang="en-US" sz="2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症状和表现</a:t>
            </a:r>
            <a:endParaRPr lang="zh-CN" altLang="en-US"/>
          </a:p>
        </p:txBody>
      </p:sp>
      <p:sp>
        <p:nvSpPr>
          <p:cNvPr id="13" name="任意多边形 12"/>
          <p:cNvSpPr/>
          <p:nvPr>
            <p:custDataLst>
              <p:tags r:id="rId2"/>
            </p:custDataLst>
          </p:nvPr>
        </p:nvSpPr>
        <p:spPr>
          <a:xfrm rot="2700000">
            <a:off x="4073025" y="1537668"/>
            <a:ext cx="180206" cy="1654557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标题"/>
          <p:cNvSpPr txBox="1"/>
          <p:nvPr>
            <p:custDataLst>
              <p:tags r:id="rId3"/>
            </p:custDataLst>
          </p:nvPr>
        </p:nvSpPr>
        <p:spPr>
          <a:xfrm>
            <a:off x="4533552" y="1711867"/>
            <a:ext cx="1589149" cy="79891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9" name="文本框 25"/>
          <p:cNvSpPr txBox="1"/>
          <p:nvPr>
            <p:custDataLst>
              <p:tags r:id="rId4"/>
            </p:custDataLst>
          </p:nvPr>
        </p:nvSpPr>
        <p:spPr>
          <a:xfrm>
            <a:off x="4533552" y="2526798"/>
            <a:ext cx="1589149" cy="12520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cs typeface="+mn-ea"/>
                <a:sym typeface="+mn-ea"/>
              </a:rPr>
              <a:t>高血糖：血糖水平持续高于正常范围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cs typeface="+mn-ea"/>
              <a:sym typeface="+mn-ea"/>
            </a:endParaRPr>
          </a:p>
        </p:txBody>
      </p:sp>
      <p:sp>
        <p:nvSpPr>
          <p:cNvPr id="23" name="任意多边形 22"/>
          <p:cNvSpPr/>
          <p:nvPr>
            <p:custDataLst>
              <p:tags r:id="rId5"/>
            </p:custDataLst>
          </p:nvPr>
        </p:nvSpPr>
        <p:spPr>
          <a:xfrm rot="2700000">
            <a:off x="1345242" y="1537668"/>
            <a:ext cx="180206" cy="1654557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标题"/>
          <p:cNvSpPr txBox="1"/>
          <p:nvPr>
            <p:custDataLst>
              <p:tags r:id="rId6"/>
            </p:custDataLst>
          </p:nvPr>
        </p:nvSpPr>
        <p:spPr>
          <a:xfrm>
            <a:off x="1805768" y="1711867"/>
            <a:ext cx="1589149" cy="79891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26" name="文本框 25"/>
          <p:cNvSpPr txBox="1"/>
          <p:nvPr>
            <p:custDataLst>
              <p:tags r:id="rId7"/>
            </p:custDataLst>
          </p:nvPr>
        </p:nvSpPr>
        <p:spPr>
          <a:xfrm>
            <a:off x="1805768" y="2526798"/>
            <a:ext cx="1589149" cy="12520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cs typeface="+mn-ea"/>
                <a:sym typeface="+mn-ea"/>
              </a:rPr>
              <a:t>胰岛素抵抗：身体对胰岛素的反应降低，导致血糖升高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cs typeface="+mn-ea"/>
              <a:sym typeface="+mn-ea"/>
            </a:endParaRPr>
          </a:p>
        </p:txBody>
      </p:sp>
      <p:sp>
        <p:nvSpPr>
          <p:cNvPr id="28" name="任意多边形 27"/>
          <p:cNvSpPr/>
          <p:nvPr>
            <p:custDataLst>
              <p:tags r:id="rId8"/>
            </p:custDataLst>
          </p:nvPr>
        </p:nvSpPr>
        <p:spPr>
          <a:xfrm rot="2700000">
            <a:off x="9528592" y="1537668"/>
            <a:ext cx="180206" cy="1654557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标题"/>
          <p:cNvSpPr txBox="1"/>
          <p:nvPr>
            <p:custDataLst>
              <p:tags r:id="rId9"/>
            </p:custDataLst>
          </p:nvPr>
        </p:nvSpPr>
        <p:spPr>
          <a:xfrm>
            <a:off x="9989119" y="1711867"/>
            <a:ext cx="1589149" cy="79891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31" name="文本框 25"/>
          <p:cNvSpPr txBox="1"/>
          <p:nvPr>
            <p:custDataLst>
              <p:tags r:id="rId10"/>
            </p:custDataLst>
          </p:nvPr>
        </p:nvSpPr>
        <p:spPr>
          <a:xfrm>
            <a:off x="9989119" y="2526798"/>
            <a:ext cx="1589149" cy="12520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cs typeface="+mn-ea"/>
                <a:sym typeface="+mn-ea"/>
              </a:rPr>
              <a:t>高血压：血压持续高于正常范围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cs typeface="+mn-ea"/>
              <a:sym typeface="+mn-ea"/>
            </a:endParaRPr>
          </a:p>
        </p:txBody>
      </p:sp>
      <p:sp>
        <p:nvSpPr>
          <p:cNvPr id="33" name="任意多边形 32"/>
          <p:cNvSpPr/>
          <p:nvPr>
            <p:custDataLst>
              <p:tags r:id="rId11"/>
            </p:custDataLst>
          </p:nvPr>
        </p:nvSpPr>
        <p:spPr>
          <a:xfrm rot="2700000">
            <a:off x="6800809" y="1537668"/>
            <a:ext cx="180206" cy="1654557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5" name="标题"/>
          <p:cNvSpPr txBox="1"/>
          <p:nvPr>
            <p:custDataLst>
              <p:tags r:id="rId12"/>
            </p:custDataLst>
          </p:nvPr>
        </p:nvSpPr>
        <p:spPr>
          <a:xfrm>
            <a:off x="7261335" y="1711867"/>
            <a:ext cx="1589149" cy="79891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37" name="文本框 36"/>
          <p:cNvSpPr txBox="1"/>
          <p:nvPr>
            <p:custDataLst>
              <p:tags r:id="rId13"/>
            </p:custDataLst>
          </p:nvPr>
        </p:nvSpPr>
        <p:spPr>
          <a:xfrm>
            <a:off x="7261335" y="2526798"/>
            <a:ext cx="1589149" cy="12520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cs typeface="+mn-ea"/>
                <a:sym typeface="+mn-ea"/>
              </a:rPr>
              <a:t>肥胖：体重增加，尤其是腹部肥胖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cs typeface="+mn-ea"/>
              <a:sym typeface="+mn-ea"/>
            </a:endParaRPr>
          </a:p>
        </p:txBody>
      </p:sp>
      <p:sp>
        <p:nvSpPr>
          <p:cNvPr id="10" name="标题"/>
          <p:cNvSpPr txBox="1"/>
          <p:nvPr>
            <p:custDataLst>
              <p:tags r:id="rId14"/>
            </p:custDataLst>
          </p:nvPr>
        </p:nvSpPr>
        <p:spPr>
          <a:xfrm>
            <a:off x="3641199" y="1512306"/>
            <a:ext cx="862986" cy="161718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4" name="标题"/>
          <p:cNvSpPr txBox="1"/>
          <p:nvPr>
            <p:custDataLst>
              <p:tags r:id="rId15"/>
            </p:custDataLst>
          </p:nvPr>
        </p:nvSpPr>
        <p:spPr>
          <a:xfrm>
            <a:off x="913415" y="1512306"/>
            <a:ext cx="862986" cy="161718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1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9" name="标题"/>
          <p:cNvSpPr txBox="1"/>
          <p:nvPr>
            <p:custDataLst>
              <p:tags r:id="rId16"/>
            </p:custDataLst>
          </p:nvPr>
        </p:nvSpPr>
        <p:spPr>
          <a:xfrm>
            <a:off x="9096766" y="1512306"/>
            <a:ext cx="862986" cy="161718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34" name="标题"/>
          <p:cNvSpPr txBox="1"/>
          <p:nvPr>
            <p:custDataLst>
              <p:tags r:id="rId17"/>
            </p:custDataLst>
          </p:nvPr>
        </p:nvSpPr>
        <p:spPr>
          <a:xfrm>
            <a:off x="6368982" y="1512306"/>
            <a:ext cx="862986" cy="161718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5" name="任意多边形 4"/>
          <p:cNvSpPr/>
          <p:nvPr>
            <p:custDataLst>
              <p:tags r:id="rId18"/>
            </p:custDataLst>
          </p:nvPr>
        </p:nvSpPr>
        <p:spPr>
          <a:xfrm rot="2700000">
            <a:off x="5435916" y="3986466"/>
            <a:ext cx="180206" cy="1654557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标题"/>
          <p:cNvSpPr txBox="1"/>
          <p:nvPr>
            <p:custDataLst>
              <p:tags r:id="rId19"/>
            </p:custDataLst>
          </p:nvPr>
        </p:nvSpPr>
        <p:spPr>
          <a:xfrm>
            <a:off x="5896442" y="4160665"/>
            <a:ext cx="1589149" cy="79891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7" name="文本框 25"/>
          <p:cNvSpPr txBox="1"/>
          <p:nvPr>
            <p:custDataLst>
              <p:tags r:id="rId20"/>
            </p:custDataLst>
          </p:nvPr>
        </p:nvSpPr>
        <p:spPr>
          <a:xfrm>
            <a:off x="5896442" y="4975597"/>
            <a:ext cx="1589149" cy="12520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cs typeface="+mn-ea"/>
                <a:sym typeface="+mn-ea"/>
              </a:rPr>
              <a:t>心血管疾病：如冠心病、心肌梗死等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cs typeface="+mn-ea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21"/>
            </p:custDataLst>
          </p:nvPr>
        </p:nvSpPr>
        <p:spPr>
          <a:xfrm rot="2700000">
            <a:off x="2708132" y="3986466"/>
            <a:ext cx="180206" cy="1654557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标题"/>
          <p:cNvSpPr txBox="1"/>
          <p:nvPr>
            <p:custDataLst>
              <p:tags r:id="rId22"/>
            </p:custDataLst>
          </p:nvPr>
        </p:nvSpPr>
        <p:spPr>
          <a:xfrm>
            <a:off x="3168659" y="4160665"/>
            <a:ext cx="1589149" cy="79891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1" name="文本框 10"/>
          <p:cNvSpPr txBox="1"/>
          <p:nvPr>
            <p:custDataLst>
              <p:tags r:id="rId23"/>
            </p:custDataLst>
          </p:nvPr>
        </p:nvSpPr>
        <p:spPr>
          <a:xfrm>
            <a:off x="3168659" y="4975597"/>
            <a:ext cx="1589149" cy="12520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cs typeface="+mn-ea"/>
                <a:sym typeface="+mn-ea"/>
              </a:rPr>
              <a:t>高血脂：血液中的脂肪水平升高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cs typeface="+mn-ea"/>
              <a:sym typeface="+mn-ea"/>
            </a:endParaRPr>
          </a:p>
        </p:txBody>
      </p:sp>
      <p:sp>
        <p:nvSpPr>
          <p:cNvPr id="12" name="任意多边形 11"/>
          <p:cNvSpPr/>
          <p:nvPr>
            <p:custDataLst>
              <p:tags r:id="rId24"/>
            </p:custDataLst>
          </p:nvPr>
        </p:nvSpPr>
        <p:spPr>
          <a:xfrm rot="2700000">
            <a:off x="8163699" y="3986466"/>
            <a:ext cx="180206" cy="1654557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标题"/>
          <p:cNvSpPr txBox="1"/>
          <p:nvPr>
            <p:custDataLst>
              <p:tags r:id="rId25"/>
            </p:custDataLst>
          </p:nvPr>
        </p:nvSpPr>
        <p:spPr>
          <a:xfrm>
            <a:off x="8624226" y="4160665"/>
            <a:ext cx="1589149" cy="79891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6" name="文本框 15"/>
          <p:cNvSpPr txBox="1"/>
          <p:nvPr>
            <p:custDataLst>
              <p:tags r:id="rId26"/>
            </p:custDataLst>
          </p:nvPr>
        </p:nvSpPr>
        <p:spPr>
          <a:xfrm>
            <a:off x="8624226" y="4975597"/>
            <a:ext cx="1589149" cy="12520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cs typeface="+mn-ea"/>
                <a:sym typeface="+mn-ea"/>
              </a:rPr>
              <a:t>糖尿病：胰岛素抵抗可能导致糖尿病的发生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cs typeface="+mn-ea"/>
              <a:sym typeface="+mn-ea"/>
            </a:endParaRPr>
          </a:p>
        </p:txBody>
      </p:sp>
      <p:sp>
        <p:nvSpPr>
          <p:cNvPr id="17" name="标题"/>
          <p:cNvSpPr txBox="1"/>
          <p:nvPr>
            <p:custDataLst>
              <p:tags r:id="rId27"/>
            </p:custDataLst>
          </p:nvPr>
        </p:nvSpPr>
        <p:spPr>
          <a:xfrm>
            <a:off x="5004089" y="3961104"/>
            <a:ext cx="862986" cy="161718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6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0" name="标题"/>
          <p:cNvSpPr txBox="1"/>
          <p:nvPr>
            <p:custDataLst>
              <p:tags r:id="rId28"/>
            </p:custDataLst>
          </p:nvPr>
        </p:nvSpPr>
        <p:spPr>
          <a:xfrm>
            <a:off x="2276306" y="3961104"/>
            <a:ext cx="862986" cy="161718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1" name="标题"/>
          <p:cNvSpPr txBox="1"/>
          <p:nvPr>
            <p:custDataLst>
              <p:tags r:id="rId29"/>
            </p:custDataLst>
          </p:nvPr>
        </p:nvSpPr>
        <p:spPr>
          <a:xfrm>
            <a:off x="7731873" y="3961104"/>
            <a:ext cx="862986" cy="161718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7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诊断和鉴别诊断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诊断标准：空腹血糖、餐后血糖、糖化血红蛋白等指标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诊断方法：实验室检查、影像学检查、基因检测等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诊断流程：初步诊断、确诊、治疗方案制定等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鉴别诊断：与糖尿病、肥胖症、心血管疾病等疾病进行鉴别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疾病发展和预后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治疗方法：目前尚无根治方法，主要通过饮食控制、运动、药物治疗等方式进行控制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疾病发展：B型胰岛素抵抗综合征是一种慢性疾病，其发展过程通常缓慢，但可能逐渐加重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症状表现：患者可能出现高血糖、高血压、高血脂等症状，还可能出现心血管疾病、肾脏疾病等并发症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预后：如果患者能够积极配合治疗，控制好血糖、血压、血脂等指标，可以延缓疾病的发展，提高生活质量。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个案护理的方案制定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护理目标的确定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控制血糖水平：通过饮食、运动和药物治疗，使血糖水平保持在正常范围内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促进自我管理：教育患者自我监测血糖、自我注射胰岛素等，提高自我管理能力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提高生活质量：通过改善生活方式、心理支持等，提高患者的生活质量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预防并发症：预防糖尿病并发症，如心血管疾病、肾病、眼病等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护理计划的制定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702559" y="-2340097"/>
            <a:ext cx="780882" cy="104313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556454" y="2806651"/>
            <a:ext cx="779596" cy="13767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702559" y="-3334355"/>
            <a:ext cx="780882" cy="1043061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556454" y="1811750"/>
            <a:ext cx="779596" cy="13767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6"/>
            </p:custDataLst>
          </p:nvPr>
        </p:nvSpPr>
        <p:spPr>
          <a:xfrm rot="16200000">
            <a:off x="5702559" y="-350938"/>
            <a:ext cx="780882" cy="104313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7"/>
            </p:custDataLst>
          </p:nvPr>
        </p:nvSpPr>
        <p:spPr>
          <a:xfrm rot="16200000">
            <a:off x="556454" y="4795811"/>
            <a:ext cx="779596" cy="13767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8"/>
            </p:custDataLst>
          </p:nvPr>
        </p:nvSpPr>
        <p:spPr>
          <a:xfrm rot="16200000">
            <a:off x="5702559" y="-1345196"/>
            <a:ext cx="780882" cy="1043061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9"/>
            </p:custDataLst>
          </p:nvPr>
        </p:nvSpPr>
        <p:spPr>
          <a:xfrm rot="16200000">
            <a:off x="556454" y="3800910"/>
            <a:ext cx="779596" cy="13767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8" name="圆角矩形 7"/>
          <p:cNvSpPr/>
          <p:nvPr>
            <p:custDataLst>
              <p:tags r:id="rId10"/>
            </p:custDataLst>
          </p:nvPr>
        </p:nvSpPr>
        <p:spPr>
          <a:xfrm rot="16200000">
            <a:off x="5702559" y="642678"/>
            <a:ext cx="780882" cy="104313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 rot="16200000">
            <a:off x="556454" y="5789426"/>
            <a:ext cx="779596" cy="13767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2"/>
            </p:custDataLst>
          </p:nvPr>
        </p:nvSpPr>
        <p:spPr>
          <a:xfrm>
            <a:off x="1315483" y="5469361"/>
            <a:ext cx="9992637" cy="78023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定期评估护理效果，并根据评估结果调整护理计划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3"/>
            </p:custDataLst>
          </p:nvPr>
        </p:nvSpPr>
        <p:spPr>
          <a:xfrm>
            <a:off x="1316126" y="3479559"/>
            <a:ext cx="9992637" cy="78088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制定护理措施，包括饮食控制、运动锻炼、药物治疗等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4"/>
            </p:custDataLst>
          </p:nvPr>
        </p:nvSpPr>
        <p:spPr>
          <a:xfrm>
            <a:off x="1315483" y="4475103"/>
            <a:ext cx="9992637" cy="78023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制定护理计划，包括护理时间、护理人员、护理内容等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15"/>
            </p:custDataLst>
          </p:nvPr>
        </p:nvSpPr>
        <p:spPr>
          <a:xfrm>
            <a:off x="1316126" y="1490400"/>
            <a:ext cx="9992637" cy="78088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评估患者的病情和需求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16"/>
            </p:custDataLst>
          </p:nvPr>
        </p:nvSpPr>
        <p:spPr>
          <a:xfrm>
            <a:off x="1315483" y="2485944"/>
            <a:ext cx="9992637" cy="78023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制定护理目标，包括控制血糖、改善胰岛素抵抗等</a:t>
            </a:r>
            <a:endParaRPr lang="zh-CN" altLang="en-US" sz="20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护理措施的实施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饮食控制：指导患者合理饮食，控制热量摄入，避免高糖、高脂肪食物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监测血糖：定期监测患者的血糖水平，及时调整胰岛素剂量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运动指导：鼓励患者进行适当的运动，提高胰岛素敏感性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心理支持：关注患者的心理状况，提供心理支持和辅导，减轻心理压力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护理效果的评估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915988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1263094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1067686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血糖控制：监测血糖水平，评估药物效果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4487317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4853705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4639014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体重管理：监测体重变化，评估饮食和运动效果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8" name="矩形 7"/>
          <p:cNvSpPr/>
          <p:nvPr>
            <p:custDataLst>
              <p:tags r:id="rId8"/>
            </p:custDataLst>
          </p:nvPr>
        </p:nvSpPr>
        <p:spPr>
          <a:xfrm>
            <a:off x="8058002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3" name="矩形 12"/>
          <p:cNvSpPr/>
          <p:nvPr>
            <p:custDataLst>
              <p:tags r:id="rId9"/>
            </p:custDataLst>
          </p:nvPr>
        </p:nvSpPr>
        <p:spPr>
          <a:xfrm>
            <a:off x="8443675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20" name="TextBox 2"/>
          <p:cNvSpPr txBox="1"/>
          <p:nvPr>
            <p:custDataLst>
              <p:tags r:id="rId10"/>
            </p:custDataLst>
          </p:nvPr>
        </p:nvSpPr>
        <p:spPr>
          <a:xfrm>
            <a:off x="8209700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血脂管理：监测血脂水平，评估药物效果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11"/>
            </p:custDataLst>
          </p:nvPr>
        </p:nvSpPr>
        <p:spPr>
          <a:xfrm>
            <a:off x="915346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12"/>
            </p:custDataLst>
          </p:nvPr>
        </p:nvSpPr>
        <p:spPr>
          <a:xfrm>
            <a:off x="1262451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3"/>
            </p:custDataLst>
          </p:nvPr>
        </p:nvSpPr>
        <p:spPr>
          <a:xfrm>
            <a:off x="1067043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血压管理：监测血压变化，评估药物效果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4"/>
            </p:custDataLst>
          </p:nvPr>
        </p:nvSpPr>
        <p:spPr>
          <a:xfrm>
            <a:off x="4486674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5"/>
            </p:custDataLst>
          </p:nvPr>
        </p:nvSpPr>
        <p:spPr>
          <a:xfrm>
            <a:off x="4853063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6"/>
            </p:custDataLst>
          </p:nvPr>
        </p:nvSpPr>
        <p:spPr>
          <a:xfrm>
            <a:off x="4638372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并发症管理：监测并发症发生情况，评估治疗效果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6" name="矩形 35"/>
          <p:cNvSpPr/>
          <p:nvPr>
            <p:custDataLst>
              <p:tags r:id="rId17"/>
            </p:custDataLst>
          </p:nvPr>
        </p:nvSpPr>
        <p:spPr>
          <a:xfrm>
            <a:off x="8057359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0" name="矩形 39"/>
          <p:cNvSpPr/>
          <p:nvPr>
            <p:custDataLst>
              <p:tags r:id="rId18"/>
            </p:custDataLst>
          </p:nvPr>
        </p:nvSpPr>
        <p:spPr>
          <a:xfrm>
            <a:off x="8443032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4" name="TextBox 2"/>
          <p:cNvSpPr txBox="1"/>
          <p:nvPr>
            <p:custDataLst>
              <p:tags r:id="rId19"/>
            </p:custDataLst>
          </p:nvPr>
        </p:nvSpPr>
        <p:spPr>
          <a:xfrm>
            <a:off x="8209057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心理支持：评估患者心理状态，提供心理支持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三 章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个案护理的具体措施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https://d.book118.com/917024041103006045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TYPE" val="1"/>
  <p:tag name="KSO_WM_UNIT_TYPE" val="b"/>
  <p:tag name="KSO_WM_UNIT_USESOURCEFORMAT_APPLY" val="0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i*1_1"/>
  <p:tag name="KSO_WM_UNIT_INDEX" val="1_1"/>
  <p:tag name="KSO_WM_UNIT_LAYERLEVEL" val="1_1"/>
  <p:tag name="KSO_WM_UNIT_LINE_FORE_SCHEMECOLOR_INDEX" val="5"/>
  <p:tag name="KSO_WM_UNIT_TEXT_FILL_FORE_SCHEMECOLOR_INDEX" val="2"/>
  <p:tag name="KSO_WM_UNIT_TEXT_FILL_TYPE" val="1"/>
  <p:tag name="KSO_WM_UNIT_TYPE" val="l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i*1_2"/>
  <p:tag name="KSO_WM_UNIT_INDEX" val="1_2"/>
  <p:tag name="KSO_WM_UNIT_LAYERLEVEL" val="1_1"/>
  <p:tag name="KSO_WM_UNIT_LINE_FORE_SCHEMECOLOR_INDEX" val="5"/>
  <p:tag name="KSO_WM_UNIT_TEXT_FILL_FORE_SCHEMECOLOR_INDEX" val="2"/>
  <p:tag name="KSO_WM_UNIT_TEXT_FILL_TYPE" val="1"/>
  <p:tag name="KSO_WM_UNIT_TYPE" val="l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5*l_h_i*1_1_2"/>
  <p:tag name="KSO_WM_UNIT_INDEX" val="1_1_2"/>
  <p:tag name="KSO_WM_UNIT_LAYERLEVEL" val="1_1_1"/>
  <p:tag name="KSO_WM_UNIT_PRESET_TEXT" val="01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2_3"/>
  <p:tag name="KSO_WM_UNIT_INDEX" val="1_2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5*l_h_i*1_2_2"/>
  <p:tag name="KSO_WM_UNIT_INDEX" val="1_2_2"/>
  <p:tag name="KSO_WM_UNIT_LAYERLEVEL" val="1_1_1"/>
  <p:tag name="KSO_WM_UNIT_PRESET_TEXT" val="02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5_1"/>
  <p:tag name="KSO_WM_UNIT_INDEX" val="1_5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5_3"/>
  <p:tag name="KSO_WM_UNIT_INDEX" val="1_5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5*l_h_i*1_5_2"/>
  <p:tag name="KSO_WM_UNIT_INDEX" val="1_5_2"/>
  <p:tag name="KSO_WM_UNIT_LAYERLEVEL" val="1_1_1"/>
  <p:tag name="KSO_WM_UNIT_PRESET_TEXT" val="05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3_3"/>
  <p:tag name="KSO_WM_UNIT_INDEX" val="1_3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5*l_h_i*1_3_2"/>
  <p:tag name="KSO_WM_UNIT_INDEX" val="1_3_2"/>
  <p:tag name="KSO_WM_UNIT_LAYERLEVEL" val="1_1_1"/>
  <p:tag name="KSO_WM_UNIT_PRESET_TEXT" val="03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4_3"/>
  <p:tag name="KSO_WM_UNIT_INDEX" val="1_4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5*l_h_i*1_4_2"/>
  <p:tag name="KSO_WM_UNIT_INDEX" val="1_4_2"/>
  <p:tag name="KSO_WM_UNIT_LAYERLEVEL" val="1_1_1"/>
  <p:tag name="KSO_WM_UNIT_PRESET_TEXT" val="04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1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30.xml><?xml version="1.0" encoding="utf-8"?>
<p:tagLst xmlns:p="http://schemas.openxmlformats.org/presentationml/2006/main">
  <p:tag name="KSO_WM_TEMPLATE_CATEGORY" val="custom"/>
  <p:tag name="KSO_WM_TEMPLATE_INDEX" val="20230914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2_1"/>
  <p:tag name="KSO_WM_UNIT_INDEX" val="1_2_1"/>
  <p:tag name="KSO_WM_UNIT_LAYERLEVEL" val="1_1_1"/>
  <p:tag name="KSO_WM_UNIT_NOCLEAR" val="0"/>
  <p:tag name="KSO_WM_UNIT_PRESET_TEXT" val="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2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1_1"/>
  <p:tag name="KSO_WM_UNIT_INDEX" val="1_1_1"/>
  <p:tag name="KSO_WM_UNIT_LAYERLEVEL" val="1_1_1"/>
  <p:tag name="KSO_WM_UNIT_NOCLEAR" val="0"/>
  <p:tag name="KSO_WM_UNIT_PRESET_TEXT" val="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5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4_1"/>
  <p:tag name="KSO_WM_UNIT_INDEX" val="1_4_1"/>
  <p:tag name="KSO_WM_UNIT_LAYERLEVEL" val="1_1_1"/>
  <p:tag name="KSO_WM_UNIT_NOCLEAR" val="0"/>
  <p:tag name="KSO_WM_UNIT_PRESET_TEXT" val="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2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3_1"/>
  <p:tag name="KSO_WM_UNIT_INDEX" val="1_3_1"/>
  <p:tag name="KSO_WM_UNIT_LAYERLEVEL" val="1_1_1"/>
  <p:tag name="KSO_WM_UNIT_NOCLEAR" val="0"/>
  <p:tag name="KSO_WM_UNIT_PRESET_TEXT" val="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2"/>
  <p:tag name="KSO_WM_UNIT_SUBTYPE" val="d"/>
  <p:tag name="KSO_WM_UNIT_TEXT_FILL_FORE_SCHEMECOLOR_INDEX" val="5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1"/>
  <p:tag name="KSO_WM_UNIT_SUBTYPE" val="d"/>
  <p:tag name="KSO_WM_UNIT_TEXT_FILL_FORE_SCHEMECOLOR_INDEX" val="5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4"/>
  <p:tag name="KSO_WM_UNIT_SUBTYPE" val="d"/>
  <p:tag name="KSO_WM_UNIT_TEXT_FILL_FORE_SCHEMECOLOR_INDEX" val="5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3"/>
  <p:tag name="KSO_WM_UNIT_SUBTYPE" val="d"/>
  <p:tag name="KSO_WM_UNIT_TEXT_FILL_FORE_SCHEMECOLOR_INDEX" val="5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6_1"/>
  <p:tag name="KSO_WM_UNIT_INDEX" val="1_6_1"/>
  <p:tag name="KSO_WM_UNIT_LAYERLEVEL" val="1_1_1"/>
  <p:tag name="KSO_WM_UNIT_NOCLEAR" val="0"/>
  <p:tag name="KSO_WM_UNIT_PRESET_TEXT" val="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5_1"/>
  <p:tag name="KSO_WM_UNIT_INDEX" val="1_5_1"/>
  <p:tag name="KSO_WM_UNIT_LAYERLEVEL" val="1_1_1"/>
  <p:tag name="KSO_WM_UNIT_NOCLEAR" val="0"/>
  <p:tag name="KSO_WM_UNIT_PRESET_TEXT" val="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7_2"/>
  <p:tag name="KSO_WM_UNIT_INDEX" val="1_7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7_1"/>
  <p:tag name="KSO_WM_UNIT_INDEX" val="1_7_1"/>
  <p:tag name="KSO_WM_UNIT_LAYERLEVEL" val="1_1_1"/>
  <p:tag name="KSO_WM_UNIT_NOCLEAR" val="0"/>
  <p:tag name="KSO_WM_UNIT_PRESET_TEXT" val="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6"/>
  <p:tag name="KSO_WM_UNIT_SUBTYPE" val="d"/>
  <p:tag name="KSO_WM_UNIT_TEXT_FILL_FORE_SCHEMECOLOR_INDEX" val="5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5"/>
  <p:tag name="KSO_WM_UNIT_SUBTYPE" val="d"/>
  <p:tag name="KSO_WM_UNIT_TEXT_FILL_FORE_SCHEMECOLOR_INDEX" val="5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7"/>
  <p:tag name="KSO_WM_UNIT_SUBTYPE" val="d"/>
  <p:tag name="KSO_WM_UNIT_TEXT_FILL_FORE_SCHEMECOLOR_INDEX" val="5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9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ORE_SCHEMECOLOR_INDEX" val="5"/>
  <p:tag name="KSO_WM_UNIT_TYPE" val="l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ORE_SCHEMECOLOR_INDEX" val="5"/>
  <p:tag name="KSO_WM_UNIT_TYPE" val="l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ORE_SCHEMECOLOR_INDEX" val="5"/>
  <p:tag name="KSO_WM_UNIT_TYPE" val="l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ORE_SCHEMECOLOR_INDEX" val="5"/>
  <p:tag name="KSO_WM_UNIT_TYPE" val="l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ORE_SCHEMECOLOR_INDEX" val="5"/>
  <p:tag name="KSO_WM_UNIT_TYPE" val="l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ORE_SCHEMECOLOR_INDEX" val="5"/>
  <p:tag name="KSO_WM_UNIT_TYPE" val="l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ORE_SCHEMECOLOR_INDEX" val="5"/>
  <p:tag name="KSO_WM_UNIT_TYPE" val="l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27.xml><?xml version="1.0" encoding="utf-8"?>
<p:tagLst xmlns:p="http://schemas.openxmlformats.org/presentationml/2006/main">
  <p:tag name="KSO_WM_TEMPLATE_CATEGORY" val="custom"/>
  <p:tag name="KSO_WM_TEMPLATE_INDEX" val="20230914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4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4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4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4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4*l_h_i*1_5_1"/>
  <p:tag name="KSO_WM_UNIT_INDEX" val="1_5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5_2"/>
  <p:tag name="KSO_WM_UNIT_INDEX" val="1_5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8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8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8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8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8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三 章"/>
  <p:tag name="KSO_WM_UNIT_TYPE" val="e"/>
  <p:tag name="KSO_WM_UNIT_VALUE" val="6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1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7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Calibri Light</vt:lpstr>
      <vt:lpstr>宋体</vt:lpstr>
      <vt:lpstr>Office Theme</vt:lpstr>
      <vt:lpstr>B型胰岛素抵抗综合征个案护理</vt:lpstr>
      <vt:lpstr>目录</vt:lpstr>
      <vt:lpstr>B型胰岛素抵抗综合征的概述</vt:lpstr>
      <vt:lpstr>定义和病因</vt:lpstr>
      <vt:lpstr>症状和表现</vt:lpstr>
      <vt:lpstr>诊断和鉴别诊断</vt:lpstr>
      <vt:lpstr>疾病发展和预后</vt:lpstr>
      <vt:lpstr>个案护理的方案制定</vt:lpstr>
      <vt:lpstr>护理目标的确定</vt:lpstr>
      <vt:lpstr>护理计划的制定</vt:lpstr>
      <vt:lpstr>护理措施的实施</vt:lpstr>
      <vt:lpstr>护理效果的评估</vt:lpstr>
      <vt:lpstr>个案护理的具体措施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2024-09-20T07:05:52.956</cp:lastPrinted>
  <dcterms:created xsi:type="dcterms:W3CDTF">2024-09-19T23:05:52Z</dcterms:created>
  <dcterms:modified xsi:type="dcterms:W3CDTF">2024-09-19T23:05:55Z</dcterms:modified>
</cp:coreProperties>
</file>