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3"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AAF954E1-A5DE-43D8-B9B8-5AF330F3638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78" name="PlaceHolder 1"/>
          <p:cNvSpPr>
            <a:spLocks noGrp="1"/>
          </p:cNvSpPr>
          <p:nvPr>
            <p:ph type="sldImg"/>
          </p:nvPr>
        </p:nvSpPr>
        <p:spPr>
          <a:xfrm>
            <a:off x="685800" y="1143000"/>
            <a:ext cx="5486040" cy="3085920"/>
          </a:xfrm>
          <a:prstGeom prst="rect">
            <a:avLst/>
          </a:prstGeom>
          <a:ln w="0">
            <a:noFill/>
          </a:ln>
        </p:spPr>
      </p:sp>
      <p:sp>
        <p:nvSpPr>
          <p:cNvPr id="27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8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1" name="PlaceHolder 1"/>
          <p:cNvSpPr>
            <a:spLocks noGrp="1"/>
          </p:cNvSpPr>
          <p:nvPr>
            <p:ph type="sldImg"/>
          </p:nvPr>
        </p:nvSpPr>
        <p:spPr>
          <a:xfrm>
            <a:off x="685800" y="1143000"/>
            <a:ext cx="5486040" cy="3085920"/>
          </a:xfrm>
          <a:prstGeom prst="rect">
            <a:avLst/>
          </a:prstGeom>
          <a:ln w="0">
            <a:noFill/>
          </a:ln>
        </p:spPr>
      </p:sp>
      <p:sp>
        <p:nvSpPr>
          <p:cNvPr id="28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8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4" name="PlaceHolder 1"/>
          <p:cNvSpPr>
            <a:spLocks noGrp="1"/>
          </p:cNvSpPr>
          <p:nvPr>
            <p:ph type="sldImg"/>
          </p:nvPr>
        </p:nvSpPr>
        <p:spPr>
          <a:xfrm>
            <a:off x="685800" y="1143000"/>
            <a:ext cx="5486040" cy="3085920"/>
          </a:xfrm>
          <a:prstGeom prst="rect">
            <a:avLst/>
          </a:prstGeom>
          <a:ln w="0">
            <a:noFill/>
          </a:ln>
        </p:spPr>
      </p:sp>
      <p:sp>
        <p:nvSpPr>
          <p:cNvPr id="28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8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7" name="PlaceHolder 1"/>
          <p:cNvSpPr>
            <a:spLocks noGrp="1"/>
          </p:cNvSpPr>
          <p:nvPr>
            <p:ph type="sldImg"/>
          </p:nvPr>
        </p:nvSpPr>
        <p:spPr>
          <a:xfrm>
            <a:off x="685800" y="1143000"/>
            <a:ext cx="5486040" cy="3085920"/>
          </a:xfrm>
          <a:prstGeom prst="rect">
            <a:avLst/>
          </a:prstGeom>
          <a:ln w="0">
            <a:noFill/>
          </a:ln>
        </p:spPr>
      </p:sp>
      <p:sp>
        <p:nvSpPr>
          <p:cNvPr id="28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8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0" name="PlaceHolder 1"/>
          <p:cNvSpPr>
            <a:spLocks noGrp="1"/>
          </p:cNvSpPr>
          <p:nvPr>
            <p:ph type="sldImg"/>
          </p:nvPr>
        </p:nvSpPr>
        <p:spPr>
          <a:xfrm>
            <a:off x="685800" y="1143000"/>
            <a:ext cx="5486040" cy="3085920"/>
          </a:xfrm>
          <a:prstGeom prst="rect">
            <a:avLst/>
          </a:prstGeom>
          <a:ln w="0">
            <a:noFill/>
          </a:ln>
        </p:spPr>
      </p:sp>
      <p:sp>
        <p:nvSpPr>
          <p:cNvPr id="29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9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C1BDBE-DDAB-41FA-9525-5F593D2D3B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52E9F6-CEC5-49C8-8069-D9684D70AD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3D20DD-4A17-4091-848E-93389D4C6B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28AA38-5D93-4304-B7E1-73B6C974DE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F020480-0F82-4073-9418-9BF1C5F36F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1FE388-04CD-44FD-B97C-AC10C0582E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6B27C6-E66D-4048-BFD9-A5B7643B61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E6F147-A355-49C5-BDC5-3FB088FCE0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289FC4-EAC5-400C-9972-2118D776C8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E51AC8-C22F-40F2-A623-166CFA3386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CDDE9E-CCA7-474D-AC5F-5E4E8D2658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59B940A7-C947-459F-A851-F4C2A0E2B14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52AD8EC-8CAF-4B55-82B7-05C325369C2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025025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企业礼仪培训增加企业凝聚力</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企业礼仪培训的重要性</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企业礼仪培训的内容和方式</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企业礼仪培训的实施效果</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企业礼仪培训的案例分析</a:t>
            </a:r>
            <a:endParaRPr lang="en-US" sz="2400" b="0" strike="noStrike" spc="-1">
              <a:solidFill>
                <a:srgbClr val="FFFFFF"/>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企业礼仪培训的评估和反馈</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第一章 企业礼仪培训的重要性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8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企业礼仪培训的定义</a:t>
            </a:r>
            <a:endParaRPr lang="en-US" sz="2800" b="0" strike="noStrike" spc="-1">
              <a:solidFill>
                <a:srgbClr val="FFFFFF"/>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企业礼仪培训是为了提高员工的职业素养和综合素质而进行的培训活动。内容包括礼仪知识、仪容仪表、沟通技巧等。</a:t>
            </a:r>
            <a:endParaRPr lang="en-US" sz="1800" b="0" strike="noStrike" spc="-1">
              <a:solidFill>
                <a:srgbClr val="FFFFFF"/>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企业礼仪培训的目的</a:t>
            </a:r>
            <a:endParaRPr lang="en-US" sz="3600" b="0" strike="noStrike" spc="-1">
              <a:solidFill>
                <a:schemeClr val="dk1"/>
              </a:solidFill>
              <a:latin typeface="Arial"/>
            </a:endParaRPr>
          </a:p>
        </p:txBody>
      </p:sp>
      <p:sp>
        <p:nvSpPr>
          <p:cNvPr id="85"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提升员工形象</a:t>
            </a:r>
            <a:endParaRPr lang="en-US" sz="1600" b="0" strike="noStrike" spc="-1">
              <a:solidFill>
                <a:srgbClr val="FFFFFF"/>
              </a:solidFill>
              <a:latin typeface="Arial"/>
            </a:endParaRPr>
          </a:p>
        </p:txBody>
      </p:sp>
      <p:sp>
        <p:nvSpPr>
          <p:cNvPr id="86"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增强员工的职业形象和自信心</a:t>
            </a:r>
            <a:endParaRPr lang="en-US" sz="2000" b="0" strike="noStrike" spc="-1">
              <a:solidFill>
                <a:srgbClr val="FFFFFF"/>
              </a:solidFill>
              <a:latin typeface="Arial"/>
            </a:endParaRPr>
          </a:p>
        </p:txBody>
      </p:sp>
      <p:sp>
        <p:nvSpPr>
          <p:cNvPr id="87"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加强沟通技巧</a:t>
            </a:r>
            <a:endParaRPr lang="en-US" sz="1600" b="0" strike="noStrike" spc="-1">
              <a:solidFill>
                <a:srgbClr val="FFFFFF"/>
              </a:solidFill>
              <a:latin typeface="Arial"/>
            </a:endParaRPr>
          </a:p>
        </p:txBody>
      </p:sp>
      <p:sp>
        <p:nvSpPr>
          <p:cNvPr id="88"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提升员工的沟通能力和团队协作能力</a:t>
            </a:r>
            <a:endParaRPr lang="en-US" sz="2000" b="0" strike="noStrike" spc="-1">
              <a:solidFill>
                <a:srgbClr val="FFFFFF"/>
              </a:solidFill>
              <a:latin typeface="Arial"/>
            </a:endParaRPr>
          </a:p>
        </p:txBody>
      </p:sp>
      <p:sp>
        <p:nvSpPr>
          <p:cNvPr id="89"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90"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
        <p:nvSpPr>
          <p:cNvPr id="91"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92"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企业礼仪培训的益处</a:t>
            </a:r>
            <a:endParaRPr lang="en-US" sz="3600" b="0" strike="noStrike" spc="-1">
              <a:solidFill>
                <a:schemeClr val="dk1"/>
              </a:solidFill>
              <a:latin typeface="Arial"/>
            </a:endParaRPr>
          </a:p>
        </p:txBody>
      </p:sp>
      <p:sp>
        <p:nvSpPr>
          <p:cNvPr id="9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增强企业品牌</a:t>
            </a:r>
            <a:endParaRPr lang="en-US" sz="1600" b="0" strike="noStrike" spc="-1">
              <a:solidFill>
                <a:srgbClr val="FFFFFF"/>
              </a:solidFill>
              <a:latin typeface="Arial"/>
            </a:endParaRPr>
          </a:p>
        </p:txBody>
      </p:sp>
      <p:sp>
        <p:nvSpPr>
          <p:cNvPr id="9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提高企业的形象和声誉</a:t>
            </a:r>
            <a:endParaRPr lang="en-US" sz="2000" b="0" strike="noStrike" spc="-1">
              <a:solidFill>
                <a:srgbClr val="FFFFFF"/>
              </a:solidFill>
              <a:latin typeface="Arial"/>
            </a:endParaRPr>
          </a:p>
        </p:txBody>
      </p:sp>
      <p:sp>
        <p:nvSpPr>
          <p:cNvPr id="9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9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9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9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
        <p:nvSpPr>
          <p:cNvPr id="10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0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提升就业竞争力</a:t>
            </a:r>
            <a:endParaRPr lang="en-US" sz="1600" b="0" strike="noStrike" spc="-1">
              <a:solidFill>
                <a:srgbClr val="FFFFFF"/>
              </a:solidFill>
              <a:latin typeface="Arial"/>
            </a:endParaRPr>
          </a:p>
        </p:txBody>
      </p:sp>
      <p:sp>
        <p:nvSpPr>
          <p:cNvPr id="10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增强员工的就业竞争力</a:t>
            </a:r>
            <a:endParaRPr lang="en-US" sz="20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外部培训</a:t>
            </a:r>
            <a:endParaRPr lang="en-US" sz="1800" b="0" strike="noStrike" spc="-1">
              <a:solidFill>
                <a:srgbClr val="FFFFFF"/>
              </a:solidFill>
              <a:latin typeface="Arial"/>
            </a:endParaRPr>
          </a:p>
        </p:txBody>
      </p:sp>
      <p:sp>
        <p:nvSpPr>
          <p:cNvPr id="105"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聘请专业机构进行培训</a:t>
            </a:r>
            <a:endParaRPr lang="en-US" sz="1400" b="0" strike="noStrike" spc="-1">
              <a:solidFill>
                <a:srgbClr val="FFFFFF"/>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7"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在线培训</a:t>
            </a:r>
            <a:endParaRPr lang="en-US" sz="1800" b="0" strike="noStrike" spc="-1">
              <a:solidFill>
                <a:srgbClr val="FFFFFF"/>
              </a:solidFill>
              <a:latin typeface="Arial"/>
            </a:endParaRPr>
          </a:p>
        </p:txBody>
      </p:sp>
      <p:sp>
        <p:nvSpPr>
          <p:cNvPr id="108"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通过网络平台进行培训</a:t>
            </a:r>
            <a:endParaRPr lang="en-US" sz="1400" b="0" strike="noStrike" spc="-1">
              <a:solidFill>
                <a:srgbClr val="FFFFFF"/>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1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培训内容设计</a:t>
            </a:r>
            <a:endParaRPr lang="en-US" sz="1800" b="0" strike="noStrike" spc="-1">
              <a:solidFill>
                <a:srgbClr val="FFFFFF"/>
              </a:solidFill>
              <a:latin typeface="Arial"/>
            </a:endParaRPr>
          </a:p>
        </p:txBody>
      </p:sp>
      <p:sp>
        <p:nvSpPr>
          <p:cNvPr id="111"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根据具体需要定制培训内容</a:t>
            </a:r>
            <a:endParaRPr lang="en-US" sz="1400" b="0" strike="noStrike" spc="-1">
              <a:solidFill>
                <a:srgbClr val="FFFFFF"/>
              </a:solidFill>
              <a:latin typeface="Arial"/>
            </a:endParaRPr>
          </a:p>
        </p:txBody>
      </p:sp>
      <p:sp>
        <p:nvSpPr>
          <p:cNvPr id="112"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企业礼仪培训的实施方式</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1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内部培训</a:t>
            </a:r>
            <a:endParaRPr lang="en-US" sz="1800" b="0" strike="noStrike" spc="-1">
              <a:solidFill>
                <a:srgbClr val="FFFFFF"/>
              </a:solidFill>
              <a:latin typeface="Arial"/>
            </a:endParaRPr>
          </a:p>
        </p:txBody>
      </p:sp>
      <p:sp>
        <p:nvSpPr>
          <p:cNvPr id="115"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公司自身进行培训</a:t>
            </a:r>
            <a:endParaRPr lang="en-US" sz="14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企业礼仪培训的内容和方式</a:t>
            </a:r>
            <a:endParaRPr lang="en-US" sz="3600" b="0" strike="noStrike" spc="-1">
              <a:solidFill>
                <a:schemeClr val="dk1"/>
              </a:solidFill>
              <a:latin typeface="Arial"/>
            </a:endParaRPr>
          </a:p>
        </p:txBody>
      </p:sp>
      <p:sp>
        <p:nvSpPr>
          <p:cNvPr id="1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9"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礼仪知识的传授</a:t>
            </a:r>
            <a:endParaRPr lang="en-US" sz="3600" b="0" strike="noStrike" spc="-1">
              <a:solidFill>
                <a:schemeClr val="dk1"/>
              </a:solidFill>
              <a:latin typeface="Arial"/>
            </a:endParaRPr>
          </a:p>
        </p:txBody>
      </p:sp>
      <p:sp>
        <p:nvSpPr>
          <p:cNvPr id="120"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包括尊重他人、礼貌待人等基本原则</a:t>
            </a:r>
            <a:endParaRPr lang="en-US" sz="1600" b="0" strike="noStrike" spc="-1">
              <a:solidFill>
                <a:srgbClr val="FFFFFF"/>
              </a:solidFill>
              <a:latin typeface="Arial"/>
            </a:endParaRPr>
          </a:p>
        </p:txBody>
      </p:sp>
      <p:sp>
        <p:nvSpPr>
          <p:cNvPr id="121"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礼仪原则和礼节规范</a:t>
            </a:r>
            <a:endParaRPr lang="en-US" sz="2000" b="0" strike="noStrike" spc="-1">
              <a:solidFill>
                <a:srgbClr val="FFFFFF"/>
              </a:solidFill>
              <a:latin typeface="Arial"/>
            </a:endParaRPr>
          </a:p>
        </p:txBody>
      </p:sp>
      <p:sp>
        <p:nvSpPr>
          <p:cNvPr id="12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2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2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2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
        <p:nvSpPr>
          <p:cNvPr id="12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2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不同场合需要不同的着装和仪容，要根据场合选择合适的服饰</a:t>
            </a:r>
            <a:endParaRPr lang="en-US" sz="1600" b="0" strike="noStrike" spc="-1">
              <a:solidFill>
                <a:srgbClr val="FFFFFF"/>
              </a:solidFill>
              <a:latin typeface="Arial"/>
            </a:endParaRPr>
          </a:p>
        </p:txBody>
      </p:sp>
      <p:sp>
        <p:nvSpPr>
          <p:cNvPr id="12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不同场合的着装和仪容</a:t>
            </a:r>
            <a:endParaRPr lang="en-US" sz="20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9"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沟通技巧的培训</a:t>
            </a:r>
            <a:endParaRPr lang="en-US" sz="3600" b="0" strike="noStrike" spc="-1">
              <a:solidFill>
                <a:schemeClr val="dk1"/>
              </a:solidFill>
              <a:latin typeface="Arial"/>
            </a:endParaRPr>
          </a:p>
        </p:txBody>
      </p:sp>
      <p:sp>
        <p:nvSpPr>
          <p:cNvPr id="130"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沟通技巧在企业礼仪培训中占据重要地位，如言行举止的礼貌与得体、职场沟通技巧和表达能力等内容都是需要重点关注和培训的方面。</a:t>
            </a:r>
            <a:endParaRPr lang="en-US" sz="20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3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多元文化背景下的团队合作</a:t>
            </a:r>
            <a:endParaRPr lang="en-US" sz="1800" b="0" strike="noStrike" spc="-1">
              <a:solidFill>
                <a:srgbClr val="FFFFFF"/>
              </a:solidFill>
              <a:latin typeface="Arial"/>
            </a:endParaRPr>
          </a:p>
        </p:txBody>
      </p:sp>
      <p:sp>
        <p:nvSpPr>
          <p:cNvPr id="133"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在多元文化的背景下，团队合作需要更加灵活、包容，要尊重不同文化的特点和习惯</a:t>
            </a:r>
            <a:endParaRPr lang="en-US" sz="1400" b="0" strike="noStrike" spc="-1">
              <a:solidFill>
                <a:srgbClr val="FFFFFF"/>
              </a:solidFill>
              <a:latin typeface="Arial"/>
            </a:endParaRPr>
          </a:p>
        </p:txBody>
      </p:sp>
      <p:sp>
        <p:nvSpPr>
          <p:cNvPr id="13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35"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36"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3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3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39"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4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团队合作的重要性</a:t>
            </a:r>
            <a:endParaRPr lang="en-US" sz="3600" b="0" strike="noStrike" spc="-1">
              <a:solidFill>
                <a:schemeClr val="dk1"/>
              </a:solidFill>
              <a:latin typeface="Arial"/>
            </a:endParaRPr>
          </a:p>
        </p:txBody>
      </p:sp>
      <p:sp>
        <p:nvSpPr>
          <p:cNvPr id="14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团队协作与团队精神</a:t>
            </a:r>
            <a:endParaRPr lang="en-US" sz="1800" b="0" strike="noStrike" spc="-1">
              <a:solidFill>
                <a:srgbClr val="FFFFFF"/>
              </a:solidFill>
              <a:latin typeface="Arial"/>
            </a:endParaRPr>
          </a:p>
        </p:txBody>
      </p:sp>
      <p:sp>
        <p:nvSpPr>
          <p:cNvPr id="143"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团队协作是指团队成员为了共同的目标而共同努力，团队精神则是指团队成员之间相互支持、合作的精神</a:t>
            </a:r>
            <a:endParaRPr lang="en-US" sz="14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危机处理的应对策略</a:t>
            </a:r>
            <a:endParaRPr lang="en-US" sz="2800" b="0" strike="noStrike" spc="-1">
              <a:solidFill>
                <a:srgbClr val="FFFFFF"/>
              </a:solidFill>
              <a:latin typeface="Arial"/>
            </a:endParaRPr>
          </a:p>
        </p:txBody>
      </p:sp>
      <p:sp>
        <p:nvSpPr>
          <p:cNvPr id="14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在企业生活中，危机处理是必不可少的一环。急情急遇的处理技巧、危机公关的应对方法等内容都需要在企业礼仪培训中进行针对性的培训。</a:t>
            </a:r>
            <a:endParaRPr lang="en-US" sz="1800" b="0" strike="noStrike" spc="-1">
              <a:solidFill>
                <a:srgbClr val="FFFFFF"/>
              </a:solidFill>
              <a:latin typeface="Arial"/>
            </a:endParaRPr>
          </a:p>
        </p:txBody>
      </p:sp>
      <p:sp>
        <p:nvSpPr>
          <p:cNvPr id="14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49"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企业礼仪培训的实施效果</a:t>
            </a:r>
            <a:endParaRPr lang="en-US" sz="3600" b="0" strike="noStrike" spc="-1">
              <a:solidFill>
                <a:schemeClr val="dk1"/>
              </a:solidFill>
              <a:latin typeface="Arial"/>
            </a:endParaRPr>
          </a:p>
        </p:txBody>
      </p:sp>
      <p:sp>
        <p:nvSpPr>
          <p:cNvPr id="15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2"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员工综合素质的提升</a:t>
            </a:r>
            <a:endParaRPr lang="en-US" sz="2800" b="0" strike="noStrike" spc="-1">
              <a:solidFill>
                <a:srgbClr val="FFFFFF"/>
              </a:solidFill>
              <a:latin typeface="Arial"/>
            </a:endParaRPr>
          </a:p>
        </p:txBody>
      </p:sp>
      <p:sp>
        <p:nvSpPr>
          <p:cNvPr id="15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通过企业礼仪培训，员工的职业形象和职业素养得到提升，表现出更加专业和优雅的形象。同时，团队协作和合作精神得到明显加强，提高了团队的整体素质。</a:t>
            </a:r>
            <a:endParaRPr lang="en-US" sz="1800" b="0" strike="noStrike" spc="-1">
              <a:solidFill>
                <a:srgbClr val="FFFFFF"/>
              </a:solidFill>
              <a:latin typeface="Arial"/>
            </a:endParaRPr>
          </a:p>
        </p:txBody>
      </p:sp>
      <p:sp>
        <p:nvSpPr>
          <p:cNvPr id="15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企业凝聚力的增强</a:t>
            </a:r>
            <a:endParaRPr lang="en-US" sz="3600" b="0" strike="noStrike" spc="-1">
              <a:solidFill>
                <a:schemeClr val="dk1"/>
              </a:solidFill>
              <a:latin typeface="Arial"/>
            </a:endParaRPr>
          </a:p>
        </p:txBody>
      </p:sp>
      <p:sp>
        <p:nvSpPr>
          <p:cNvPr id="156"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建立更加紧密的关系</a:t>
            </a:r>
            <a:endParaRPr lang="en-US" sz="1600" b="0" strike="noStrike" spc="-1">
              <a:solidFill>
                <a:srgbClr val="FFFFFF"/>
              </a:solidFill>
              <a:latin typeface="Arial"/>
            </a:endParaRPr>
          </a:p>
        </p:txBody>
      </p:sp>
      <p:sp>
        <p:nvSpPr>
          <p:cNvPr id="157"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员工之间的信任和默契增加</a:t>
            </a:r>
            <a:endParaRPr lang="en-US" sz="2000" b="0" strike="noStrike" spc="-1">
              <a:solidFill>
                <a:srgbClr val="FFFFFF"/>
              </a:solidFill>
              <a:latin typeface="Arial"/>
            </a:endParaRPr>
          </a:p>
        </p:txBody>
      </p:sp>
      <p:sp>
        <p:nvSpPr>
          <p:cNvPr id="158"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营造良好的工作氛围</a:t>
            </a:r>
            <a:endParaRPr lang="en-US" sz="1600" b="0" strike="noStrike" spc="-1">
              <a:solidFill>
                <a:srgbClr val="FFFFFF"/>
              </a:solidFill>
              <a:latin typeface="Arial"/>
            </a:endParaRPr>
          </a:p>
        </p:txBody>
      </p:sp>
      <p:sp>
        <p:nvSpPr>
          <p:cNvPr id="159"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公司内部的正能量得到传播和弘扬</a:t>
            </a:r>
            <a:endParaRPr lang="en-US" sz="2000" b="0" strike="noStrike" spc="-1">
              <a:solidFill>
                <a:srgbClr val="FFFFFF"/>
              </a:solidFill>
              <a:latin typeface="Arial"/>
            </a:endParaRPr>
          </a:p>
        </p:txBody>
      </p:sp>
      <p:sp>
        <p:nvSpPr>
          <p:cNvPr id="160"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61"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
        <p:nvSpPr>
          <p:cNvPr id="162"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63"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https://d.book118.com/917025025012006055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16</vt:i4>
      </vt:variant>
    </vt:vector>
  </HeadingPairs>
  <TitlesOfParts>
    <vt:vector baseType="lpstr" size="24">
      <vt:lpstr>Arial</vt:lpstr>
      <vt:lpstr>Calibri</vt:lpstr>
      <vt:lpstr>微软雅黑</vt:lpstr>
      <vt:lpstr>Times New Roman</vt:lpstr>
      <vt:lpstr>Wingdings</vt:lpstr>
      <vt:lpstr>Symbol</vt:lpstr>
      <vt:lpstr>DejaVu Sans</vt:lpstr>
      <vt:lpstr>Office Theme</vt:lpstr>
      <vt:lpstr>企业礼仪培训增加企业凝聚力</vt:lpstr>
      <vt:lpstr>目录</vt:lpstr>
      <vt:lpstr>第一章 企业礼仪培训的重要性</vt:lpstr>
      <vt:lpstr> </vt:lpstr>
      <vt:lpstr>企业礼仪培训的目的</vt:lpstr>
      <vt:lpstr>企业礼仪培训的益处</vt:lpstr>
      <vt:lpstr>企业礼仪培训的实施方式</vt:lpstr>
      <vt:lpstr>第2章 企业礼仪培训的内容和方式</vt:lpstr>
      <vt:lpstr>礼仪知识的传授</vt:lpstr>
      <vt:lpstr>沟通技巧的培训</vt:lpstr>
      <vt:lpstr>团队合作的重要性</vt:lpstr>
      <vt:lpstr> </vt:lpstr>
      <vt:lpstr>第3章 企业礼仪培训的实施效果</vt:lpstr>
      <vt:lpstr> </vt:lpstr>
      <vt:lpstr>企业凝聚力的增强</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2024-09-29T14:56:59.015</cp:lastPrinted>
  <dcterms:created xsi:type="dcterms:W3CDTF">2024-09-29T06:56:59Z</dcterms:created>
  <dcterms:modified xsi:type="dcterms:W3CDTF">2024-09-29T06:57:00Z</dcterms:modified>
</cp:coreProperties>
</file>