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8EEF6E5-58A2-468D-86FF-EF2E9B4D98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8B9957-73B9-4593-907F-8058158CDF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79A1DFF-08F7-4D18-878E-15A2FC849F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4380E67-66EB-4C0E-8B74-CD4E77780E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155B3F-2988-42AD-8EA8-B7CD61BDEC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E65A26-8AEA-4B37-8695-63FCDCA28A5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208A7E4-E681-45EE-A299-64BCB1E552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B72C05-97D1-42C9-AC5B-069F5ECED0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79D02D-11E1-4279-B1D1-9CA3BED64D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79B577-28E7-4DCC-9773-EF586EF48F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480E47-D918-4CFC-A3C1-79390399F7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9.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0.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7036052123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浅析高校大学生就业心理及策略</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汇报人：文小库</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2023-12-28</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高校大学生就业现状</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高校大学生就业心理分析</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高校大学生就业心理调适策略</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高校大学生就业指导与服务</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高校大学生就业政策与环境</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高校大学生就业现状</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就业市场供求关系</a:t>
            </a:r>
          </a:p>
        </p:txBody>
      </p:sp>
      <p:sp>
        <p:nvSpPr>
          <p:cNvPr id="9" name="TextBox 9"/>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随着高校扩招，大学生数量增多，就业市场供大于求，竞争激烈。</a:t>
            </a:r>
          </a:p>
        </p:txBody>
      </p:sp>
      <p:sp>
        <p:nvSpPr>
          <p:cNvPr id="10" name="TextBox 10"/>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schemeClr>
                </a:solidFill>
                <a:latin typeface="Microsoft Yahei"/>
                <a:ea typeface="Microsoft Yahei"/>
                <a:cs typeface="Microsoft Yahei"/>
              </a:rPr>
              <a:t>产业结构调整</a:t>
            </a:r>
          </a:p>
        </p:txBody>
      </p:sp>
      <p:sp>
        <p:nvSpPr>
          <p:cNvPr id="11" name="TextBox 11"/>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schemeClr>
                </a:solidFill>
                <a:latin typeface="Microsoft Yahei"/>
                <a:ea typeface="Microsoft Yahei"/>
                <a:cs typeface="Microsoft Yahei"/>
              </a:rPr>
              <a:t>新兴产业和传统产业转型升级，对人才需求发生变化，要求大学生具备适应新岗位的能力。</a:t>
            </a:r>
          </a:p>
        </p:txBody>
      </p:sp>
      <p:sp>
        <p:nvSpPr>
          <p:cNvPr id="12" name="TextBox 12"/>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地域差异</a:t>
            </a:r>
          </a:p>
        </p:txBody>
      </p:sp>
      <p:sp>
        <p:nvSpPr>
          <p:cNvPr id="13" name="TextBox 13"/>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不同地区经济发展水平不同，对人才需求也有所差异，导致大学生就业地域分化。</a:t>
            </a:r>
          </a:p>
        </p:txBody>
      </p:sp>
      <p:sp>
        <p:nvSpPr>
          <p:cNvPr id="14" name="AutoShape 14"/>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就业形势分析</a:t>
            </a:r>
          </a:p>
        </p:txBody>
      </p:sp>
      <p:sp>
        <p:nvSpPr>
          <p:cNvPr id="40" name="AutoShape 40"/>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03</a:t>
            </a:r>
          </a:p>
        </p:txBody>
      </p:sp>
      <p:sp>
        <p:nvSpPr>
          <p:cNvPr id="45" name="TextBox 45"/>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02</a:t>
            </a:r>
          </a:p>
        </p:txBody>
      </p:sp>
      <p:sp>
        <p:nvSpPr>
          <p:cNvPr id="46" name="TextBox 46"/>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部分大学生在校期间缺乏实践经验，专业技能和综合素质不能满足用人单位需求。</a:t>
            </a:r>
          </a:p>
        </p:txBody>
      </p:sp>
      <p:sp>
        <p:nvSpPr>
          <p:cNvPr id="6" name="TextBox 6"/>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自身能力不足</a:t>
            </a:r>
          </a:p>
        </p:txBody>
      </p:sp>
      <p:cxnSp>
        <p:nvCxnSpPr>
          <p:cNvPr id="7" name="Connector 7"/>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Freeform 9"/>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3"/>
          <a:srcRect l="16625" r="16625"/>
          <a:stretch>
            <a:fillRect/>
          </a:stretch>
        </p:blipFill>
        <p:spPr>
          <a:xfrm>
            <a:off x="5039938" y="1393187"/>
            <a:ext cx="2231507" cy="2231507"/>
          </a:xfrm>
          <a:prstGeom prst="ellipse">
            <a:avLst/>
          </a:prstGeom>
        </p:spPr>
      </p:pic>
      <p:sp>
        <p:nvSpPr>
          <p:cNvPr id="12" name="TextBox 12"/>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就业观念偏差</a:t>
            </a:r>
          </a:p>
        </p:txBody>
      </p:sp>
      <p:cxnSp>
        <p:nvCxnSpPr>
          <p:cNvPr id="13" name="Connector 13"/>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4" name="Connector 14"/>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5" name="Freeform 15"/>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4"/>
          <a:srcRect l="12500" r="12500"/>
          <a:stretch>
            <a:fillRect/>
          </a:stretch>
        </p:blipFill>
        <p:spPr>
          <a:xfrm>
            <a:off x="8741656" y="1393187"/>
            <a:ext cx="2231507" cy="2231507"/>
          </a:xfrm>
          <a:prstGeom prst="ellipse">
            <a:avLst/>
          </a:prstGeom>
        </p:spPr>
      </p:pic>
      <p:sp>
        <p:nvSpPr>
          <p:cNvPr id="18" name="TextBox 18"/>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就业信息不对称</a:t>
            </a:r>
          </a:p>
        </p:txBody>
      </p:sp>
      <p:cxnSp>
        <p:nvCxnSpPr>
          <p:cNvPr id="19" name="Connector 19"/>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1" name="Freeform 21"/>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2" name="Picture 22"/>
          <p:cNvPicPr>
            <a:picLocks noChangeAspect="1"/>
          </p:cNvPicPr>
          <p:nvPr/>
        </p:nvPicPr>
        <p:blipFill>
          <a:blip r:embed="rId5"/>
          <a:srcRect l="27208" r="27208"/>
          <a:stretch>
            <a:fillRect/>
          </a:stretch>
        </p:blipFill>
        <p:spPr>
          <a:xfrm>
            <a:off x="1358558" y="1454147"/>
            <a:ext cx="2231507" cy="2231507"/>
          </a:xfrm>
          <a:prstGeom prst="ellipse">
            <a:avLst/>
          </a:prstGeom>
        </p:spPr>
      </p:pic>
      <p:sp>
        <p:nvSpPr>
          <p:cNvPr id="23" name="TextBox 23"/>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部分大学生对就业期望过高，追求稳定、高薪的工作，不愿意到基层或艰苦行业工作。</a:t>
            </a:r>
          </a:p>
        </p:txBody>
      </p:sp>
      <p:sp>
        <p:nvSpPr>
          <p:cNvPr id="24" name="TextBox 24"/>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部分大学生缺乏对就业市场的了解，不能及时获取有效的招聘信息，错失机会。</a:t>
            </a:r>
          </a:p>
        </p:txBody>
      </p:sp>
      <p:sp>
        <p:nvSpPr>
          <p:cNvPr id="25" name="TextBox 25"/>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6" name="TextBox 26"/>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7" name="TextBox 27"/>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大学生就业难的原因</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4" name="Connector 4"/>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面对竞争激烈的就业市场，部分大学生容易产生自卑心理，缺乏自信。</a:t>
            </a:r>
          </a:p>
        </p:txBody>
      </p:sp>
      <p:pic>
        <p:nvPicPr>
          <p:cNvPr id="7" name="Picture 7"/>
          <p:cNvPicPr>
            <a:picLocks noChangeAspect="1"/>
          </p:cNvPicPr>
          <p:nvPr/>
        </p:nvPicPr>
        <p:blipFill>
          <a:blip r:embed="rId3"/>
          <a:srcRect t="6250" b="6250"/>
          <a:stretch>
            <a:fillRect/>
          </a:stretch>
        </p:blipFill>
        <p:spPr>
          <a:xfrm>
            <a:off x="1632387" y="1536628"/>
            <a:ext cx="1898907" cy="1898907"/>
          </a:xfrm>
          <a:prstGeom prst="ellipse">
            <a:avLst/>
          </a:prstGeom>
        </p:spPr>
      </p:pic>
      <p:sp>
        <p:nvSpPr>
          <p:cNvPr id="8" name="AutoShape 8"/>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0000" r="10000"/>
          <a:stretch>
            <a:fillRect/>
          </a:stretch>
        </p:blipFill>
        <p:spPr>
          <a:xfrm>
            <a:off x="5146546" y="1536628"/>
            <a:ext cx="1898907" cy="1898907"/>
          </a:xfrm>
          <a:prstGeom prst="ellipse">
            <a:avLst/>
          </a:prstGeom>
        </p:spPr>
      </p:pic>
      <p:sp>
        <p:nvSpPr>
          <p:cNvPr id="10" name="AutoShape 10"/>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5"/>
          <a:srcRect l="10000" r="10000"/>
          <a:stretch>
            <a:fillRect/>
          </a:stretch>
        </p:blipFill>
        <p:spPr>
          <a:xfrm>
            <a:off x="8816628" y="1536628"/>
            <a:ext cx="1898907" cy="1898907"/>
          </a:xfrm>
          <a:prstGeom prst="ellipse">
            <a:avLst/>
          </a:prstGeom>
        </p:spPr>
      </p:pic>
      <p:sp>
        <p:nvSpPr>
          <p:cNvPr id="12" name="TextBox 12"/>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自卑心理</a:t>
            </a:r>
          </a:p>
        </p:txBody>
      </p:sp>
      <p:sp>
        <p:nvSpPr>
          <p:cNvPr id="13" name="AutoShape 13"/>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6" name="TextBox 16"/>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由于就业压力大、竞争激烈，部分大学生容易产生焦虑心理，影响正常生活和学习。</a:t>
            </a:r>
          </a:p>
        </p:txBody>
      </p:sp>
      <p:sp>
        <p:nvSpPr>
          <p:cNvPr id="17" name="TextBox 17"/>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焦虑心理</a:t>
            </a:r>
          </a:p>
        </p:txBody>
      </p:sp>
      <p:sp>
        <p:nvSpPr>
          <p:cNvPr id="18" name="AutoShape 18"/>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0" name="Connector 20"/>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1" name="TextBox 21"/>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部分大学生缺乏独立意识和自主能力，过分依赖家庭和社会关系，影响个人成长和就业。</a:t>
            </a:r>
          </a:p>
        </p:txBody>
      </p:sp>
      <p:sp>
        <p:nvSpPr>
          <p:cNvPr id="22" name="TextBox 22"/>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依赖心理</a:t>
            </a:r>
          </a:p>
        </p:txBody>
      </p:sp>
      <p:sp>
        <p:nvSpPr>
          <p:cNvPr id="23" name="AutoShape 23"/>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大学生就业心理问题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高校大学生就业心理分析</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3">
            <a:alphaModFix amt="70000"/>
          </a:blip>
          <a:srcRect l="15250" r="15250"/>
          <a:stretch>
            <a:fillRect/>
          </a:stretch>
        </p:blipFill>
        <p:spPr>
          <a:xfrm>
            <a:off x="939482" y="1415327"/>
            <a:ext cx="4843295" cy="4843295"/>
          </a:xfrm>
          <a:prstGeom prst="roundRect">
            <a:avLst/>
          </a:prstGeom>
        </p:spPr>
      </p:pic>
      <p:sp>
        <p:nvSpPr>
          <p:cNvPr id="5" name="TextBox 5"/>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由于对就业前景的不确定和对未来的担忧，高校大学生常常会感到焦虑。</a:t>
            </a:r>
          </a:p>
        </p:txBody>
      </p:sp>
      <p:sp>
        <p:nvSpPr>
          <p:cNvPr id="6" name="TextBox 6"/>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7" name="TextBox 7"/>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在面临就业压力时，许多大学生会出现焦虑心理。他们担心自己的能力不足以胜任工作，害怕找不到合适的工作，或者担心未来的职业发展前景不明朗。这种情绪可能导致他们缺乏自信，影响其正常的生活和学习。</a:t>
            </a:r>
          </a:p>
        </p:txBody>
      </p:sp>
      <p:sp>
        <p:nvSpPr>
          <p:cNvPr id="8" name="TextBox 8"/>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焦虑心理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alphaModFix/>
          </a:blip>
          <a:srcRect l="17906" r="17906"/>
          <a:stretch>
            <a:fillRect/>
          </a:stretch>
        </p:blipFill>
        <p:spPr>
          <a:xfrm>
            <a:off x="740688" y="1168478"/>
            <a:ext cx="3679823" cy="4906431"/>
          </a:xfrm>
          <a:prstGeom prst="parallelogram">
            <a:avLst/>
          </a:prstGeom>
        </p:spPr>
      </p:pic>
      <p:sp>
        <p:nvSpPr>
          <p:cNvPr id="7" name="AutoShape 7"/>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5" name="TextBox 15"/>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部分高校大学生在求职过程中可能会因为自身条件或学历背景而产生自卑感。</a:t>
            </a:r>
          </a:p>
        </p:txBody>
      </p:sp>
      <p:sp>
        <p:nvSpPr>
          <p:cNvPr id="16" name="TextBox 16"/>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7" name="TextBox 17"/>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一些大学生在求职过程中，可能会因为自己的学历、能力、经验等方面的不足而感到自卑。他们可能认为自己无法胜任某些工作，或者在与他人竞争时缺乏自信。这种心理状态可能导致他们错失机会，影响其职业发展。</a:t>
            </a:r>
          </a:p>
        </p:txBody>
      </p: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自卑心理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部分高校大学生在求职过程中过分依赖家庭、学校或朋友的帮助和支持。</a:t>
            </a:r>
          </a:p>
        </p:txBody>
      </p:sp>
      <p:sp>
        <p:nvSpPr>
          <p:cNvPr id="6" name="TextBox 6"/>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7" name="AutoShape 7"/>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一些大学生在求职过程中，可能会过分依赖家庭、学校或朋友的帮助和支持。他们可能不愿意主动寻找工作机会，而是等待他人为自己安排一切。这种心理状态可能导致他们失去独立性和自主性，影响其个人成长和发展。</a:t>
            </a:r>
          </a:p>
        </p:txBody>
      </p:sp>
      <p:sp>
        <p:nvSpPr>
          <p:cNvPr id="9" name="TextBox 9"/>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依赖心理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TextBox 4"/>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5" name="AutoShape 5"/>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部分高校大学生在求职过程中急于求成，缺乏耐心和毅力。</a:t>
            </a:r>
          </a:p>
        </p:txBody>
      </p:sp>
      <p:sp>
        <p:nvSpPr>
          <p:cNvPr id="10" name="TextBox 10"/>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11" name="TextBox 11"/>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一些大学生在求职过程中，可能会因为急于求成而缺乏耐心和毅力。他们可能不愿意花费时间和精力去寻找符合自己要求的工作机会，而是随便选择一份工作草草了事。这种心理状态可能导致他们选择不合适的工作，影响其职业发展和个人成长。</a:t>
            </a:r>
          </a:p>
        </p:txBody>
      </p:sp>
      <p:sp>
        <p:nvSpPr>
          <p:cNvPr id="12" name="AutoShape 12"/>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急躁心理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高校大学生就业心理调适策略</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3"/>
          <a:srcRect l="2394" r="2394"/>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高校大学生需要了解自己的兴趣、特长、价值观和性格特点，明确自己的职业发展方向。</a:t>
            </a:r>
            <a:endParaRPr lang="en-US" sz="1100"/>
          </a:p>
        </p:txBody>
      </p:sp>
      <p:sp>
        <p:nvSpPr>
          <p:cNvPr id="7" name="AutoShape 7"/>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根据自我认知结果，确定适合自己的职业领域和岗位，避免盲目追求高薪高地位。</a:t>
            </a:r>
            <a:endParaRPr lang="en-US" sz="1100"/>
          </a:p>
        </p:txBody>
      </p:sp>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自我认知与定位</a:t>
            </a:r>
          </a:p>
        </p:txBody>
      </p:sp>
      <p:sp>
        <p:nvSpPr>
          <p:cNvPr id="29" name="AutoShape 29"/>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定位准确</a:t>
            </a:r>
            <a:endParaRPr lang="en-US" sz="1100"/>
          </a:p>
        </p:txBody>
      </p:sp>
      <p:sp>
        <p:nvSpPr>
          <p:cNvPr id="30" name="AutoShape 30"/>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自我认知</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https://d.book118.com/917036052123006053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2024-09-27T13:24:56.822</cp:lastPrinted>
  <dcterms:created xsi:type="dcterms:W3CDTF">2024-09-27T05:24:56Z</dcterms:created>
  <dcterms:modified xsi:type="dcterms:W3CDTF">2024-09-27T05:24:58Z</dcterms:modified>
</cp:coreProperties>
</file>