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5D4C0D-9BFD-4D62-B228-D26BBE688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8556A8-49CD-443A-A4F0-8E727F971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F0ADD3-746E-45B4-9FD5-C89BAC3A1F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71EB88-2A1C-490A-82C7-F330CBAE98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124033-F10E-41BE-BAA9-3BD22B2E90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46E7B7-3389-4919-84AC-35D3AF308A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C69D38-7BF2-4468-8C17-5AE04DD71D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4AB37C-69B3-4ED5-82FC-57FA6F84C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625BF2-1384-4148-A212-69038F21F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9927F-954E-452D-B9B7-8B5DF33D4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CC4E97-2B4B-4C2C-9074-DC6244258F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05101016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尿毒症脑病护理查房PPT课件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尿毒症脑病概述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尿毒症脑病的护理措施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尿毒症脑病患者的心理护理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尿毒症脑病患者的康复护理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尿毒症脑病患者的饮食护理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尿毒症脑病患者的健康教育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尿毒症脑病概述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9744" b="19744"/>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尿毒症脑病可分为急性尿毒症脑病和慢性尿毒症脑病，前者常在短期内出现，后者则随着病情的进展逐渐出现。</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尿毒症脑病是指在慢性肾功能不全或尿毒症期，患者出现的一系列神经、精神症状，是慢性肾衰竭患者常见的并发症之一。</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尿毒症脑病的病因主要包括毒素潴留、电解质紊乱、酸碱平衡失调、内分泌失调等。其中，尿素、肌酐、酚酸等毒素潴留是导致尿毒症脑病的主要原因。</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尿毒症脑病的病理机制较为复杂，主要包括神经细胞毒性作用、氧化应激反应、炎症反应、兴奋性氨基酸毒性作用等。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病因</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病理机制</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尿毒症脑病的症状多种多样，包括头痛、恶心、呕吐、乏力、失眠、注意力不集中、记忆力减退、抑郁、焦虑等。部分患者还会出现意识障碍、抽搐、瘫痪等症状。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尿毒症脑病的诊断主要依据患者的临床表现和实验室检查。实验室检查包括肾功能检查、电解质检查、血气分析等，有助于了解患者的肾功能状况和体内环境。同时，头颅CT或MRI检查有助于排除其他神经系统疾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诊断标准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尿毒症脑病的护理措施</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921227"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21227"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20731" y="2201509"/>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20731" y="3917777"/>
            <a:ext cx="3650041" cy="129540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1871" y="2379350"/>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保持病房安静、整洁，为患者提供一个舒适的环境。</a:t>
            </a:r>
            <a:endParaRPr lang="en-US" sz="1100"/>
          </a:p>
        </p:txBody>
      </p:sp>
      <p:sp>
        <p:nvSpPr>
          <p:cNvPr id="7" name="AutoShape 7"/>
          <p:cNvSpPr/>
          <p:nvPr/>
        </p:nvSpPr>
        <p:spPr>
          <a:xfrm>
            <a:off x="951871" y="4098300"/>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保证患者充足的休息和睡眠，避免疲劳和情绪波动。</a:t>
            </a:r>
            <a:endParaRPr lang="en-US" sz="1100"/>
          </a:p>
        </p:txBody>
      </p:sp>
      <p:sp>
        <p:nvSpPr>
          <p:cNvPr id="8" name="AutoShape 8"/>
          <p:cNvSpPr/>
          <p:nvPr/>
        </p:nvSpPr>
        <p:spPr>
          <a:xfrm>
            <a:off x="7675726" y="2379350"/>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定期记录患者生命体征，如体温、脉搏、呼吸、血压等。</a:t>
            </a:r>
            <a:endParaRPr lang="en-US" sz="1100"/>
          </a:p>
        </p:txBody>
      </p:sp>
      <p:sp>
        <p:nvSpPr>
          <p:cNvPr id="9" name="AutoShape 9"/>
          <p:cNvSpPr/>
          <p:nvPr/>
        </p:nvSpPr>
        <p:spPr>
          <a:xfrm>
            <a:off x="7620854" y="4098300"/>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指导患者合理饮食，控制水、盐、蛋白质的摄入量。</a:t>
            </a:r>
            <a:endParaRPr lang="en-US" sz="1100"/>
          </a:p>
        </p:txBody>
      </p:sp>
      <p:sp>
        <p:nvSpPr>
          <p:cNvPr id="10" name="AutoShape 10"/>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stretch>
            <a:fillRect/>
          </a:stretch>
        </p:blipFill>
        <p:spPr>
          <a:xfrm>
            <a:off x="4901854" y="2602017"/>
            <a:ext cx="634228" cy="494386"/>
          </a:xfrm>
          <a:prstGeom prst="rect">
            <a:avLst/>
          </a:prstGeom>
        </p:spPr>
      </p:pic>
      <p:pic>
        <p:nvPicPr>
          <p:cNvPr id="18" name="Picture 18"/>
          <p:cNvPicPr>
            <a:picLocks noChangeAspect="1"/>
          </p:cNvPicPr>
          <p:nvPr/>
        </p:nvPicPr>
        <p:blipFill>
          <a:blip r:embed="rId3"/>
          <a:stretch>
            <a:fillRect/>
          </a:stretch>
        </p:blipFill>
        <p:spPr>
          <a:xfrm>
            <a:off x="6722669" y="4270675"/>
            <a:ext cx="500969" cy="589605"/>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234345" y="2506766"/>
            <a:ext cx="11957655" cy="2099469"/>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ln w="166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73281" y="1802343"/>
            <a:ext cx="631058" cy="631058"/>
            <a:chOff x="1473281" y="1802343"/>
            <a:chExt cx="631058" cy="631058"/>
          </a:xfrm>
        </p:grpSpPr>
        <p:sp>
          <p:nvSpPr>
            <p:cNvPr id="4" name="AutoShape 4"/>
            <p:cNvSpPr/>
            <p:nvPr/>
          </p:nvSpPr>
          <p:spPr>
            <a:xfrm>
              <a:off x="147328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73281" y="1902927"/>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grpSp>
      <p:grpSp>
        <p:nvGrpSpPr>
          <p:cNvPr id="6" name="Group 6"/>
          <p:cNvGrpSpPr/>
          <p:nvPr/>
        </p:nvGrpSpPr>
        <p:grpSpPr>
          <a:xfrm>
            <a:off x="2406325" y="5062819"/>
            <a:ext cx="631058" cy="631058"/>
            <a:chOff x="2406325" y="5062819"/>
            <a:chExt cx="631058" cy="631058"/>
          </a:xfrm>
        </p:grpSpPr>
        <p:sp>
          <p:nvSpPr>
            <p:cNvPr id="7" name="AutoShape 7"/>
            <p:cNvSpPr/>
            <p:nvPr/>
          </p:nvSpPr>
          <p:spPr>
            <a:xfrm>
              <a:off x="2406325"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2406325" y="5170597"/>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grpSp>
      <p:grpSp>
        <p:nvGrpSpPr>
          <p:cNvPr id="9" name="Group 9"/>
          <p:cNvGrpSpPr/>
          <p:nvPr/>
        </p:nvGrpSpPr>
        <p:grpSpPr>
          <a:xfrm>
            <a:off x="6325331" y="1802343"/>
            <a:ext cx="631058" cy="631058"/>
            <a:chOff x="6325331" y="1802343"/>
            <a:chExt cx="631058" cy="631058"/>
          </a:xfrm>
        </p:grpSpPr>
        <p:sp>
          <p:nvSpPr>
            <p:cNvPr id="10" name="AutoShape 10"/>
            <p:cNvSpPr/>
            <p:nvPr/>
          </p:nvSpPr>
          <p:spPr>
            <a:xfrm>
              <a:off x="6325331" y="1802343"/>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325331" y="1907194"/>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grpSp>
      <p:grpSp>
        <p:nvGrpSpPr>
          <p:cNvPr id="12" name="Group 12"/>
          <p:cNvGrpSpPr/>
          <p:nvPr/>
        </p:nvGrpSpPr>
        <p:grpSpPr>
          <a:xfrm>
            <a:off x="7864338" y="5062819"/>
            <a:ext cx="631058" cy="631058"/>
            <a:chOff x="7864338" y="5062819"/>
            <a:chExt cx="631058" cy="631058"/>
          </a:xfrm>
        </p:grpSpPr>
        <p:sp>
          <p:nvSpPr>
            <p:cNvPr id="13" name="AutoShape 13"/>
            <p:cNvSpPr/>
            <p:nvPr/>
          </p:nvSpPr>
          <p:spPr>
            <a:xfrm>
              <a:off x="7864338" y="5062819"/>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864338" y="5171572"/>
              <a:ext cx="631058" cy="401574"/>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grpSp>
      <p:sp>
        <p:nvSpPr>
          <p:cNvPr id="15" name="AutoShape 15"/>
          <p:cNvSpPr/>
          <p:nvPr/>
        </p:nvSpPr>
        <p:spPr>
          <a:xfrm>
            <a:off x="2318985" y="1485710"/>
            <a:ext cx="2323724"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密切观察患者意识状态、认知能力、语言能力等方面的变化。</a:t>
            </a:r>
            <a:endParaRPr lang="en-US" sz="1100"/>
          </a:p>
        </p:txBody>
      </p:sp>
      <p:sp>
        <p:nvSpPr>
          <p:cNvPr id="16" name="AutoShape 16"/>
          <p:cNvSpPr/>
          <p:nvPr/>
        </p:nvSpPr>
        <p:spPr>
          <a:xfrm>
            <a:off x="7145706" y="1485710"/>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定期评估患者肌力、肌张力、协调性等方面的状况。</a:t>
            </a:r>
            <a:endParaRPr lang="en-US" sz="1100"/>
          </a:p>
        </p:txBody>
      </p:sp>
      <p:sp>
        <p:nvSpPr>
          <p:cNvPr id="17" name="AutoShape 17"/>
          <p:cNvSpPr/>
          <p:nvPr/>
        </p:nvSpPr>
        <p:spPr>
          <a:xfrm>
            <a:off x="3324375" y="4766363"/>
            <a:ext cx="2299372"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注意观察患者是否有抽搐、癫痫发作等异常表现。</a:t>
            </a:r>
            <a:endParaRPr lang="en-US" sz="1100"/>
          </a:p>
        </p:txBody>
      </p:sp>
      <p:sp>
        <p:nvSpPr>
          <p:cNvPr id="18" name="AutoShape 18"/>
          <p:cNvSpPr/>
          <p:nvPr/>
        </p:nvSpPr>
        <p:spPr>
          <a:xfrm>
            <a:off x="8807187" y="4801322"/>
            <a:ext cx="2311548" cy="1232821"/>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根据病情变化及时调整护理计划和措施。</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病情观察与评估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9" y="3903871"/>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预防感染：保持患者皮肤清洁干燥，定期更换床单、衣物等。</a:t>
            </a:r>
            <a:endParaRPr lang="en-US" sz="1100"/>
          </a:p>
        </p:txBody>
      </p:sp>
      <p:sp>
        <p:nvSpPr>
          <p:cNvPr id="9" name="AutoShape 9"/>
          <p:cNvSpPr/>
          <p:nvPr/>
        </p:nvSpPr>
        <p:spPr>
          <a:xfrm>
            <a:off x="3703982" y="3903871"/>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预防压疮：定期为患者翻身、按摩受压部位，保持床铺平整、无皱褶。</a:t>
            </a:r>
            <a:endParaRPr lang="en-US" sz="1100"/>
          </a:p>
        </p:txBody>
      </p:sp>
      <p:sp>
        <p:nvSpPr>
          <p:cNvPr id="10" name="AutoShape 10"/>
          <p:cNvSpPr/>
          <p:nvPr/>
        </p:nvSpPr>
        <p:spPr>
          <a:xfrm>
            <a:off x="6219054" y="3903871"/>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控制血压、血糖等指标，预防脑血管意外事件的发生。</a:t>
            </a:r>
            <a:endParaRPr lang="en-US" sz="1100"/>
          </a:p>
        </p:txBody>
      </p:sp>
      <p:sp>
        <p:nvSpPr>
          <p:cNvPr id="11" name="AutoShape 11"/>
          <p:cNvSpPr/>
          <p:nvPr/>
        </p:nvSpPr>
        <p:spPr>
          <a:xfrm>
            <a:off x="8807293" y="3903871"/>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对于已经发生的并发症，如感染、压疮等，应及时采取有效的治疗和护理措施。</a:t>
            </a:r>
            <a:endParaRPr lang="en-US" sz="1100"/>
          </a:p>
        </p:txBody>
      </p:sp>
      <p:grpSp>
        <p:nvGrpSpPr>
          <p:cNvPr id="12" name="Group 12"/>
          <p:cNvGrpSpPr/>
          <p:nvPr/>
        </p:nvGrpSpPr>
        <p:grpSpPr>
          <a:xfrm>
            <a:off x="8974532" y="1757233"/>
            <a:ext cx="1867327" cy="1867327"/>
            <a:chOff x="8974532" y="1757233"/>
            <a:chExt cx="1867327" cy="1867327"/>
          </a:xfrm>
        </p:grpSpPr>
        <p:sp>
          <p:nvSpPr>
            <p:cNvPr id="13" name="AutoShape 13"/>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999673" y="2385294"/>
            <a:ext cx="580457" cy="611204"/>
            <a:chOff x="1999673" y="2385294"/>
            <a:chExt cx="580457" cy="611204"/>
          </a:xfrm>
        </p:grpSpPr>
        <p:sp>
          <p:nvSpPr>
            <p:cNvPr id="15" name="Freeform 15"/>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31200" y="2395266"/>
            <a:ext cx="796103" cy="591260"/>
            <a:chOff x="4431200" y="2395266"/>
            <a:chExt cx="796103" cy="591260"/>
          </a:xfrm>
        </p:grpSpPr>
        <p:sp>
          <p:nvSpPr>
            <p:cNvPr id="20" name="Freeform 20"/>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并发症预防与处理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尿毒症脑病患者的心理护理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69" b="1796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焦虑和恐惧</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尿毒症脑病患者常常因为对疾病的未知和可能的治疗过程产生焦虑和恐惧。</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自卑和无助感</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由于疾病的影响，患者可能会感到自卑和无助，对生活失去信心。</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依赖性增强</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由于疾病的影响，患者可能需要更多的帮助和关心，对家庭和医护人员产生更强的依赖性。</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心理特点与需求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21903" b="21903"/>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倾听与理解</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耐心倾听患者的感受和需求，理解他们的情绪和困扰。</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提供信息和支持</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向患者及其家属提供疾病和治疗的相关信息，帮助他们更好地了解和应对疾病。</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鼓励积极心态</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鼓励患者保持积极的心态，帮助他们寻找生活中的乐趣和意义。</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心理护理方法与技巧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https://d.book118.com/917051010165006026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2024-09-01T08:04:49.938</cp:lastPrinted>
  <dcterms:created xsi:type="dcterms:W3CDTF">2024-09-01T00:04:49Z</dcterms:created>
  <dcterms:modified xsi:type="dcterms:W3CDTF">2024-09-01T00:04:51Z</dcterms:modified>
</cp:coreProperties>
</file>