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wav"/>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9144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22530" name=""/>
          <p:cNvSpPr/>
          <p:nvPr>
            <p:ph type="hdr" sz="quarter"/>
          </p:nvPr>
        </p:nvSpPr>
        <p:spPr>
          <a:xfrm>
            <a:off x="0" y="0"/>
            <a:ext cx="2971800" cy="457200"/>
          </a:xfrm>
          <a:prstGeom prst="rect">
            <a:avLst/>
          </a:prstGeom>
          <a:noFill/>
          <a:ln>
            <a:noFill/>
            <a:miter lim="800000"/>
          </a:ln>
        </p:spPr>
        <p:txBody>
          <a:bodyPr/>
          <a:lstStyle/>
          <a:p>
            <a:pPr lvl="0" eaLnBrk="0" hangingPunct="0"/>
            <a:fld id="{579B06BC-03B8-4CCB-9F04-03AE186807FB}" type="header">
              <a:rPr sz="1200"/>
              <a:t>*</a:t>
            </a:fld>
            <a:endParaRPr sz="1200"/>
          </a:p>
        </p:txBody>
      </p:sp>
      <p:sp>
        <p:nvSpPr>
          <p:cNvPr id="22531" name=""/>
          <p:cNvSpPr/>
          <p:nvPr>
            <p:ph type="dt" idx="1"/>
          </p:nvPr>
        </p:nvSpPr>
        <p:spPr>
          <a:xfrm>
            <a:off x="3884612" y="0"/>
            <a:ext cx="2971800" cy="457200"/>
          </a:xfrm>
          <a:prstGeom prst="rect">
            <a:avLst/>
          </a:prstGeom>
          <a:noFill/>
          <a:ln>
            <a:noFill/>
            <a:miter lim="800000"/>
          </a:ln>
        </p:spPr>
        <p:txBody>
          <a:bodyPr/>
          <a:lstStyle/>
          <a:p>
            <a:pPr lvl="0" algn="r" eaLnBrk="0" hangingPunct="0"/>
            <a:fld id="{54089476-4E3D-4954-84D6-2C97B9EC1486}" type="datetime1">
              <a:rPr sz="1200"/>
              <a:t>*</a:t>
            </a:fld>
            <a:endParaRPr sz="1200"/>
          </a:p>
        </p:txBody>
      </p:sp>
      <p:sp>
        <p:nvSpPr>
          <p:cNvPr id="22532" name=""/>
          <p:cNvSpPr/>
          <p:nvPr>
            <p:ph type="sldImg" idx="2"/>
          </p:nvPr>
        </p:nvSpPr>
        <p:spPr>
          <a:xfrm>
            <a:off x="1143000" y="685800"/>
            <a:ext cx="4572000" cy="3429000"/>
          </a:xfrm>
          <a:prstGeom prst="rect">
            <a:avLst/>
          </a:prstGeom>
          <a:solidFill>
            <a:srgbClr val="FFFFFF"/>
          </a:solidFill>
          <a:ln>
            <a:solidFill>
              <a:prstClr val="black"/>
            </a:solidFill>
            <a:miter lim="800000"/>
          </a:ln>
        </p:spPr>
      </p:sp>
      <p:sp>
        <p:nvSpPr>
          <p:cNvPr id="22533" name=""/>
          <p:cNvSpPr/>
          <p:nvPr>
            <p:ph type="body" sz="quarter" idx="3"/>
          </p:nvPr>
        </p:nvSpPr>
        <p:spPr>
          <a:xfrm>
            <a:off x="685800" y="4343400"/>
            <a:ext cx="5486400" cy="4114800"/>
          </a:xfrm>
          <a:prstGeom prst="rect">
            <a:avLst/>
          </a:prstGeom>
          <a:noFill/>
          <a:ln>
            <a:noFill/>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22534" name=""/>
          <p:cNvSpPr/>
          <p:nvPr>
            <p:ph type="ftr" sz="quarter" idx="4"/>
          </p:nvPr>
        </p:nvSpPr>
        <p:spPr>
          <a:xfrm>
            <a:off x="0" y="8685212"/>
            <a:ext cx="2971800" cy="457200"/>
          </a:xfrm>
          <a:prstGeom prst="rect">
            <a:avLst/>
          </a:prstGeom>
          <a:noFill/>
          <a:ln>
            <a:noFill/>
            <a:miter lim="800000"/>
          </a:ln>
        </p:spPr>
        <p:txBody>
          <a:bodyPr anchor="b" anchorCtr="0"/>
          <a:lstStyle/>
          <a:p>
            <a:pPr lvl="0" eaLnBrk="0" hangingPunct="0"/>
            <a:fld id="{F75F5D99-9CFE-418C-99BB-2FB678086AF6}" type="footer">
              <a:rPr sz="1200"/>
              <a:t>*</a:t>
            </a:fld>
            <a:endParaRPr sz="1200"/>
          </a:p>
        </p:txBody>
      </p:sp>
      <p:sp>
        <p:nvSpPr>
          <p:cNvPr id="22535" name=""/>
          <p:cNvSpPr/>
          <p:nvPr>
            <p:ph type="sldNum" sz="quarter" idx="5"/>
          </p:nvPr>
        </p:nvSpPr>
        <p:spPr>
          <a:xfrm>
            <a:off x="3884612" y="8685212"/>
            <a:ext cx="2971800" cy="457200"/>
          </a:xfrm>
          <a:prstGeom prst="rect">
            <a:avLst/>
          </a:prstGeom>
          <a:noFill/>
          <a:ln>
            <a:noFill/>
            <a:miter lim="800000"/>
          </a:ln>
        </p:spPr>
        <p:txBody>
          <a:bodyPr anchor="b" anchorCtr="0"/>
          <a:lstStyle/>
          <a:p>
            <a:pPr lvl="0" algn="r" eaLnBrk="0" hangingPunct="0"/>
            <a:fld id="{37156264-ED0F-4A56-8757-139AAB509F70}" type="slidenum">
              <a:rPr sz="1200"/>
              <a:t>*</a:t>
            </a:fld>
            <a:endParaRPr sz="1200"/>
          </a:p>
        </p:txBody>
      </p:sp>
    </p:spTree>
  </p:cSld>
  <p:clrMap bg1="dk1" tx1="lt1" bg2="dk2" tx2="lt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554" name=""/>
          <p:cNvSpPr/>
          <p:nvPr>
            <p:ph type="sldImg"/>
          </p:nvPr>
        </p:nvSpPr>
        <p:spPr>
          <a:xfrm>
            <a:off x="1143000" y="685800"/>
            <a:ext cx="4572000" cy="3429000"/>
          </a:xfrm>
          <a:prstGeom prst="rect">
            <a:avLst/>
          </a:prstGeom>
          <a:noFill/>
          <a:ln>
            <a:miter lim="800000"/>
          </a:ln>
        </p:spPr>
      </p:sp>
      <p:sp>
        <p:nvSpPr>
          <p:cNvPr id="23555"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650" name=""/>
          <p:cNvSpPr/>
          <p:nvPr>
            <p:ph type="sldImg"/>
          </p:nvPr>
        </p:nvSpPr>
        <p:spPr>
          <a:xfrm>
            <a:off x="1143000" y="685800"/>
            <a:ext cx="4572000" cy="3429000"/>
          </a:xfrm>
          <a:prstGeom prst="rect">
            <a:avLst/>
          </a:prstGeom>
          <a:noFill/>
          <a:ln>
            <a:miter lim="800000"/>
          </a:ln>
        </p:spPr>
      </p:sp>
      <p:sp>
        <p:nvSpPr>
          <p:cNvPr id="27651"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746" name=""/>
          <p:cNvSpPr/>
          <p:nvPr>
            <p:ph type="sldImg"/>
          </p:nvPr>
        </p:nvSpPr>
        <p:spPr>
          <a:xfrm>
            <a:off x="1143000" y="685800"/>
            <a:ext cx="4572000" cy="3429000"/>
          </a:xfrm>
          <a:prstGeom prst="rect">
            <a:avLst/>
          </a:prstGeom>
          <a:noFill/>
          <a:ln>
            <a:miter lim="800000"/>
          </a:ln>
        </p:spPr>
      </p:sp>
      <p:sp>
        <p:nvSpPr>
          <p:cNvPr id="31747"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18" name=""/>
          <p:cNvSpPr/>
          <p:nvPr>
            <p:ph type="sldImg"/>
          </p:nvPr>
        </p:nvSpPr>
        <p:spPr>
          <a:xfrm>
            <a:off x="1143000" y="685800"/>
            <a:ext cx="4572000" cy="3429000"/>
          </a:xfrm>
          <a:prstGeom prst="rect">
            <a:avLst/>
          </a:prstGeom>
          <a:noFill/>
          <a:ln>
            <a:miter lim="800000"/>
          </a:ln>
        </p:spPr>
      </p:sp>
      <p:sp>
        <p:nvSpPr>
          <p:cNvPr id="34819"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4" name=""/>
          <p:cNvSpPr/>
          <p:nvPr>
            <p:ph type="sldImg"/>
          </p:nvPr>
        </p:nvSpPr>
        <p:spPr>
          <a:xfrm>
            <a:off x="1143000" y="685800"/>
            <a:ext cx="4572000" cy="3429000"/>
          </a:xfrm>
          <a:prstGeom prst="rect">
            <a:avLst/>
          </a:prstGeom>
          <a:noFill/>
          <a:ln>
            <a:miter lim="800000"/>
          </a:ln>
        </p:spPr>
      </p:sp>
      <p:sp>
        <p:nvSpPr>
          <p:cNvPr id="38915"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10" name=""/>
          <p:cNvSpPr/>
          <p:nvPr>
            <p:ph type="sldImg"/>
          </p:nvPr>
        </p:nvSpPr>
        <p:spPr>
          <a:xfrm>
            <a:off x="1143000" y="685800"/>
            <a:ext cx="4572000" cy="3429000"/>
          </a:xfrm>
          <a:prstGeom prst="rect">
            <a:avLst/>
          </a:prstGeom>
          <a:noFill/>
          <a:ln>
            <a:miter lim="800000"/>
          </a:ln>
        </p:spPr>
      </p:sp>
      <p:sp>
        <p:nvSpPr>
          <p:cNvPr id="43011"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6082" name=""/>
          <p:cNvSpPr/>
          <p:nvPr>
            <p:ph type="sldImg"/>
          </p:nvPr>
        </p:nvSpPr>
        <p:spPr>
          <a:xfrm>
            <a:off x="1143000" y="685800"/>
            <a:ext cx="4572000" cy="3429000"/>
          </a:xfrm>
          <a:prstGeom prst="rect">
            <a:avLst/>
          </a:prstGeom>
          <a:noFill/>
          <a:ln>
            <a:miter lim="800000"/>
          </a:ln>
        </p:spPr>
      </p:sp>
      <p:sp>
        <p:nvSpPr>
          <p:cNvPr id="46083" name=""/>
          <p:cNvSpPr/>
          <p:nvPr>
            <p:ph type="body" idx="1"/>
          </p:nvPr>
        </p:nvSpPr>
        <p:spPr>
          <a:xfrm>
            <a:off x="914400" y="4343400"/>
            <a:ext cx="50292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1FD343-3F77-471C-9707-7CAB90F9FD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EFD680-C8A8-4702-8EC0-E700612C07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6815D6-F77E-4907-B010-0603D35E78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9A6223-08E9-4760-A1A5-C72925EF4C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5655EE-C06F-4C80-AED9-F0DF9213FC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93410F-AC1B-4E67-A77E-ACBD1807B2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700CFD-5043-4A42-A064-507129905F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C70F92-B266-4503-8D94-4A601B3741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34DB68-8E52-4650-990A-E5C9CBC21F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923442-1472-4CF2-B7DF-77DD118C27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E82B6D-48A8-4120-8D13-BA2397A37C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p:bgPr>
    </p:bg>
    <p:spTree>
      <p:nvGrpSpPr>
        <p:cNvPr id="1" name=""/>
        <p:cNvGrpSpPr/>
        <p:nvPr/>
      </p:nvGrpSpPr>
      <p:grpSpPr/>
      <p:sp>
        <p:nvSpPr>
          <p:cNvPr id="74754" name=""/>
          <p:cNvSpPr/>
          <p:nvPr>
            <p:ph type="ctrTitle"/>
          </p:nvPr>
        </p:nvSpPr>
        <p:spPr>
          <a:xfrm>
            <a:off x="914400" y="1524000"/>
            <a:ext cx="7623175" cy="1752600"/>
          </a:xfrm>
          <a:prstGeom prst="rect">
            <a:avLst/>
          </a:prstGeom>
          <a:noFill/>
          <a:ln>
            <a:noFill/>
            <a:miter lim="800000"/>
          </a:ln>
          <a:effectLst/>
        </p:spPr>
        <p:txBody>
          <a:bodyPr>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5000" b="0" i="0" u="none" baseline="0">
                <a:solidFill>
                  <a:schemeClr val="tx2"/>
                </a:solidFill>
                <a:latin typeface="Garamond" pitchFamily="18" charset="0"/>
                <a:ea typeface="宋体" pitchFamily="2" charset="-122"/>
              </a:defRPr>
            </a:lvl1pPr>
          </a:lstStyle>
          <a:p>
            <a:pPr lvl="0"/>
            <a:r>
              <a:t>单击此处编辑母版标题样式</a:t>
            </a:r>
          </a:p>
        </p:txBody>
      </p:sp>
      <p:sp>
        <p:nvSpPr>
          <p:cNvPr id="74755" name=""/>
          <p:cNvSpPr/>
          <p:nvPr>
            <p:ph type="subTitle" idx="1"/>
          </p:nvPr>
        </p:nvSpPr>
        <p:spPr>
          <a:xfrm>
            <a:off x="1981200" y="3962400"/>
            <a:ext cx="6553200" cy="1752600"/>
          </a:xfrm>
          <a:prstGeom prst="rect">
            <a:avLst/>
          </a:prstGeom>
          <a:noFill/>
          <a:ln>
            <a:noFill/>
            <a:miter lim="800000"/>
          </a:ln>
          <a:effectLst/>
        </p:spPr>
        <p:txBody>
          <a:bodyPr>
            <a:noAutofit/>
          </a:bodyPr>
          <a:lstStyle>
            <a:lvl1pPr marL="0" indent="0" algn="l" defTabSz="914400" rtl="0" eaLnBrk="1" fontAlgn="base" hangingPunct="1">
              <a:lnSpc>
                <a:spcPct val="100000"/>
              </a:lnSpc>
              <a:spcBef>
                <a:spcPct val="20000"/>
              </a:spcBef>
              <a:spcAft>
                <a:spcPct val="0"/>
              </a:spcAft>
              <a:buClr>
                <a:schemeClr val="accent1"/>
              </a:buClr>
              <a:buSzPct val="65000"/>
              <a:buFont typeface="Wingdings" pitchFamily="2" charset="2"/>
              <a:buNone/>
              <a:defRPr kumimoji="0" lang="zh-CN" altLang="en-US" sz="2800" b="0" i="0" u="none" baseline="0">
                <a:solidFill>
                  <a:schemeClr val="tx1"/>
                </a:solidFill>
                <a:latin typeface="Arial"/>
                <a:ea typeface="宋体" pitchFamily="2" charset="-122"/>
              </a:defRPr>
            </a:lvl1pPr>
            <a:lvl2pPr marL="344488" indent="0" algn="ctr" defTabSz="914400" rtl="0" eaLnBrk="1" fontAlgn="base" hangingPunct="1">
              <a:lnSpc>
                <a:spcPct val="100000"/>
              </a:lnSpc>
              <a:spcBef>
                <a:spcPct val="20000"/>
              </a:spcBef>
              <a:spcAft>
                <a:spcPct val="0"/>
              </a:spcAft>
              <a:buClr>
                <a:schemeClr val="accent2"/>
              </a:buClr>
              <a:buSzPct val="60000"/>
              <a:buFont typeface="Wingdings" pitchFamily="2" charset="2"/>
              <a:buNone/>
              <a:defRPr kumimoji="0" lang="zh-CN" altLang="en-US" sz="2600" b="0" i="0" u="none" baseline="0">
                <a:solidFill>
                  <a:schemeClr val="tx1"/>
                </a:solidFill>
                <a:latin typeface="Arial"/>
                <a:ea typeface="宋体" pitchFamily="2" charset="-122"/>
              </a:defRPr>
            </a:lvl2pPr>
            <a:lvl3pPr marL="671512" indent="0" algn="ctr" defTabSz="914400" rtl="0" eaLnBrk="1" fontAlgn="base" hangingPunct="1">
              <a:lnSpc>
                <a:spcPct val="100000"/>
              </a:lnSpc>
              <a:spcBef>
                <a:spcPct val="20000"/>
              </a:spcBef>
              <a:spcAft>
                <a:spcPct val="0"/>
              </a:spcAft>
              <a:buClr>
                <a:schemeClr val="accent1"/>
              </a:buClr>
              <a:buSzPct val="65000"/>
              <a:buFont typeface="Wingdings" pitchFamily="2" charset="2"/>
              <a:buNone/>
              <a:defRPr kumimoji="0" lang="zh-CN" altLang="en-US" sz="2200" b="0" i="0" u="none" baseline="0">
                <a:solidFill>
                  <a:schemeClr val="tx1"/>
                </a:solidFill>
                <a:latin typeface="Arial"/>
                <a:ea typeface="宋体" pitchFamily="2" charset="-122"/>
              </a:defRPr>
            </a:lvl3pPr>
            <a:lvl4pPr marL="1023938" indent="0" algn="ctr" defTabSz="914400" rtl="0" eaLnBrk="1" fontAlgn="base" hangingPunct="1">
              <a:lnSpc>
                <a:spcPct val="100000"/>
              </a:lnSpc>
              <a:spcBef>
                <a:spcPct val="20000"/>
              </a:spcBef>
              <a:spcAft>
                <a:spcPct val="0"/>
              </a:spcAft>
              <a:buClr>
                <a:schemeClr val="accent2"/>
              </a:buClr>
              <a:buSzPct val="70000"/>
              <a:buFont typeface="Wingdings" pitchFamily="2" charset="2"/>
              <a:buNone/>
              <a:defRPr kumimoji="0" lang="zh-CN" altLang="en-US" sz="2000" b="0" i="0" u="none" baseline="0">
                <a:solidFill>
                  <a:schemeClr val="tx1"/>
                </a:solidFill>
                <a:latin typeface="Arial"/>
                <a:ea typeface="宋体" pitchFamily="2" charset="-122"/>
              </a:defRPr>
            </a:lvl4pPr>
            <a:lvl5pPr marL="1341438" indent="0" algn="ctr" defTabSz="914400" rtl="0" eaLnBrk="1" fontAlgn="base" hangingPunct="1">
              <a:lnSpc>
                <a:spcPct val="100000"/>
              </a:lnSpc>
              <a:spcBef>
                <a:spcPct val="20000"/>
              </a:spcBef>
              <a:spcAft>
                <a:spcPct val="0"/>
              </a:spcAft>
              <a:buClr>
                <a:schemeClr val="accent1"/>
              </a:buClr>
              <a:buSzPct val="75000"/>
              <a:buFont typeface="Wingdings" pitchFamily="2" charset="2"/>
              <a:buNone/>
              <a:defRPr kumimoji="0" lang="zh-CN" altLang="en-US" sz="2000" b="0" i="0" u="none" baseline="0">
                <a:solidFill>
                  <a:schemeClr val="tx1"/>
                </a:solidFill>
                <a:latin typeface="Arial"/>
                <a:ea typeface="宋体" pitchFamily="2" charset="-122"/>
              </a:defRPr>
            </a:lvl5pPr>
          </a:lstStyle>
          <a:p>
            <a:pPr lvl="0"/>
            <a:r>
              <a:t>单击此处编辑母版副标题样式</a:t>
            </a:r>
          </a:p>
        </p:txBody>
      </p:sp>
      <p:sp>
        <p:nvSpPr>
          <p:cNvPr id="74756" name=""/>
          <p:cNvSpPr/>
          <p:nvPr>
            <p:ph type="dt" sz="half" idx="2"/>
          </p:nvPr>
        </p:nvSpPr>
        <p:spPr>
          <a:xfrm>
            <a:off x="457200" y="6243638"/>
            <a:ext cx="2133600" cy="457200"/>
          </a:xfrm>
          <a:prstGeom prst="rect">
            <a:avLst/>
          </a:prstGeom>
          <a:noFill/>
          <a:ln>
            <a:noFill/>
            <a:miter lim="800000"/>
          </a:ln>
        </p:spPr>
        <p:txBody>
          <a:bodyPr anchor="b" anchorCtr="0"/>
          <a:lstStyle/>
          <a:p>
            <a:pPr lvl="0"/>
            <a:endParaRPr sz="1200">
              <a:latin typeface="Garamond" pitchFamily="18" charset="0"/>
            </a:endParaRPr>
          </a:p>
        </p:txBody>
      </p:sp>
      <p:sp>
        <p:nvSpPr>
          <p:cNvPr id="74757" name=""/>
          <p:cNvSpPr/>
          <p:nvPr>
            <p:ph type="ftr" sz="quarter" idx="3"/>
          </p:nvPr>
        </p:nvSpPr>
        <p:spPr>
          <a:xfrm>
            <a:off x="3124200" y="6243638"/>
            <a:ext cx="2895600" cy="457200"/>
          </a:xfrm>
          <a:prstGeom prst="rect">
            <a:avLst/>
          </a:prstGeom>
          <a:noFill/>
          <a:ln>
            <a:noFill/>
            <a:miter lim="800000"/>
          </a:ln>
        </p:spPr>
        <p:txBody>
          <a:bodyPr anchor="b" anchorCtr="0"/>
          <a:lstStyle/>
          <a:p>
            <a:pPr lvl="0" algn="ctr"/>
            <a:fld id="{0885527F-ED47-45EB-8155-EE2D7BFD33D6}" type="footer">
              <a:rPr sz="1200">
                <a:latin typeface="Garamond" pitchFamily="18" charset="0"/>
              </a:rPr>
              <a:t/>
            </a:fld>
            <a:endParaRPr sz="1200">
              <a:latin typeface="Garamond" pitchFamily="18" charset="0"/>
            </a:endParaRPr>
          </a:p>
        </p:txBody>
      </p:sp>
      <p:sp>
        <p:nvSpPr>
          <p:cNvPr id="74758" name=""/>
          <p:cNvSpPr/>
          <p:nvPr>
            <p:ph type="sldNum" sz="quarter" idx="4"/>
          </p:nvPr>
        </p:nvSpPr>
        <p:spPr>
          <a:xfrm>
            <a:off x="6553200" y="6243638"/>
            <a:ext cx="2133600" cy="457200"/>
          </a:xfrm>
          <a:prstGeom prst="rect">
            <a:avLst/>
          </a:prstGeom>
          <a:noFill/>
          <a:ln>
            <a:noFill/>
            <a:miter lim="800000"/>
          </a:ln>
        </p:spPr>
        <p:txBody>
          <a:bodyPr anchor="b" anchorCtr="0"/>
          <a:lstStyle/>
          <a:p>
            <a:pPr lvl="0" algn="r"/>
            <a:fld id="{6785A22F-950F-4476-8724-9ED6BD6A47C3}" type="slidenum">
              <a:rPr sz="1200">
                <a:latin typeface="Garamond" pitchFamily="18" charset="0"/>
              </a:rPr>
              <a:t>*</a:t>
            </a:fld>
            <a:endParaRPr sz="1200">
              <a:latin typeface="Garamond" pitchFamily="18" charset="0"/>
            </a:endParaRPr>
          </a:p>
        </p:txBody>
      </p:sp>
      <p:sp>
        <p:nvSpPr>
          <p:cNvPr id="74759" name=""/>
          <p:cNvSpPr/>
          <p:nvPr/>
        </p:nvSpPr>
        <p:spPr>
          <a:xfrm>
            <a:off x="609600" y="1219200"/>
            <a:ext cx="7924800" cy="914400"/>
          </a:xfrm>
          <a:custGeom>
            <a:rect l="l" t="t" r="r" b="b"/>
            <a:pathLst>
              <a:path w="1000" h="1000">
                <a:moveTo>
                  <a:pt x="0" y="1000"/>
                </a:moveTo>
                <a:lnTo>
                  <a:pt x="0" y="0"/>
                </a:lnTo>
                <a:lnTo>
                  <a:pt x="1000" y="0"/>
                </a:lnTo>
              </a:path>
            </a:pathLst>
          </a:custGeom>
          <a:noFill/>
          <a:ln w="25400" cap="flat" cmpd="sng">
            <a:solidFill>
              <a:schemeClr val="accent1"/>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cxnSp>
        <p:nvCxnSpPr>
          <p:cNvPr id="74760" name=""/>
          <p:cNvCxnSpPr/>
          <p:nvPr/>
        </p:nvCxnSpPr>
        <p:spPr>
          <a:xfrm>
            <a:off x="1981200" y="3962400"/>
            <a:ext cx="6511925" cy="0"/>
          </a:xfrm>
          <a:prstGeom prst="line">
            <a:avLst/>
          </a:prstGeom>
          <a:noFill/>
          <a:ln w="19050">
            <a:solidFill>
              <a:schemeClr val="accent1"/>
            </a:solidFill>
            <a:miter lim="800000"/>
          </a:ln>
        </p:spPr>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200">
              <a:latin typeface="Garamond" pitchFamily="18" charset="0"/>
            </a:endParaRPr>
          </a:p>
        </p:txBody>
      </p:sp>
      <p:sp>
        <p:nvSpPr>
          <p:cNvPr id="5" name="Footer Placeholder 4"/>
          <p:cNvSpPr>
            <a:spLocks noGrp="1"/>
          </p:cNvSpPr>
          <p:nvPr>
            <p:ph type="ftr" sz="quarter" idx="3"/>
          </p:nvPr>
        </p:nvSpPr>
        <p:spPr/>
        <p:txBody>
          <a:bodyPr/>
          <a:lstStyle/>
          <a:p>
            <a:pPr lvl="0" algn="ctr"/>
            <a:fld id="{75331AF8-6E62-49E1-917F-0DE1AFB94E45}" type="footer">
              <a:rPr sz="1200">
                <a:latin typeface="Garamond" pitchFamily="18" charset="0"/>
              </a:rPr>
              <a:t/>
            </a:fld>
            <a:endParaRPr sz="1200">
              <a:latin typeface="Garamond" pitchFamily="18" charset="0"/>
            </a:endParaRPr>
          </a:p>
        </p:txBody>
      </p:sp>
      <p:sp>
        <p:nvSpPr>
          <p:cNvPr id="6" name="Slide Number Placeholder 5"/>
          <p:cNvSpPr>
            <a:spLocks noGrp="1"/>
          </p:cNvSpPr>
          <p:nvPr>
            <p:ph type="sldNum" sz="quarter" idx="4"/>
          </p:nvPr>
        </p:nvSpPr>
        <p:spPr/>
        <p:txBody>
          <a:bodyPr/>
          <a:lstStyle/>
          <a:p>
            <a:pPr lvl="0" algn="r"/>
            <a:fld id="{93AE1883-0942-4AA3-9DB2-9C7C3A0314B1}" type="slidenum">
              <a:rPr sz="1200">
                <a:latin typeface="Garamond" pitchFamily="18"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73730" name=""/>
          <p:cNvSpPr/>
          <p:nvPr>
            <p:ph type="title"/>
          </p:nvPr>
        </p:nvSpPr>
        <p:spPr>
          <a:xfrm>
            <a:off x="457200" y="277812"/>
            <a:ext cx="8229600" cy="1139825"/>
          </a:xfrm>
          <a:prstGeom prst="rect">
            <a:avLst/>
          </a:prstGeom>
          <a:noFill/>
          <a:ln>
            <a:noFill/>
            <a:miter lim="800000"/>
          </a:ln>
          <a:effectLst/>
        </p:spPr>
        <p:txBody>
          <a:bodyPr>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t>单击此处编辑母版标题样式</a:t>
            </a:r>
          </a:p>
        </p:txBody>
      </p:sp>
      <p:sp>
        <p:nvSpPr>
          <p:cNvPr id="73731" name=""/>
          <p:cNvSpPr/>
          <p:nvPr>
            <p:ph type="body" idx="1"/>
          </p:nvPr>
        </p:nvSpPr>
        <p:spPr>
          <a:xfrm>
            <a:off x="457200" y="1600200"/>
            <a:ext cx="8229600" cy="4530725"/>
          </a:xfrm>
          <a:prstGeom prst="rect">
            <a:avLst/>
          </a:prstGeom>
          <a:noFill/>
          <a:ln>
            <a:noFill/>
            <a:miter lim="800000"/>
          </a:ln>
          <a:effectLst/>
        </p:spPr>
        <p:txBody>
          <a:bodyPr>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73732" name=""/>
          <p:cNvSpPr/>
          <p:nvPr>
            <p:ph type="dt" sz="half" idx="2"/>
          </p:nvPr>
        </p:nvSpPr>
        <p:spPr>
          <a:xfrm>
            <a:off x="457200" y="6243638"/>
            <a:ext cx="2133600" cy="457200"/>
          </a:xfrm>
          <a:prstGeom prst="rect">
            <a:avLst/>
          </a:prstGeom>
          <a:noFill/>
          <a:ln>
            <a:noFill/>
            <a:miter lim="800000"/>
          </a:ln>
        </p:spPr>
        <p:txBody>
          <a:bodyPr anchor="b"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endParaRPr sz="1200">
              <a:latin typeface="Garamond" pitchFamily="18" charset="0"/>
            </a:endParaRPr>
          </a:p>
        </p:txBody>
      </p:sp>
      <p:sp>
        <p:nvSpPr>
          <p:cNvPr id="73733" name=""/>
          <p:cNvSpPr/>
          <p:nvPr>
            <p:ph type="ftr" sz="quarter" idx="3"/>
          </p:nvPr>
        </p:nvSpPr>
        <p:spPr>
          <a:xfrm>
            <a:off x="3124200" y="6248400"/>
            <a:ext cx="2895600" cy="457200"/>
          </a:xfrm>
          <a:prstGeom prst="rect">
            <a:avLst/>
          </a:prstGeom>
          <a:noFill/>
          <a:ln>
            <a:noFill/>
            <a:miter lim="800000"/>
          </a:ln>
        </p:spPr>
        <p:txBody>
          <a:bodyPr anchor="b"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ctr"/>
            <a:fld id="{A0FDCE7F-1C97-47CC-B4EA-6E03050B4BAC}" type="footer">
              <a:rPr sz="1200">
                <a:latin typeface="Garamond" pitchFamily="18" charset="0"/>
              </a:rPr>
              <a:t/>
            </a:fld>
            <a:endParaRPr sz="1200">
              <a:latin typeface="Garamond" pitchFamily="18" charset="0"/>
            </a:endParaRPr>
          </a:p>
        </p:txBody>
      </p:sp>
      <p:sp>
        <p:nvSpPr>
          <p:cNvPr id="73734" name=""/>
          <p:cNvSpPr/>
          <p:nvPr>
            <p:ph type="sldNum" sz="quarter" idx="4"/>
          </p:nvPr>
        </p:nvSpPr>
        <p:spPr>
          <a:xfrm>
            <a:off x="6553200" y="6243638"/>
            <a:ext cx="2133600" cy="457200"/>
          </a:xfrm>
          <a:prstGeom prst="rect">
            <a:avLst/>
          </a:prstGeom>
          <a:noFill/>
          <a:ln>
            <a:noFill/>
            <a:miter lim="800000"/>
          </a:ln>
        </p:spPr>
        <p:txBody>
          <a:bodyPr anchor="b"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r"/>
            <a:fld id="{FA524650-191E-4E39-82E7-E44F35859A41}" type="slidenum">
              <a:rPr sz="1200">
                <a:latin typeface="Garamond" pitchFamily="18" charset="0"/>
              </a:rPr>
              <a:t>*</a:t>
            </a:fld>
            <a:endParaRPr sz="1200">
              <a:latin typeface="Garamond" pitchFamily="18" charset="0"/>
            </a:endParaRPr>
          </a:p>
        </p:txBody>
      </p:sp>
      <p:sp>
        <p:nvSpPr>
          <p:cNvPr id="73735" name=""/>
          <p:cNvSpPr/>
          <p:nvPr/>
        </p:nvSpPr>
        <p:spPr>
          <a:xfrm>
            <a:off x="381000" y="228600"/>
            <a:ext cx="8229600" cy="609600"/>
          </a:xfrm>
          <a:custGeom>
            <a:rect l="l" t="t" r="r" b="b"/>
            <a:pathLst>
              <a:path w="1000" h="1000">
                <a:moveTo>
                  <a:pt x="0" y="1000"/>
                </a:moveTo>
                <a:lnTo>
                  <a:pt x="0" y="0"/>
                </a:lnTo>
                <a:lnTo>
                  <a:pt x="1000" y="0"/>
                </a:lnTo>
              </a:path>
            </a:pathLst>
          </a:custGeom>
          <a:noFill/>
          <a:ln w="19050" cap="flat" cmpd="sng">
            <a:solidFill>
              <a:schemeClr val="accent1"/>
            </a:solidFill>
            <a:prstDash val="solid"/>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cxnSp>
        <p:nvCxnSpPr>
          <p:cNvPr id="73736" name=""/>
          <p:cNvCxnSpPr/>
          <p:nvPr/>
        </p:nvCxnSpPr>
        <p:spPr>
          <a:xfrm>
            <a:off x="457200" y="6172200"/>
            <a:ext cx="8229600" cy="0"/>
          </a:xfrm>
          <a:prstGeom prst="line">
            <a:avLst/>
          </a:prstGeom>
          <a:noFill/>
          <a:ln w="19050">
            <a:solidFill>
              <a:schemeClr val="accent1"/>
            </a:solidFill>
            <a:miter lim="800000"/>
          </a:ln>
        </p:spPr>
      </p:cxnSp>
    </p:spTree>
  </p:cSld>
  <p:clrMap bg1="dk1" tx1="lt1" bg2="dk2" tx2="lt2" accent1="accent1" accent2="accent2" accent3="accent3" accent4="accent4" accent5="accent5" accent6="accent6" hlink="hlink" folHlink="folHlink"/>
  <p:sldLayoutIdLst>
    <p:sldLayoutId id="2147483660" r:id="rId1"/>
    <p:sldLayoutId id="2147483661" r:id="rId2"/>
  </p:sldLayoutIdLst>
  <p:transition/>
  <p:timing/>
  <p:hf sldNum="0" hdr="0" dt="0"/>
  <p:txStyles>
    <p:titleStyle>
      <a:lvl1pPr marL="0" indent="0" algn="l" defTabSz="914400" rtl="0" eaLnBrk="1" fontAlgn="base" hangingPunct="1">
        <a:lnSpc>
          <a:spcPct val="100000"/>
        </a:lnSpc>
        <a:spcBef>
          <a:spcPct val="0"/>
        </a:spcBef>
        <a:spcAft>
          <a:spcPct val="0"/>
        </a:spcAft>
        <a:buClrTx/>
        <a:buSzTx/>
        <a:buFontTx/>
        <a:buNone/>
        <a:defRPr kumimoji="0" sz="4200" b="0" i="0" u="none" baseline="0">
          <a:solidFill>
            <a:schemeClr val="tx2"/>
          </a:solidFill>
          <a:latin typeface="Garamond" pitchFamily="18"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sz="2000" b="0" i="0" u="none" baseline="0">
          <a:solidFill>
            <a:schemeClr val="tx1"/>
          </a:solidFill>
          <a:latin typeface="Arial"/>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media1.wav"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audio" Target="../media/media1.wav"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audio" Target="../media/media1.wav"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52045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ctrTitle"/>
          </p:nvPr>
        </p:nvSpPr>
        <p:spPr>
          <a:xfrm>
            <a:off x="0" y="2438400"/>
            <a:ext cx="7772400" cy="1143000"/>
          </a:xfrm>
          <a:prstGeom prst="rect">
            <a:avLst/>
          </a:prstGeom>
          <a:noFill/>
          <a:ln>
            <a:miter lim="800000"/>
          </a:ln>
        </p:spPr>
        <p:txBody>
          <a:bodyPr/>
          <a:lstStyle/>
          <a:p>
            <a:pPr lvl="0"/>
            <a:r>
              <a:rPr>
                <a:solidFill>
                  <a:schemeClr val="tx1"/>
                </a:solidFill>
              </a:rPr>
              <a:t>      树立和落实 科学发展观</a:t>
            </a:r>
            <a:endParaRPr>
              <a:solidFill>
                <a:schemeClr val="tx1"/>
              </a:solidFill>
            </a:endParaRPr>
          </a:p>
        </p:txBody>
      </p:sp>
      <p:sp>
        <p:nvSpPr>
          <p:cNvPr id="2051" name=""/>
          <p:cNvSpPr/>
          <p:nvPr>
            <p:ph type="subTitle" idx="1"/>
          </p:nvPr>
        </p:nvSpPr>
        <p:spPr>
          <a:xfrm>
            <a:off x="1116012" y="3933825"/>
            <a:ext cx="6400800" cy="1752600"/>
          </a:xfrm>
          <a:prstGeom prst="rect">
            <a:avLst/>
          </a:prstGeom>
          <a:noFill/>
          <a:ln>
            <a:miter lim="800000"/>
          </a:ln>
        </p:spPr>
        <p:txBody>
          <a:bodyPr/>
          <a:lstStyle/>
          <a:p>
            <a:pPr lvl="0"/>
            <a:r>
              <a:t>        房山区委党校教研室</a:t>
            </a:r>
          </a:p>
          <a:p>
            <a:pPr lvl="0"/>
            <a:r>
              <a:t>          高级讲师   李玉军  </a:t>
            </a:r>
          </a:p>
          <a:p/>
        </p:txBody>
      </p:sp>
      <p:sp>
        <p:nvSpPr>
          <p:cNvPr id="2052" name=""/>
          <p:cNvSpPr>
            <a:spLocks noGrp="1"/>
          </p:cNvSpPr>
          <p:nvPr>
            <p:ph type="dt" sz="half" idx="2"/>
          </p:nvPr>
        </p:nvSpPr>
        <p:spPr/>
        <p:txBody>
          <a:bodyPr anchor="b" anchorCtr="0"/>
          <a:lstStyle/>
          <a:p>
            <a:pPr lvl="0"/>
            <a:endParaRPr sz="1200">
              <a:latin typeface="Garamond" pitchFamily="18" charset="0"/>
            </a:endParaRPr>
          </a:p>
        </p:txBody>
      </p:sp>
      <p:sp>
        <p:nvSpPr>
          <p:cNvPr id="2053" name=""/>
          <p:cNvSpPr>
            <a:spLocks noGrp="1"/>
          </p:cNvSpPr>
          <p:nvPr>
            <p:ph type="ftr" sz="quarter" idx="3"/>
          </p:nvPr>
        </p:nvSpPr>
        <p:spPr/>
        <p:txBody>
          <a:bodyPr anchor="b" anchorCtr="0"/>
          <a:lstStyle/>
          <a:p>
            <a:pPr lvl="0" algn="ctr"/>
            <a:fld id="{00322ECA-6428-48C9-B722-505865C34138}" type="footer">
              <a:rPr sz="1200">
                <a:latin typeface="Garamond" pitchFamily="18" charset="0"/>
              </a:rPr>
              <a:t/>
            </a:fld>
            <a:endParaRPr sz="1200">
              <a:latin typeface="Garamond" pitchFamily="18" charset="0"/>
            </a:endParaRPr>
          </a:p>
        </p:txBody>
      </p:sp>
      <p:sp>
        <p:nvSpPr>
          <p:cNvPr id="2054" name="TextBox 205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树立和落实科学发展观房山区委党校教研室共45页，您现在浏览的是第1页!</a:t>
            </a:r>
          </a:p>
        </p:txBody>
      </p:sp>
    </p:spTree>
  </p:cSld>
  <p:clrMapOvr>
    <a:masterClrMapping/>
  </p:clrMapOvr>
  <mc:AlternateContent>
    <mc:Choice xmlns:p14="http://schemas.microsoft.com/office/powerpoint/2010/main" Requires="p14">
      <p:transition p14:dur="1200">
        <p:zoom/>
      </p:transition>
    </mc:Choice>
    <mc:Fallback>
      <p:transition>
        <p:zo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2900">
                <a:solidFill>
                  <a:srgbClr val="FFCC00"/>
                </a:solidFill>
              </a:rPr>
              <a:t>一、科学发展观的发展演变过程和内涵</a:t>
            </a:r>
            <a:endParaRPr sz="2900">
              <a:solidFill>
                <a:srgbClr val="FFCC00"/>
              </a:solidFill>
            </a:endParaRPr>
          </a:p>
        </p:txBody>
      </p:sp>
      <p:sp>
        <p:nvSpPr>
          <p:cNvPr id="3075" name=""/>
          <p:cNvSpPr/>
          <p:nvPr>
            <p:ph type="body" idx="4294967295"/>
          </p:nvPr>
        </p:nvSpPr>
        <p:spPr>
          <a:xfrm>
            <a:off x="971550" y="1916112"/>
            <a:ext cx="75438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lnSpc>
                <a:spcPct val="90000"/>
              </a:lnSpc>
            </a:pPr>
            <a:r>
              <a:rPr sz="2600">
                <a:solidFill>
                  <a:srgbClr val="FFCC00"/>
                </a:solidFill>
              </a:rPr>
              <a:t>（一）科学发展观的发展演变过程</a:t>
            </a:r>
            <a:endParaRPr sz="2600">
              <a:solidFill>
                <a:srgbClr val="FFCC00"/>
              </a:solidFill>
            </a:endParaRPr>
          </a:p>
          <a:p>
            <a:pPr lvl="0">
              <a:lnSpc>
                <a:spcPct val="90000"/>
              </a:lnSpc>
              <a:buNone/>
            </a:pPr>
            <a:r>
              <a:rPr sz="2000">
                <a:solidFill>
                  <a:srgbClr val="FFCC00"/>
                </a:solidFill>
              </a:rPr>
              <a:t>        发展观的提出和演变大体可划分为四个阶段、概括为四个公式：</a:t>
            </a:r>
            <a:endParaRPr sz="2000">
              <a:solidFill>
                <a:srgbClr val="FFCC00"/>
              </a:solidFill>
            </a:endParaRPr>
          </a:p>
          <a:p>
            <a:pPr lvl="0">
              <a:lnSpc>
                <a:spcPct val="90000"/>
              </a:lnSpc>
            </a:pPr>
            <a:r>
              <a:rPr sz="2000">
                <a:solidFill>
                  <a:srgbClr val="FFCC00"/>
                </a:solidFill>
              </a:rPr>
              <a:t>  阶段，传统发展观，用公式可概括为发展 ＝ 经济增长</a:t>
            </a:r>
            <a:endParaRPr sz="2000">
              <a:solidFill>
                <a:srgbClr val="FFCC00"/>
              </a:solidFill>
            </a:endParaRPr>
          </a:p>
          <a:p>
            <a:pPr lvl="0">
              <a:lnSpc>
                <a:spcPct val="90000"/>
              </a:lnSpc>
            </a:pPr>
            <a:r>
              <a:rPr sz="2000">
                <a:solidFill>
                  <a:srgbClr val="FFCC00"/>
                </a:solidFill>
              </a:rPr>
              <a:t>  第二阶段，将发展与经济增长区别开来，重视社会全面发展，用公式可概括为发展 ＝ 经济增长＋社会变革</a:t>
            </a:r>
            <a:endParaRPr sz="2000">
              <a:solidFill>
                <a:srgbClr val="FFCC00"/>
              </a:solidFill>
            </a:endParaRPr>
          </a:p>
          <a:p>
            <a:pPr lvl="0">
              <a:lnSpc>
                <a:spcPct val="90000"/>
              </a:lnSpc>
            </a:pPr>
            <a:r>
              <a:rPr sz="2000">
                <a:solidFill>
                  <a:srgbClr val="FFCC00"/>
                </a:solidFill>
              </a:rPr>
              <a:t>  第三阶段，提出以人为本的新发展观，用公式可概括为发展 ＝ 经济增长＋社会变革＋人的全面发展</a:t>
            </a:r>
            <a:endParaRPr sz="2000">
              <a:solidFill>
                <a:srgbClr val="FFCC00"/>
              </a:solidFill>
            </a:endParaRPr>
          </a:p>
          <a:p>
            <a:pPr lvl="0">
              <a:lnSpc>
                <a:spcPct val="90000"/>
              </a:lnSpc>
            </a:pPr>
            <a:r>
              <a:rPr sz="2000">
                <a:solidFill>
                  <a:srgbClr val="FFCC00"/>
                </a:solidFill>
              </a:rPr>
              <a:t>  法国学者佩鲁于上世纪70年代研究出版的《新发展观》一书。可称作新发展观的奠基之作。</a:t>
            </a:r>
            <a:endParaRPr sz="2000">
              <a:solidFill>
                <a:srgbClr val="FFCC00"/>
              </a:solidFill>
            </a:endParaRPr>
          </a:p>
        </p:txBody>
      </p:sp>
      <p:sp>
        <p:nvSpPr>
          <p:cNvPr id="3076" name="Date Placeholder 3"/>
          <p:cNvSpPr>
            <a:spLocks noGrp="1"/>
          </p:cNvSpPr>
          <p:nvPr>
            <p:ph type="dt" sz="half" idx="2"/>
          </p:nvPr>
        </p:nvSpPr>
        <p:spPr/>
        <p:txBody>
          <a:bodyPr/>
          <a:lstStyle/>
          <a:p>
            <a:pPr lvl="0"/>
            <a:endParaRPr sz="1200">
              <a:latin typeface="Garamond" pitchFamily="18" charset="0"/>
            </a:endParaRPr>
          </a:p>
        </p:txBody>
      </p:sp>
      <p:sp>
        <p:nvSpPr>
          <p:cNvPr id="3077" name="Footer Placeholder 4"/>
          <p:cNvSpPr>
            <a:spLocks noGrp="1"/>
          </p:cNvSpPr>
          <p:nvPr>
            <p:ph type="ftr" sz="quarter" idx="3"/>
          </p:nvPr>
        </p:nvSpPr>
        <p:spPr/>
        <p:txBody>
          <a:bodyPr/>
          <a:lstStyle/>
          <a:p>
            <a:pPr lvl="0" algn="ctr"/>
            <a:fld id="{14784CB8-EB59-417F-80E0-9E946C0AEDF4}" type="footer">
              <a:rPr sz="1200">
                <a:latin typeface="Garamond" pitchFamily="18" charset="0"/>
              </a:rPr>
              <a:t/>
            </a:fld>
            <a:endParaRPr sz="1200">
              <a:latin typeface="Garamond" pitchFamily="18" charset="0"/>
            </a:endParaRPr>
          </a:p>
        </p:txBody>
      </p:sp>
      <p:sp>
        <p:nvSpPr>
          <p:cNvPr id="3078" name="TextBox 307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
          <p:cNvSpPr/>
          <p:nvPr>
            <p:ph type="title"/>
          </p:nvPr>
        </p:nvSpPr>
        <p:spPr>
          <a:xfrm>
            <a:off x="971550" y="333375"/>
            <a:ext cx="7543800" cy="14319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a:solidFill>
                  <a:schemeClr val="tx1"/>
                </a:solidFill>
              </a:rPr>
              <a:t>一、</a:t>
            </a:r>
            <a:r>
              <a:rPr sz="2900">
                <a:solidFill>
                  <a:schemeClr val="tx1"/>
                </a:solidFill>
              </a:rPr>
              <a:t>科学发展观的发展演变过程和内涵</a:t>
            </a:r>
            <a:endParaRPr sz="2900">
              <a:solidFill>
                <a:schemeClr val="tx1"/>
              </a:solidFill>
            </a:endParaRPr>
          </a:p>
        </p:txBody>
      </p:sp>
      <p:sp>
        <p:nvSpPr>
          <p:cNvPr id="4099" name=""/>
          <p:cNvSpPr/>
          <p:nvPr>
            <p:ph type="body" idx="4294967295"/>
          </p:nvPr>
        </p:nvSpPr>
        <p:spPr>
          <a:xfrm>
            <a:off x="457200" y="1600200"/>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lnSpc>
                <a:spcPct val="90000"/>
              </a:lnSpc>
            </a:pPr>
            <a:r>
              <a:rPr sz="2600"/>
              <a:t>（一）发展观的发展演变过程</a:t>
            </a:r>
            <a:endParaRPr sz="2600"/>
          </a:p>
          <a:p>
            <a:pPr lvl="0">
              <a:lnSpc>
                <a:spcPct val="90000"/>
              </a:lnSpc>
            </a:pPr>
            <a:r>
              <a:rPr sz="2600"/>
              <a:t>   </a:t>
            </a:r>
            <a:r>
              <a:rPr sz="2100"/>
              <a:t>第四阶段，提出可持续发展观，用公式可概括为发展 ＝ 经济增长＋社会变革＋人的全面发展+人与自然和谐持续发展。</a:t>
            </a:r>
            <a:endParaRPr sz="2100"/>
          </a:p>
          <a:p>
            <a:pPr lvl="0">
              <a:lnSpc>
                <a:spcPct val="90000"/>
              </a:lnSpc>
            </a:pPr>
            <a:r>
              <a:rPr sz="2100"/>
              <a:t>   最早引起全球对环境问题广泛关注的是1962年美国生物学家卡逊发表的《寂静的春天》一书；</a:t>
            </a:r>
            <a:endParaRPr sz="2100"/>
          </a:p>
          <a:p>
            <a:pPr lvl="0">
              <a:lnSpc>
                <a:spcPct val="90000"/>
              </a:lnSpc>
            </a:pPr>
            <a:r>
              <a:rPr sz="2100"/>
              <a:t>   1972年罗马俱乐部发表了有名的研究报告《增长的极限》；</a:t>
            </a:r>
            <a:endParaRPr sz="2100"/>
          </a:p>
          <a:p>
            <a:pPr lvl="0">
              <a:lnSpc>
                <a:spcPct val="90000"/>
              </a:lnSpc>
            </a:pPr>
            <a:r>
              <a:rPr sz="2100"/>
              <a:t>   1987年布伦特兰夫人为主席的联合国环境与发展委员会发表的《我们共同未来的报告》，正式提出可持续发展的概念。</a:t>
            </a:r>
            <a:endParaRPr sz="2100"/>
          </a:p>
        </p:txBody>
      </p:sp>
      <p:sp>
        <p:nvSpPr>
          <p:cNvPr id="4100" name="Date Placeholder 3"/>
          <p:cNvSpPr>
            <a:spLocks noGrp="1"/>
          </p:cNvSpPr>
          <p:nvPr>
            <p:ph type="dt" sz="half" idx="2"/>
          </p:nvPr>
        </p:nvSpPr>
        <p:spPr/>
        <p:txBody>
          <a:bodyPr/>
          <a:lstStyle/>
          <a:p>
            <a:pPr lvl="0"/>
            <a:endParaRPr sz="1200">
              <a:latin typeface="Garamond" pitchFamily="18" charset="0"/>
            </a:endParaRPr>
          </a:p>
        </p:txBody>
      </p:sp>
      <p:sp>
        <p:nvSpPr>
          <p:cNvPr id="4101" name="Footer Placeholder 4"/>
          <p:cNvSpPr>
            <a:spLocks noGrp="1"/>
          </p:cNvSpPr>
          <p:nvPr>
            <p:ph type="ftr" sz="quarter" idx="3"/>
          </p:nvPr>
        </p:nvSpPr>
        <p:spPr/>
        <p:txBody>
          <a:bodyPr/>
          <a:lstStyle/>
          <a:p>
            <a:pPr lvl="0" algn="ctr"/>
            <a:fld id="{0B5B3DE6-3C45-4832-849B-672600581828}" type="footer">
              <a:rPr sz="1200">
                <a:latin typeface="Garamond" pitchFamily="18" charset="0"/>
              </a:rPr>
              <a:t/>
            </a:fld>
            <a:endParaRPr sz="1200">
              <a:latin typeface="Garamond" pitchFamily="18" charset="0"/>
            </a:endParaRPr>
          </a:p>
        </p:txBody>
      </p:sp>
      <p:sp>
        <p:nvSpPr>
          <p:cNvPr id="4102" name="TextBox 410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3800">
                <a:solidFill>
                  <a:schemeClr val="tx1"/>
                </a:solidFill>
              </a:rPr>
              <a:t>（二）科学发展观的内涵</a:t>
            </a:r>
            <a:endParaRPr sz="3800">
              <a:solidFill>
                <a:schemeClr val="tx1"/>
              </a:solidFill>
            </a:endParaRPr>
          </a:p>
        </p:txBody>
      </p:sp>
      <p:sp>
        <p:nvSpPr>
          <p:cNvPr id="5123" name=""/>
          <p:cNvSpPr/>
          <p:nvPr>
            <p:ph type="body" idx="4294967295"/>
          </p:nvPr>
        </p:nvSpPr>
        <p:spPr>
          <a:xfrm>
            <a:off x="457200" y="1600200"/>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lnSpc>
                <a:spcPct val="90000"/>
              </a:lnSpc>
              <a:buNone/>
            </a:pPr>
            <a:r>
              <a:rPr sz="2100"/>
              <a:t>         党的十七大报告指出；“科学发展观，要义是发展，核心是以人为本，基本要求是全面协调可持续，根本方法统筹兼顾。”这一精辟概括，深刻揭示了科学发展观的科学内涵和精神实质。</a:t>
            </a:r>
            <a:endParaRPr sz="2100"/>
          </a:p>
          <a:p>
            <a:pPr lvl="0">
              <a:lnSpc>
                <a:spcPct val="90000"/>
              </a:lnSpc>
            </a:pPr>
            <a:r>
              <a:rPr sz="2100"/>
              <a:t>      1、实现更好更快发展，是科学发展观的要务。胡锦涛总书记在十七大报告中指出：“发展，对于全面建设小康社会、加快推进社会主义现代化，具有决定性意义。”发展是硬道理，是解决中国所有问题的关键。发展观是用来指导发展的，离开发展，就无所谓发展观。</a:t>
            </a:r>
            <a:endParaRPr sz="2100"/>
          </a:p>
        </p:txBody>
      </p:sp>
      <p:sp>
        <p:nvSpPr>
          <p:cNvPr id="5124" name="Date Placeholder 3"/>
          <p:cNvSpPr>
            <a:spLocks noGrp="1"/>
          </p:cNvSpPr>
          <p:nvPr>
            <p:ph type="dt" sz="half" idx="2"/>
          </p:nvPr>
        </p:nvSpPr>
        <p:spPr/>
        <p:txBody>
          <a:bodyPr/>
          <a:lstStyle/>
          <a:p>
            <a:pPr lvl="0"/>
            <a:endParaRPr sz="1200">
              <a:latin typeface="Garamond" pitchFamily="18" charset="0"/>
            </a:endParaRPr>
          </a:p>
        </p:txBody>
      </p:sp>
      <p:sp>
        <p:nvSpPr>
          <p:cNvPr id="5125" name="Footer Placeholder 4"/>
          <p:cNvSpPr>
            <a:spLocks noGrp="1"/>
          </p:cNvSpPr>
          <p:nvPr>
            <p:ph type="ftr" sz="quarter" idx="3"/>
          </p:nvPr>
        </p:nvSpPr>
        <p:spPr/>
        <p:txBody>
          <a:bodyPr/>
          <a:lstStyle/>
          <a:p>
            <a:pPr lvl="0" algn="ctr"/>
            <a:fld id="{FC45080E-18BA-4D31-94B3-80D90F758FFE}" type="footer">
              <a:rPr sz="1200">
                <a:latin typeface="Garamond" pitchFamily="18" charset="0"/>
              </a:rPr>
              <a:t/>
            </a:fld>
            <a:endParaRPr sz="1200">
              <a:latin typeface="Garamond" pitchFamily="18" charset="0"/>
            </a:endParaRPr>
          </a:p>
        </p:txBody>
      </p:sp>
      <p:sp>
        <p:nvSpPr>
          <p:cNvPr id="5126" name="TextBox 512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3800">
                <a:solidFill>
                  <a:schemeClr val="tx1"/>
                </a:solidFill>
              </a:rPr>
              <a:t>（二）科学发展观的内涵</a:t>
            </a:r>
            <a:endParaRPr sz="3800">
              <a:solidFill>
                <a:schemeClr val="tx1"/>
              </a:solidFill>
            </a:endParaRPr>
          </a:p>
        </p:txBody>
      </p:sp>
      <p:sp>
        <p:nvSpPr>
          <p:cNvPr id="7171" name=""/>
          <p:cNvSpPr/>
          <p:nvPr>
            <p:ph type="body" idx="4294967295"/>
          </p:nvPr>
        </p:nvSpPr>
        <p:spPr>
          <a:xfrm>
            <a:off x="457200" y="1600200"/>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r>
              <a:rPr sz="2600"/>
              <a:t>     3、保持全面、协调、可持续发展，是科学发展观的基本要求。全面、协调、可持续发展作为科学发展观的基本内容，是相互联系的整体。</a:t>
            </a:r>
            <a:endParaRPr sz="2600"/>
          </a:p>
          <a:p>
            <a:pPr lvl="0"/>
            <a:r>
              <a:rPr sz="2600"/>
              <a:t>     全面是指各个方面都要发展；协调是指各个方面的发展要相互适应；可持续是强调发展进程的持久性和连续性。</a:t>
            </a:r>
            <a:endParaRPr sz="2600"/>
          </a:p>
        </p:txBody>
      </p:sp>
      <p:sp>
        <p:nvSpPr>
          <p:cNvPr id="7172" name="Date Placeholder 3"/>
          <p:cNvSpPr>
            <a:spLocks noGrp="1"/>
          </p:cNvSpPr>
          <p:nvPr>
            <p:ph type="dt" sz="half" idx="2"/>
          </p:nvPr>
        </p:nvSpPr>
        <p:spPr/>
        <p:txBody>
          <a:bodyPr/>
          <a:lstStyle/>
          <a:p>
            <a:pPr lvl="0"/>
            <a:endParaRPr sz="1200">
              <a:latin typeface="Garamond" pitchFamily="18" charset="0"/>
            </a:endParaRPr>
          </a:p>
        </p:txBody>
      </p:sp>
      <p:sp>
        <p:nvSpPr>
          <p:cNvPr id="7173" name="Footer Placeholder 4"/>
          <p:cNvSpPr>
            <a:spLocks noGrp="1"/>
          </p:cNvSpPr>
          <p:nvPr>
            <p:ph type="ftr" sz="quarter" idx="3"/>
          </p:nvPr>
        </p:nvSpPr>
        <p:spPr/>
        <p:txBody>
          <a:bodyPr/>
          <a:lstStyle/>
          <a:p>
            <a:pPr lvl="0" algn="ctr"/>
            <a:fld id="{7EA27CDE-96A9-4DB3-92F0-4344CBCE3118}" type="footer">
              <a:rPr sz="1200">
                <a:latin typeface="Garamond" pitchFamily="18" charset="0"/>
              </a:rPr>
              <a:t/>
            </a:fld>
            <a:endParaRPr sz="1200">
              <a:latin typeface="Garamond" pitchFamily="18" charset="0"/>
            </a:endParaRPr>
          </a:p>
        </p:txBody>
      </p:sp>
      <p:sp>
        <p:nvSpPr>
          <p:cNvPr id="7174" name="TextBox 717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3400">
                <a:solidFill>
                  <a:schemeClr val="tx1"/>
                </a:solidFill>
              </a:rPr>
              <a:t>二、科学发展观是科学分析当前我国发展的阶段性特征作出的战略选择</a:t>
            </a:r>
            <a:endParaRPr sz="3400">
              <a:solidFill>
                <a:schemeClr val="tx1"/>
              </a:solidFill>
            </a:endParaRPr>
          </a:p>
        </p:txBody>
      </p:sp>
      <p:sp>
        <p:nvSpPr>
          <p:cNvPr id="9219" name=""/>
          <p:cNvSpPr/>
          <p:nvPr>
            <p:ph type="body" idx="4294967295"/>
          </p:nvPr>
        </p:nvSpPr>
        <p:spPr>
          <a:xfrm>
            <a:off x="827088" y="1676400"/>
            <a:ext cx="7489825" cy="4144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r>
              <a:rPr sz="2600"/>
              <a:t>   </a:t>
            </a:r>
            <a:endParaRPr sz="2600"/>
          </a:p>
          <a:p>
            <a:pPr lvl="0"/>
            <a:r>
              <a:rPr sz="2600"/>
              <a:t>     关于“当前我国发展的阶段性特征”,这是以胡锦涛为总书记的党中央近年来提出的一个重要思想。这一思想的提出，使我们对发展环境有了更加全面、清晰、深刻的认识，成为制定方针政策的重要依据。</a:t>
            </a:r>
            <a:endParaRPr sz="2600"/>
          </a:p>
          <a:p>
            <a:pPr lvl="0"/>
            <a:r>
              <a:rPr sz="2600"/>
              <a:t>   </a:t>
            </a:r>
            <a:endParaRPr sz="2600"/>
          </a:p>
        </p:txBody>
      </p:sp>
      <p:sp>
        <p:nvSpPr>
          <p:cNvPr id="9220" name="Date Placeholder 3"/>
          <p:cNvSpPr>
            <a:spLocks noGrp="1"/>
          </p:cNvSpPr>
          <p:nvPr>
            <p:ph type="dt" sz="half" idx="2"/>
          </p:nvPr>
        </p:nvSpPr>
        <p:spPr/>
        <p:txBody>
          <a:bodyPr/>
          <a:lstStyle/>
          <a:p>
            <a:pPr lvl="0"/>
            <a:endParaRPr sz="1200">
              <a:latin typeface="Garamond" pitchFamily="18" charset="0"/>
            </a:endParaRPr>
          </a:p>
        </p:txBody>
      </p:sp>
      <p:sp>
        <p:nvSpPr>
          <p:cNvPr id="9221" name="Footer Placeholder 4"/>
          <p:cNvSpPr>
            <a:spLocks noGrp="1"/>
          </p:cNvSpPr>
          <p:nvPr>
            <p:ph type="ftr" sz="quarter" idx="3"/>
          </p:nvPr>
        </p:nvSpPr>
        <p:spPr/>
        <p:txBody>
          <a:bodyPr/>
          <a:lstStyle/>
          <a:p>
            <a:pPr lvl="0" algn="ctr"/>
            <a:fld id="{96D8CC11-10EC-4235-9DD3-A93D111DB4C1}" type="footer">
              <a:rPr sz="1200">
                <a:latin typeface="Garamond" pitchFamily="18" charset="0"/>
              </a:rPr>
              <a:t/>
            </a:fld>
            <a:endParaRPr sz="1200">
              <a:latin typeface="Garamond" pitchFamily="18" charset="0"/>
            </a:endParaRPr>
          </a:p>
        </p:txBody>
      </p:sp>
      <p:sp>
        <p:nvSpPr>
          <p:cNvPr id="9222" name="TextBox 922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uiExpand="1"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
          <p:cNvSpPr/>
          <p:nvPr>
            <p:ph type="title"/>
          </p:nvPr>
        </p:nvSpPr>
        <p:spPr>
          <a:xfrm>
            <a:off x="685800" y="381000"/>
            <a:ext cx="7772400" cy="1143000"/>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2500">
                <a:solidFill>
                  <a:schemeClr val="tx1"/>
                </a:solidFill>
              </a:rPr>
              <a:t>（二）从我国在新世纪新阶段呈现的一系列新的阶段特征看我国正处于发展的“关键阶段”</a:t>
            </a:r>
            <a:endParaRPr sz="2500">
              <a:solidFill>
                <a:schemeClr val="tx1"/>
              </a:solidFill>
            </a:endParaRPr>
          </a:p>
        </p:txBody>
      </p:sp>
      <p:sp>
        <p:nvSpPr>
          <p:cNvPr id="11267" name=""/>
          <p:cNvSpPr/>
          <p:nvPr>
            <p:ph type="body" idx="4294967295"/>
          </p:nvPr>
        </p:nvSpPr>
        <p:spPr>
          <a:xfrm>
            <a:off x="974725" y="1676400"/>
            <a:ext cx="7488238" cy="4144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lnSpc>
                <a:spcPct val="90000"/>
              </a:lnSpc>
              <a:buNone/>
            </a:pPr>
            <a:r>
              <a:rPr sz="1900"/>
              <a:t>         </a:t>
            </a:r>
            <a:r>
              <a:rPr sz="2100"/>
              <a:t>党的十七大报告列举了我国现阶段8个方面的特征。这些特征表明，我们已具备了非常有利的发展条件，这是主要的；但也面临许多矛盾和挑战。正如胡锦涛总书记指出的“这是一个既有巨大发展潜力和动力又有各种困难和风险的时期，是一个既有难得机遇又有严峻挑战的时期。这些矛盾和挑战必须通过贯彻落实科学发展观去解决。</a:t>
            </a:r>
            <a:endParaRPr sz="2100"/>
          </a:p>
          <a:p>
            <a:pPr lvl="0">
              <a:lnSpc>
                <a:spcPct val="90000"/>
              </a:lnSpc>
              <a:buNone/>
            </a:pPr>
            <a:r>
              <a:rPr sz="1900"/>
              <a:t>       </a:t>
            </a:r>
            <a:r>
              <a:rPr sz="2100"/>
              <a:t>    </a:t>
            </a:r>
            <a:endParaRPr sz="2100"/>
          </a:p>
          <a:p>
            <a:pPr lvl="0">
              <a:lnSpc>
                <a:spcPct val="90000"/>
              </a:lnSpc>
              <a:buNone/>
            </a:pPr>
            <a:r>
              <a:rPr sz="2100"/>
              <a:t>    </a:t>
            </a:r>
            <a:endParaRPr sz="2100"/>
          </a:p>
        </p:txBody>
      </p:sp>
      <p:sp>
        <p:nvSpPr>
          <p:cNvPr id="11268" name="Date Placeholder 3"/>
          <p:cNvSpPr>
            <a:spLocks noGrp="1"/>
          </p:cNvSpPr>
          <p:nvPr>
            <p:ph type="dt" sz="half" idx="2"/>
          </p:nvPr>
        </p:nvSpPr>
        <p:spPr/>
        <p:txBody>
          <a:bodyPr/>
          <a:lstStyle/>
          <a:p>
            <a:pPr lvl="0"/>
            <a:endParaRPr sz="1200">
              <a:latin typeface="Garamond" pitchFamily="18" charset="0"/>
            </a:endParaRPr>
          </a:p>
        </p:txBody>
      </p:sp>
      <p:sp>
        <p:nvSpPr>
          <p:cNvPr id="11269" name="Footer Placeholder 4"/>
          <p:cNvSpPr>
            <a:spLocks noGrp="1"/>
          </p:cNvSpPr>
          <p:nvPr>
            <p:ph type="ftr" sz="quarter" idx="3"/>
          </p:nvPr>
        </p:nvSpPr>
        <p:spPr/>
        <p:txBody>
          <a:bodyPr/>
          <a:lstStyle/>
          <a:p>
            <a:pPr lvl="0" algn="ctr"/>
            <a:fld id="{B18D92C9-031B-4492-B43B-4A3D860189A7}" type="footer">
              <a:rPr sz="1200">
                <a:latin typeface="Garamond" pitchFamily="18" charset="0"/>
              </a:rPr>
              <a:t/>
            </a:fld>
            <a:endParaRPr sz="1200">
              <a:latin typeface="Garamond" pitchFamily="18" charset="0"/>
            </a:endParaRPr>
          </a:p>
        </p:txBody>
      </p:sp>
      <p:sp>
        <p:nvSpPr>
          <p:cNvPr id="11270" name="TextBox 1126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500" fill="hold" grpId="0" nodeType="clickEffect">
                                  <p:stCondLst>
                                    <p:cond delay="0"/>
                                  </p:stCondLst>
                                  <p:childTnLst>
                                    <p:set>
                                      <p:cBhvr additive="base">
                                        <p:cTn id="6" dur="1" fill="hold">
                                          <p:stCondLst>
                                            <p:cond delay="499"/>
                                          </p:stCondLst>
                                        </p:cTn>
                                        <p:tgtEl>
                                          <p:spTgt spid="112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500" fill="hold" grpId="0" nodeType="clickEffect">
                                  <p:stCondLst>
                                    <p:cond delay="0"/>
                                  </p:stCondLst>
                                  <p:childTnLst>
                                    <p:set>
                                      <p:cBhvr additive="base">
                                        <p:cTn id="10" dur="1" fill="hold">
                                          <p:stCondLst>
                                            <p:cond delay="499"/>
                                          </p:stCondLst>
                                        </p:cTn>
                                        <p:tgtEl>
                                          <p:spTgt spid="112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500" fill="hold" grpId="0" nodeType="clickEffect">
                                  <p:stCondLst>
                                    <p:cond delay="0"/>
                                  </p:stCondLst>
                                  <p:childTnLst>
                                    <p:set>
                                      <p:cBhvr additive="base">
                                        <p:cTn id="14" dur="1" fill="hold">
                                          <p:stCondLst>
                                            <p:cond delay="499"/>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562"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2500">
                <a:solidFill>
                  <a:schemeClr val="tx1"/>
                </a:solidFill>
              </a:rPr>
              <a:t>（二）从我国在新世纪新阶段呈现的一系列新的阶段特征看我国正处于发展的“关键阶段”</a:t>
            </a:r>
            <a:endParaRPr sz="2500">
              <a:solidFill>
                <a:schemeClr val="tx1"/>
              </a:solidFill>
            </a:endParaRPr>
          </a:p>
        </p:txBody>
      </p:sp>
      <p:sp>
        <p:nvSpPr>
          <p:cNvPr id="66563" name=""/>
          <p:cNvSpPr/>
          <p:nvPr>
            <p:ph type="body" idx="4294967295"/>
          </p:nvPr>
        </p:nvSpPr>
        <p:spPr>
          <a:xfrm>
            <a:off x="457200" y="1600200"/>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lnSpc>
                <a:spcPct val="80000"/>
              </a:lnSpc>
            </a:pPr>
            <a:r>
              <a:rPr sz="2600"/>
              <a:t>次债危机爆发的直接原因是利率的连续上调导致房价下跌。</a:t>
            </a:r>
            <a:endParaRPr sz="2600"/>
          </a:p>
          <a:p>
            <a:pPr lvl="0">
              <a:lnSpc>
                <a:spcPct val="80000"/>
              </a:lnSpc>
            </a:pPr>
            <a:r>
              <a:rPr sz="2600"/>
              <a:t>      从2000年开始，美联储连续13次降低利率，截至2003年6月，联邦基金利率水平降为l%，达到了46年以来最低水平。低利率环境下的美国房价直线上升，五年内上涨70%左右。</a:t>
            </a:r>
            <a:endParaRPr sz="2600"/>
          </a:p>
          <a:p>
            <a:pPr lvl="0">
              <a:lnSpc>
                <a:spcPct val="80000"/>
              </a:lnSpc>
            </a:pPr>
            <a:r>
              <a:rPr sz="2600"/>
              <a:t>      2004年6月，美国开始加息，至2006年6月，经过连续17次加息，联邦基金利率水平升为5.25%，使美国过热的楼市扭头下行，成交量与价格双双下挫。</a:t>
            </a:r>
            <a:endParaRPr sz="2600"/>
          </a:p>
        </p:txBody>
      </p:sp>
      <p:sp>
        <p:nvSpPr>
          <p:cNvPr id="66564" name="Date Placeholder 3"/>
          <p:cNvSpPr>
            <a:spLocks noGrp="1"/>
          </p:cNvSpPr>
          <p:nvPr>
            <p:ph type="dt" sz="half" idx="2"/>
          </p:nvPr>
        </p:nvSpPr>
        <p:spPr/>
        <p:txBody>
          <a:bodyPr/>
          <a:lstStyle/>
          <a:p>
            <a:pPr lvl="0"/>
            <a:endParaRPr sz="1200">
              <a:latin typeface="Garamond" pitchFamily="18" charset="0"/>
            </a:endParaRPr>
          </a:p>
        </p:txBody>
      </p:sp>
      <p:sp>
        <p:nvSpPr>
          <p:cNvPr id="66565" name="Footer Placeholder 4"/>
          <p:cNvSpPr>
            <a:spLocks noGrp="1"/>
          </p:cNvSpPr>
          <p:nvPr>
            <p:ph type="ftr" sz="quarter" idx="3"/>
          </p:nvPr>
        </p:nvSpPr>
        <p:spPr/>
        <p:txBody>
          <a:bodyPr/>
          <a:lstStyle/>
          <a:p>
            <a:pPr lvl="0" algn="ctr"/>
            <a:fld id="{A9B55110-FB16-45E2-977F-833FD92E3AD3}" type="footer">
              <a:rPr sz="1200">
                <a:latin typeface="Garamond" pitchFamily="18" charset="0"/>
              </a:rPr>
              <a:t/>
            </a:fld>
            <a:endParaRPr sz="1200">
              <a:latin typeface="Garamond" pitchFamily="18" charset="0"/>
            </a:endParaRPr>
          </a:p>
        </p:txBody>
      </p:sp>
      <p:sp>
        <p:nvSpPr>
          <p:cNvPr id="66566" name="TextBox 6656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610"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2500">
                <a:solidFill>
                  <a:schemeClr val="tx1"/>
                </a:solidFill>
              </a:rPr>
              <a:t>（二）从我国在新世纪新阶段呈现的一系列新的阶段特征看我国正处于发展的“关键阶段”</a:t>
            </a:r>
            <a:endParaRPr sz="2500">
              <a:solidFill>
                <a:schemeClr val="tx1"/>
              </a:solidFill>
            </a:endParaRPr>
          </a:p>
        </p:txBody>
      </p:sp>
      <p:sp>
        <p:nvSpPr>
          <p:cNvPr id="68611" name=""/>
          <p:cNvSpPr/>
          <p:nvPr>
            <p:ph type="body" idx="4294967295"/>
          </p:nvPr>
        </p:nvSpPr>
        <p:spPr>
          <a:xfrm>
            <a:off x="457200" y="1600200"/>
            <a:ext cx="8229600" cy="4530725"/>
          </a:xfrm>
          <a:prstGeom prst="rect">
            <a:avLst/>
          </a:prstGeom>
          <a:noFill/>
          <a:ln>
            <a:miter lim="800000"/>
          </a:ln>
        </p:spPr>
        <p:txBody>
          <a:bodyPr/>
          <a:lstStyle>
            <a:lvl1pPr marL="609600" indent="-609600" algn="l"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990600" indent="-646112" algn="l"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371600" indent="-700088" algn="l"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752600" indent="-728662" algn="l"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2209800" indent="-868362" algn="l"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lnSpc>
                <a:spcPct val="125000"/>
              </a:lnSpc>
              <a:spcBef>
                <a:spcPct val="0"/>
              </a:spcBef>
              <a:buClrTx/>
              <a:buFont typeface="Gill Sans MT" pitchFamily="34" charset="0"/>
              <a:buNone/>
            </a:pPr>
            <a:r>
              <a:rPr sz="1700" b="1">
                <a:latin typeface="Times New Roman" pitchFamily="18" charset="0"/>
                <a:ea typeface="楷体_GB2312" pitchFamily="49" charset="-122"/>
              </a:rPr>
              <a:t>            危机的四个阶段。阶段，低收入者不还贷的流动性危机，约13.3万户不还贷。第二阶段，信用违约危机，约有62万亿美元面临难以清偿的困难。第三阶段，大量金融机构的资产遭受损失的危机，目前美国已有23家银行倒闭，资产损失约8000亿美元。五大投资银行一家（雷曼）倒闭，四家需政府救助；大银行（花旗）出现大量亏损，最大两家房贷机构（房利美和房地美）和最大保险公司（AIG）需政府救助。第四阶段，美元地位危机及其对其他国家（特别是欧洲国家）金融体系损害的危机。美国在海外有48万亿美元的债务，各国外汇储备的65%为美元。美国发生危机，直接造成欧洲国家的金融危机。</a:t>
            </a:r>
            <a:endParaRPr sz="1700" b="1">
              <a:latin typeface="Times New Roman" pitchFamily="18" charset="0"/>
              <a:ea typeface="楷体_GB2312" pitchFamily="49" charset="-122"/>
            </a:endParaRPr>
          </a:p>
          <a:p>
            <a:pPr lvl="0">
              <a:lnSpc>
                <a:spcPct val="80000"/>
              </a:lnSpc>
            </a:pPr>
            <a:endParaRPr sz="1700"/>
          </a:p>
        </p:txBody>
      </p:sp>
      <p:sp>
        <p:nvSpPr>
          <p:cNvPr id="68612" name="Date Placeholder 3"/>
          <p:cNvSpPr>
            <a:spLocks noGrp="1"/>
          </p:cNvSpPr>
          <p:nvPr>
            <p:ph type="dt" sz="half" idx="2"/>
          </p:nvPr>
        </p:nvSpPr>
        <p:spPr/>
        <p:txBody>
          <a:bodyPr/>
          <a:lstStyle/>
          <a:p>
            <a:pPr lvl="0"/>
            <a:endParaRPr sz="1200">
              <a:latin typeface="Garamond" pitchFamily="18" charset="0"/>
            </a:endParaRPr>
          </a:p>
        </p:txBody>
      </p:sp>
      <p:sp>
        <p:nvSpPr>
          <p:cNvPr id="68613" name="Footer Placeholder 4"/>
          <p:cNvSpPr>
            <a:spLocks noGrp="1"/>
          </p:cNvSpPr>
          <p:nvPr>
            <p:ph type="ftr" sz="quarter" idx="3"/>
          </p:nvPr>
        </p:nvSpPr>
        <p:spPr/>
        <p:txBody>
          <a:bodyPr/>
          <a:lstStyle/>
          <a:p>
            <a:pPr lvl="0" algn="ctr"/>
            <a:fld id="{293ACA87-7FA1-4F6E-8007-0D9367A9CAEE}" type="footer">
              <a:rPr sz="1200">
                <a:latin typeface="Garamond" pitchFamily="18" charset="0"/>
              </a:rPr>
              <a:t/>
            </a:fld>
            <a:endParaRPr sz="1200">
              <a:latin typeface="Garamond" pitchFamily="18" charset="0"/>
            </a:endParaRPr>
          </a:p>
        </p:txBody>
      </p:sp>
      <p:sp>
        <p:nvSpPr>
          <p:cNvPr id="68614" name="TextBox 6861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658"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2500">
                <a:solidFill>
                  <a:schemeClr val="tx1"/>
                </a:solidFill>
              </a:rPr>
              <a:t>（二）从我国在新世纪新阶段呈现的一系列新的阶段特征看我国正处于发展的“关键阶段”</a:t>
            </a:r>
            <a:endParaRPr sz="2500">
              <a:solidFill>
                <a:schemeClr val="tx1"/>
              </a:solidFill>
            </a:endParaRPr>
          </a:p>
        </p:txBody>
      </p:sp>
      <p:sp>
        <p:nvSpPr>
          <p:cNvPr id="70659" name=""/>
          <p:cNvSpPr/>
          <p:nvPr>
            <p:ph type="body" idx="4294967295"/>
          </p:nvPr>
        </p:nvSpPr>
        <p:spPr>
          <a:xfrm>
            <a:off x="457200" y="1600200"/>
            <a:ext cx="8229600" cy="4530725"/>
          </a:xfrm>
          <a:prstGeom prst="rect">
            <a:avLst/>
          </a:prstGeom>
          <a:noFill/>
          <a:ln>
            <a:miter lim="800000"/>
          </a:ln>
        </p:spPr>
        <p:txBody>
          <a:bodyPr/>
          <a:lstStyle>
            <a:lvl1pPr marL="609600" indent="-609600" algn="l"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990600" indent="-646112" algn="l"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371600" indent="-700088" algn="l"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752600" indent="-728662" algn="l"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2209800" indent="-868362" algn="l"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lnSpc>
                <a:spcPct val="125000"/>
              </a:lnSpc>
              <a:spcBef>
                <a:spcPct val="80000"/>
              </a:spcBef>
              <a:buClrTx/>
              <a:buSzTx/>
              <a:buFontTx/>
              <a:buNone/>
            </a:pPr>
            <a:r>
              <a:rPr sz="2600" b="1"/>
              <a:t>         我国实体经济面临的损失。主要是出口下降，大量外向型企业倒闭，经济增长速度放缓。特别是美国次贷危机为 100年一遇，深度难测，已导致美国经济出现衰退迹象。欧洲国家和日本也已陷入经济衰退。这对我国经济增长和对外贸易影响很大。</a:t>
            </a:r>
            <a:endParaRPr sz="2600" b="1"/>
          </a:p>
          <a:p>
            <a:pPr lvl="0"/>
            <a:endParaRPr sz="2600"/>
          </a:p>
        </p:txBody>
      </p:sp>
      <p:sp>
        <p:nvSpPr>
          <p:cNvPr id="70660" name="Date Placeholder 3"/>
          <p:cNvSpPr>
            <a:spLocks noGrp="1"/>
          </p:cNvSpPr>
          <p:nvPr>
            <p:ph type="dt" sz="half" idx="2"/>
          </p:nvPr>
        </p:nvSpPr>
        <p:spPr/>
        <p:txBody>
          <a:bodyPr/>
          <a:lstStyle/>
          <a:p>
            <a:pPr lvl="0"/>
            <a:endParaRPr sz="1200">
              <a:latin typeface="Garamond" pitchFamily="18" charset="0"/>
            </a:endParaRPr>
          </a:p>
        </p:txBody>
      </p:sp>
      <p:sp>
        <p:nvSpPr>
          <p:cNvPr id="70661" name="Footer Placeholder 4"/>
          <p:cNvSpPr>
            <a:spLocks noGrp="1"/>
          </p:cNvSpPr>
          <p:nvPr>
            <p:ph type="ftr" sz="quarter" idx="3"/>
          </p:nvPr>
        </p:nvSpPr>
        <p:spPr/>
        <p:txBody>
          <a:bodyPr/>
          <a:lstStyle/>
          <a:p>
            <a:pPr lvl="0" algn="ctr"/>
            <a:fld id="{004DB93D-4532-44ED-BED2-55BD68D35A68}" type="footer">
              <a:rPr sz="1200">
                <a:latin typeface="Garamond" pitchFamily="18" charset="0"/>
              </a:rPr>
              <a:t/>
            </a:fld>
            <a:endParaRPr sz="1200">
              <a:latin typeface="Garamond" pitchFamily="18" charset="0"/>
            </a:endParaRPr>
          </a:p>
        </p:txBody>
      </p:sp>
      <p:sp>
        <p:nvSpPr>
          <p:cNvPr id="70662" name="TextBox 7066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
          <p:cNvSpPr/>
          <p:nvPr>
            <p:ph type="title"/>
          </p:nvPr>
        </p:nvSpPr>
        <p:spPr>
          <a:xfrm>
            <a:off x="685800" y="381000"/>
            <a:ext cx="7772400" cy="1143000"/>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2500">
                <a:solidFill>
                  <a:schemeClr val="tx1"/>
                </a:solidFill>
              </a:rPr>
              <a:t>（二）从我国在新世纪新阶段呈现的一系列新的阶段特征看我国正处于发展的“关键阶段”</a:t>
            </a:r>
            <a:endParaRPr sz="2500">
              <a:solidFill>
                <a:schemeClr val="tx1"/>
              </a:solidFill>
            </a:endParaRPr>
          </a:p>
        </p:txBody>
      </p:sp>
      <p:sp>
        <p:nvSpPr>
          <p:cNvPr id="13315" name=""/>
          <p:cNvSpPr/>
          <p:nvPr>
            <p:ph type="body" idx="4294967295"/>
          </p:nvPr>
        </p:nvSpPr>
        <p:spPr>
          <a:xfrm>
            <a:off x="974725" y="1676400"/>
            <a:ext cx="7488238" cy="4144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lnSpc>
                <a:spcPct val="80000"/>
              </a:lnSpc>
              <a:buNone/>
            </a:pPr>
            <a:r>
              <a:rPr sz="2100"/>
              <a:t>        1、经济社会发展不协调。</a:t>
            </a:r>
            <a:endParaRPr sz="2100"/>
          </a:p>
          <a:p>
            <a:pPr lvl="0">
              <a:lnSpc>
                <a:spcPct val="80000"/>
              </a:lnSpc>
              <a:buNone/>
            </a:pPr>
            <a:r>
              <a:rPr sz="2100"/>
              <a:t>    （2）经济增长与分配相对失衡。</a:t>
            </a:r>
            <a:endParaRPr sz="2100"/>
          </a:p>
          <a:p>
            <a:pPr lvl="0">
              <a:lnSpc>
                <a:spcPct val="80000"/>
              </a:lnSpc>
              <a:buNone/>
            </a:pPr>
            <a:r>
              <a:rPr sz="2100"/>
              <a:t>      一是积累与分配比例关系失衡。其基本表现是，投资率（全社会固定资产总额 ÷ GDP）过高，而消费率（最终消费额  ÷ GDP）过低。</a:t>
            </a:r>
            <a:endParaRPr sz="2100"/>
          </a:p>
          <a:p>
            <a:pPr lvl="0">
              <a:lnSpc>
                <a:spcPct val="80000"/>
              </a:lnSpc>
              <a:buNone/>
            </a:pPr>
            <a:r>
              <a:rPr sz="2100"/>
              <a:t>        按照国际经验，投资率的安全线是：一般不能超过30％，最多不能超过35％。目前，发达国家的投资率，一般在15％－20％之间。1993年以来，我国投资率都在30％以上，特别是从1998年以来均在35％以上，2007年投资率达55％。</a:t>
            </a:r>
            <a:endParaRPr sz="2100"/>
          </a:p>
        </p:txBody>
      </p:sp>
      <p:sp>
        <p:nvSpPr>
          <p:cNvPr id="13316" name="Date Placeholder 3"/>
          <p:cNvSpPr>
            <a:spLocks noGrp="1"/>
          </p:cNvSpPr>
          <p:nvPr>
            <p:ph type="dt" sz="half" idx="2"/>
          </p:nvPr>
        </p:nvSpPr>
        <p:spPr/>
        <p:txBody>
          <a:bodyPr/>
          <a:lstStyle/>
          <a:p>
            <a:pPr lvl="0"/>
            <a:endParaRPr sz="1200">
              <a:latin typeface="Garamond" pitchFamily="18" charset="0"/>
            </a:endParaRPr>
          </a:p>
        </p:txBody>
      </p:sp>
      <p:sp>
        <p:nvSpPr>
          <p:cNvPr id="13317" name="Footer Placeholder 4"/>
          <p:cNvSpPr>
            <a:spLocks noGrp="1"/>
          </p:cNvSpPr>
          <p:nvPr>
            <p:ph type="ftr" sz="quarter" idx="3"/>
          </p:nvPr>
        </p:nvSpPr>
        <p:spPr/>
        <p:txBody>
          <a:bodyPr/>
          <a:lstStyle/>
          <a:p>
            <a:pPr lvl="0" algn="ctr"/>
            <a:fld id="{892BAC63-910B-41E2-9067-B9BDDF3EE185}" type="footer">
              <a:rPr sz="1200">
                <a:latin typeface="Garamond" pitchFamily="18" charset="0"/>
              </a:rPr>
              <a:t/>
            </a:fld>
            <a:endParaRPr sz="1200">
              <a:latin typeface="Garamond" pitchFamily="18" charset="0"/>
            </a:endParaRPr>
          </a:p>
        </p:txBody>
      </p:sp>
      <p:sp>
        <p:nvSpPr>
          <p:cNvPr id="13318" name="TextBox 1331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
          <p:cNvSpPr/>
          <p:nvPr>
            <p:ph type="title"/>
          </p:nvPr>
        </p:nvSpPr>
        <p:spPr>
          <a:xfrm>
            <a:off x="685800" y="381000"/>
            <a:ext cx="7772400" cy="1143000"/>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2500">
                <a:solidFill>
                  <a:schemeClr val="tx1"/>
                </a:solidFill>
              </a:rPr>
              <a:t>（二）从我国在新世纪新阶段呈现的一系列新的阶段特征看我国正处于发展的“关键阶段”</a:t>
            </a:r>
            <a:endParaRPr sz="2500">
              <a:solidFill>
                <a:schemeClr val="tx1"/>
              </a:solidFill>
            </a:endParaRPr>
          </a:p>
        </p:txBody>
      </p:sp>
      <p:sp>
        <p:nvSpPr>
          <p:cNvPr id="15363" name=""/>
          <p:cNvSpPr/>
          <p:nvPr>
            <p:ph type="body" idx="4294967295"/>
          </p:nvPr>
        </p:nvSpPr>
        <p:spPr>
          <a:xfrm>
            <a:off x="974725" y="1676400"/>
            <a:ext cx="7488238" cy="4144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lnSpc>
                <a:spcPct val="80000"/>
              </a:lnSpc>
              <a:buNone/>
            </a:pPr>
            <a:r>
              <a:rPr sz="2100"/>
              <a:t>         1、经济社会发展不协调。</a:t>
            </a:r>
            <a:endParaRPr sz="2100"/>
          </a:p>
          <a:p>
            <a:pPr lvl="0">
              <a:lnSpc>
                <a:spcPct val="80000"/>
              </a:lnSpc>
              <a:buNone/>
            </a:pPr>
            <a:r>
              <a:rPr sz="2100"/>
              <a:t>      （2）经济增长与分配相对失衡。</a:t>
            </a:r>
            <a:endParaRPr sz="2100"/>
          </a:p>
          <a:p>
            <a:pPr lvl="0">
              <a:lnSpc>
                <a:spcPct val="80000"/>
              </a:lnSpc>
              <a:buNone/>
            </a:pPr>
            <a:r>
              <a:rPr sz="2100"/>
              <a:t>         二是社会分配差距过大。国际上，衡量收入差距水平有两个指标：</a:t>
            </a:r>
            <a:endParaRPr sz="2100"/>
          </a:p>
          <a:p>
            <a:pPr lvl="0">
              <a:lnSpc>
                <a:spcPct val="80000"/>
              </a:lnSpc>
              <a:buNone/>
            </a:pPr>
            <a:r>
              <a:rPr sz="2100"/>
              <a:t>        一个是基尼系数。基尼系数是一个在0与1之间的数值。基尼系数在0.2以下，为高度平等；0.2－0.3之间，为相对平等；0.3－0.4之间，为中等程度不平等；0.4以上，为严重不平等；0.6为“动乱线”。我国城乡居民基尼系数，1979年为0.31，1988年为 0.382，1995年为0.415，目前约为0.47。</a:t>
            </a:r>
            <a:endParaRPr sz="2100"/>
          </a:p>
        </p:txBody>
      </p:sp>
      <p:sp>
        <p:nvSpPr>
          <p:cNvPr id="15364" name="Date Placeholder 3"/>
          <p:cNvSpPr>
            <a:spLocks noGrp="1"/>
          </p:cNvSpPr>
          <p:nvPr>
            <p:ph type="dt" sz="half" idx="2"/>
          </p:nvPr>
        </p:nvSpPr>
        <p:spPr/>
        <p:txBody>
          <a:bodyPr/>
          <a:lstStyle/>
          <a:p>
            <a:pPr lvl="0"/>
            <a:endParaRPr sz="1200">
              <a:latin typeface="Garamond" pitchFamily="18" charset="0"/>
            </a:endParaRPr>
          </a:p>
        </p:txBody>
      </p:sp>
      <p:sp>
        <p:nvSpPr>
          <p:cNvPr id="15365" name="Footer Placeholder 4"/>
          <p:cNvSpPr>
            <a:spLocks noGrp="1"/>
          </p:cNvSpPr>
          <p:nvPr>
            <p:ph type="ftr" sz="quarter" idx="3"/>
          </p:nvPr>
        </p:nvSpPr>
        <p:spPr/>
        <p:txBody>
          <a:bodyPr/>
          <a:lstStyle/>
          <a:p>
            <a:pPr lvl="0" algn="ctr"/>
            <a:fld id="{04798B78-B4C5-4D5F-8EBC-B885BDF251F8}" type="footer">
              <a:rPr sz="1200">
                <a:latin typeface="Garamond" pitchFamily="18" charset="0"/>
              </a:rPr>
              <a:t/>
            </a:fld>
            <a:endParaRPr sz="1200">
              <a:latin typeface="Garamond" pitchFamily="18" charset="0"/>
            </a:endParaRPr>
          </a:p>
        </p:txBody>
      </p:sp>
      <p:sp>
        <p:nvSpPr>
          <p:cNvPr id="15366" name="TextBox 1536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
          <p:cNvSpPr/>
          <p:nvPr>
            <p:ph type="title"/>
          </p:nvPr>
        </p:nvSpPr>
        <p:spPr>
          <a:xfrm>
            <a:off x="685800" y="381000"/>
            <a:ext cx="7772400" cy="1143000"/>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2500">
                <a:solidFill>
                  <a:schemeClr val="tx1"/>
                </a:solidFill>
              </a:rPr>
              <a:t>（二）从我国在新世纪新阶段呈现的一系列新的阶段特征看我国正处于发展的“关键阶段”</a:t>
            </a:r>
            <a:endParaRPr sz="2500">
              <a:solidFill>
                <a:schemeClr val="tx1"/>
              </a:solidFill>
            </a:endParaRPr>
          </a:p>
        </p:txBody>
      </p:sp>
      <p:sp>
        <p:nvSpPr>
          <p:cNvPr id="17411" name=""/>
          <p:cNvSpPr/>
          <p:nvPr>
            <p:ph type="body" idx="4294967295"/>
          </p:nvPr>
        </p:nvSpPr>
        <p:spPr>
          <a:xfrm>
            <a:off x="974725" y="1676400"/>
            <a:ext cx="7488238" cy="4144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lnSpc>
                <a:spcPct val="90000"/>
              </a:lnSpc>
              <a:buNone/>
            </a:pPr>
            <a:r>
              <a:rPr sz="2100"/>
              <a:t>           </a:t>
            </a:r>
            <a:r>
              <a:rPr sz="2600"/>
              <a:t> 1、经济社会发展不协调。</a:t>
            </a:r>
            <a:endParaRPr sz="2600"/>
          </a:p>
          <a:p>
            <a:pPr lvl="0">
              <a:lnSpc>
                <a:spcPct val="90000"/>
              </a:lnSpc>
              <a:buNone/>
            </a:pPr>
            <a:r>
              <a:rPr sz="2600"/>
              <a:t>        （3）经济增长与扩大就业相对失衡。</a:t>
            </a:r>
            <a:endParaRPr sz="2600"/>
          </a:p>
          <a:p>
            <a:pPr lvl="0">
              <a:lnSpc>
                <a:spcPct val="90000"/>
              </a:lnSpc>
              <a:buNone/>
            </a:pPr>
            <a:r>
              <a:rPr sz="2600"/>
              <a:t>          据测算，今后几年，全国每年新增劳动力1000万人，农村劳动力转移就业800万人，另外还有1400万下岗失业人员。即使经济增长保持8%到10%左右的速度，每年岗位缺口仍在1000万人左右，约占城镇劳动力的8％。农村失业率约为20％左右（1.5亿剩余劳动力）。国际上，失业率的警戒线是6％。</a:t>
            </a:r>
            <a:endParaRPr sz="2600"/>
          </a:p>
          <a:p>
            <a:pPr lvl="0">
              <a:lnSpc>
                <a:spcPct val="90000"/>
              </a:lnSpc>
              <a:buNone/>
            </a:pPr>
            <a:r>
              <a:rPr sz="2600"/>
              <a:t>   </a:t>
            </a:r>
            <a:endParaRPr sz="2600"/>
          </a:p>
          <a:p>
            <a:pPr lvl="0">
              <a:lnSpc>
                <a:spcPct val="90000"/>
              </a:lnSpc>
              <a:buNone/>
            </a:pPr>
            <a:r>
              <a:rPr sz="2600"/>
              <a:t>   </a:t>
            </a:r>
            <a:endParaRPr sz="2600"/>
          </a:p>
          <a:p>
            <a:pPr lvl="0">
              <a:lnSpc>
                <a:spcPct val="90000"/>
              </a:lnSpc>
              <a:buNone/>
            </a:pPr>
            <a:r>
              <a:rPr sz="2600"/>
              <a:t>  </a:t>
            </a:r>
            <a:endParaRPr sz="2600"/>
          </a:p>
        </p:txBody>
      </p:sp>
      <p:sp>
        <p:nvSpPr>
          <p:cNvPr id="17412" name="Date Placeholder 3"/>
          <p:cNvSpPr>
            <a:spLocks noGrp="1"/>
          </p:cNvSpPr>
          <p:nvPr>
            <p:ph type="dt" sz="half" idx="2"/>
          </p:nvPr>
        </p:nvSpPr>
        <p:spPr/>
        <p:txBody>
          <a:bodyPr/>
          <a:lstStyle/>
          <a:p>
            <a:pPr lvl="0"/>
            <a:endParaRPr sz="1200">
              <a:latin typeface="Garamond" pitchFamily="18" charset="0"/>
            </a:endParaRPr>
          </a:p>
        </p:txBody>
      </p:sp>
      <p:sp>
        <p:nvSpPr>
          <p:cNvPr id="17413" name="Footer Placeholder 4"/>
          <p:cNvSpPr>
            <a:spLocks noGrp="1"/>
          </p:cNvSpPr>
          <p:nvPr>
            <p:ph type="ftr" sz="quarter" idx="3"/>
          </p:nvPr>
        </p:nvSpPr>
        <p:spPr/>
        <p:txBody>
          <a:bodyPr/>
          <a:lstStyle/>
          <a:p>
            <a:pPr lvl="0" algn="ctr"/>
            <a:fld id="{85317831-51EC-4305-80CE-E275CCD1AAE3}" type="footer">
              <a:rPr sz="1200">
                <a:latin typeface="Garamond" pitchFamily="18" charset="0"/>
              </a:rPr>
              <a:t/>
            </a:fld>
            <a:endParaRPr sz="1200">
              <a:latin typeface="Garamond" pitchFamily="18" charset="0"/>
            </a:endParaRPr>
          </a:p>
        </p:txBody>
      </p:sp>
      <p:sp>
        <p:nvSpPr>
          <p:cNvPr id="17414" name="TextBox 1741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
          <p:cNvSpPr/>
          <p:nvPr>
            <p:ph type="title"/>
          </p:nvPr>
        </p:nvSpPr>
        <p:spPr>
          <a:xfrm>
            <a:off x="685800" y="381000"/>
            <a:ext cx="7772400" cy="1143000"/>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2500">
                <a:solidFill>
                  <a:schemeClr val="tx1"/>
                </a:solidFill>
              </a:rPr>
              <a:t>阶段特征（二）从我国在新世纪新阶段呈现的一系列新的看我国正处于发展的“关键阶段”</a:t>
            </a:r>
            <a:endParaRPr sz="2500">
              <a:solidFill>
                <a:schemeClr val="tx1"/>
              </a:solidFill>
            </a:endParaRPr>
          </a:p>
        </p:txBody>
      </p:sp>
      <p:sp>
        <p:nvSpPr>
          <p:cNvPr id="19459" name=""/>
          <p:cNvSpPr/>
          <p:nvPr>
            <p:ph type="body" idx="4294967295"/>
          </p:nvPr>
        </p:nvSpPr>
        <p:spPr>
          <a:xfrm>
            <a:off x="838200" y="1676400"/>
            <a:ext cx="7696200" cy="4648200"/>
          </a:xfrm>
          <a:prstGeom prst="rect">
            <a:avLst/>
          </a:prstGeom>
          <a:noFill/>
          <a:ln>
            <a:solidFill>
              <a:schemeClr val="tx1"/>
            </a:solidFill>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buNone/>
            </a:pPr>
            <a:r>
              <a:rPr sz="2600"/>
              <a:t>       阶段，1978－1984年，城乡居民收入差距大大缩小，由2.37：1缩小到1.56：1；</a:t>
            </a:r>
            <a:endParaRPr sz="2600"/>
          </a:p>
          <a:p>
            <a:pPr lvl="0">
              <a:buNone/>
            </a:pPr>
            <a:r>
              <a:rPr sz="2600"/>
              <a:t>       第二阶段，1985－1993年，差距又重新逐步扩大，由1.71：1又重新逐步扩大到2.7：1；</a:t>
            </a:r>
            <a:endParaRPr sz="2600"/>
          </a:p>
          <a:p>
            <a:pPr lvl="0">
              <a:buNone/>
            </a:pPr>
            <a:r>
              <a:rPr sz="2600"/>
              <a:t>       第三阶段，1994－1996年，差距一度有所缩小，由2.6：1缩小到2.3：1；</a:t>
            </a:r>
            <a:endParaRPr sz="2600"/>
          </a:p>
          <a:p>
            <a:pPr lvl="0">
              <a:buNone/>
            </a:pPr>
            <a:r>
              <a:rPr sz="2600"/>
              <a:t>       第四阶段，1997－2008年，差距又逐年扩大，由2.47：1扩大到3.31：1。</a:t>
            </a:r>
            <a:endParaRPr sz="2600"/>
          </a:p>
          <a:p>
            <a:pPr lvl="0">
              <a:buNone/>
            </a:pPr>
            <a:endParaRPr sz="2600"/>
          </a:p>
        </p:txBody>
      </p:sp>
      <p:sp>
        <p:nvSpPr>
          <p:cNvPr id="19460" name="Date Placeholder 3"/>
          <p:cNvSpPr>
            <a:spLocks noGrp="1"/>
          </p:cNvSpPr>
          <p:nvPr>
            <p:ph type="dt" sz="half" idx="2"/>
          </p:nvPr>
        </p:nvSpPr>
        <p:spPr/>
        <p:txBody>
          <a:bodyPr/>
          <a:lstStyle/>
          <a:p>
            <a:pPr lvl="0"/>
            <a:endParaRPr sz="1200">
              <a:latin typeface="Garamond" pitchFamily="18" charset="0"/>
            </a:endParaRPr>
          </a:p>
        </p:txBody>
      </p:sp>
      <p:sp>
        <p:nvSpPr>
          <p:cNvPr id="19461" name="Footer Placeholder 4"/>
          <p:cNvSpPr>
            <a:spLocks noGrp="1"/>
          </p:cNvSpPr>
          <p:nvPr>
            <p:ph type="ftr" sz="quarter" idx="3"/>
          </p:nvPr>
        </p:nvSpPr>
        <p:spPr/>
        <p:txBody>
          <a:bodyPr/>
          <a:lstStyle/>
          <a:p>
            <a:pPr lvl="0" algn="ctr"/>
            <a:fld id="{D2DDA064-570C-4BE1-9272-DEA8DF5BC22D}" type="footer">
              <a:rPr sz="1200">
                <a:latin typeface="Garamond" pitchFamily="18" charset="0"/>
              </a:rPr>
              <a:t/>
            </a:fld>
            <a:endParaRPr sz="1200">
              <a:latin typeface="Garamond" pitchFamily="18" charset="0"/>
            </a:endParaRPr>
          </a:p>
        </p:txBody>
      </p:sp>
      <p:sp>
        <p:nvSpPr>
          <p:cNvPr id="19462" name="TextBox 1946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树立和落实科学发展观房山区委党校教研室共45页，您现在浏览的是第14页!</a:t>
            </a:r>
          </a:p>
        </p:txBody>
      </p:sp>
    </p:spTree>
  </p:cSld>
  <p:clrMapOvr>
    <a:masterClrMapping/>
  </p:clrMapOvr>
  <p:transition>
    <p:pull/>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19458"/>
                                        </p:tgtEl>
                                        <p:attrNameLst>
                                          <p:attrName>style.visibility</p:attrName>
                                        </p:attrNameLst>
                                      </p:cBhvr>
                                      <p:to>
                                        <p:strVal val="visible"/>
                                      </p:to>
                                    </p:set>
                                    <p:anim calcmode="lin" valueType="num">
                                      <p:cBhvr additive="base">
                                        <p:cTn id="7" dur="500" fill="hold"/>
                                        <p:tgtEl>
                                          <p:spTgt spid="19458"/>
                                        </p:tgtEl>
                                        <p:attrNameLst>
                                          <p:attrName>ppt_x</p:attrName>
                                        </p:attrNameLst>
                                      </p:cBhvr>
                                      <p:tavLst>
                                        <p:tav tm="0">
                                          <p:val>
                                            <p:strVal val="#ppt_x"/>
                                          </p:val>
                                        </p:tav>
                                        <p:tav tm="100000">
                                          <p:val>
                                            <p:strVal val="#ppt_x"/>
                                          </p:val>
                                        </p:tav>
                                      </p:tavLst>
                                    </p:anim>
                                    <p:anim calcmode="lin" valueType="num">
                                      <p:cBhvr additive="base">
                                        <p:cTn id="8" dur="500" fill="hold"/>
                                        <p:tgtEl>
                                          <p:spTgt spid="19458"/>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1" nodeType="clickEffect">
                                  <p:stCondLst>
                                    <p:cond delay="0"/>
                                  </p:stCondLst>
                                  <p:childTnLst>
                                    <p:set>
                                      <p:cBhvr additive="base">
                                        <p:cTn id="12" dur="1" fill="hold">
                                          <p:stCondLst>
                                            <p:cond delay="0"/>
                                          </p:stCondLst>
                                        </p:cTn>
                                        <p:tgtEl>
                                          <p:spTgt spid="19459">
                                            <p:txEl>
                                              <p:pRg st="0" end="0"/>
                                            </p:txEl>
                                          </p:spTgt>
                                        </p:tgtEl>
                                        <p:attrNameLst>
                                          <p:attrName>style.visibility</p:attrName>
                                        </p:attrNameLst>
                                      </p:cBhvr>
                                      <p:to>
                                        <p:strVal val="visible"/>
                                      </p:to>
                                    </p:set>
                                    <p:anim calcmode="lin" valueType="num">
                                      <p:cBhvr additive="base">
                                        <p:cTn id="13" dur="500" fill="hold"/>
                                        <p:tgtEl>
                                          <p:spTgt spid="19459">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9459">
                                            <p:txEl>
                                              <p:pRg st="0" end="0"/>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1" nodeType="clickEffect">
                                  <p:stCondLst>
                                    <p:cond delay="0"/>
                                  </p:stCondLst>
                                  <p:childTnLst>
                                    <p:set>
                                      <p:cBhvr additive="base">
                                        <p:cTn id="18" dur="1" fill="hold">
                                          <p:stCondLst>
                                            <p:cond delay="0"/>
                                          </p:stCondLst>
                                        </p:cTn>
                                        <p:tgtEl>
                                          <p:spTgt spid="19459">
                                            <p:txEl>
                                              <p:pRg st="1" end="1"/>
                                            </p:txEl>
                                          </p:spTgt>
                                        </p:tgtEl>
                                        <p:attrNameLst>
                                          <p:attrName>style.visibility</p:attrName>
                                        </p:attrNameLst>
                                      </p:cBhvr>
                                      <p:to>
                                        <p:strVal val="visible"/>
                                      </p:to>
                                    </p:set>
                                    <p:anim calcmode="lin" valueType="num">
                                      <p:cBhvr additive="base">
                                        <p:cTn id="19" dur="500" fill="hold"/>
                                        <p:tgtEl>
                                          <p:spTgt spid="19459">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9459">
                                            <p:txEl>
                                              <p:pRg st="1" end="1"/>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1" nodeType="clickEffect">
                                  <p:stCondLst>
                                    <p:cond delay="0"/>
                                  </p:stCondLst>
                                  <p:childTnLst>
                                    <p:set>
                                      <p:cBhvr additive="base">
                                        <p:cTn id="24" dur="1" fill="hold">
                                          <p:stCondLst>
                                            <p:cond delay="0"/>
                                          </p:stCondLst>
                                        </p:cTn>
                                        <p:tgtEl>
                                          <p:spTgt spid="19459">
                                            <p:txEl>
                                              <p:pRg st="2" end="2"/>
                                            </p:txEl>
                                          </p:spTgt>
                                        </p:tgtEl>
                                        <p:attrNameLst>
                                          <p:attrName>style.visibility</p:attrName>
                                        </p:attrNameLst>
                                      </p:cBhvr>
                                      <p:to>
                                        <p:strVal val="visible"/>
                                      </p:to>
                                    </p:set>
                                    <p:anim calcmode="lin" valueType="num">
                                      <p:cBhvr additive="base">
                                        <p:cTn id="25" dur="500" fill="hold"/>
                                        <p:tgtEl>
                                          <p:spTgt spid="19459">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9459">
                                            <p:txEl>
                                              <p:pRg st="2" end="2"/>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grpId="1" nodeType="clickEffect">
                                  <p:stCondLst>
                                    <p:cond delay="0"/>
                                  </p:stCondLst>
                                  <p:childTnLst>
                                    <p:set>
                                      <p:cBhvr additive="base">
                                        <p:cTn id="30" dur="1" fill="hold">
                                          <p:stCondLst>
                                            <p:cond delay="0"/>
                                          </p:stCondLst>
                                        </p:cTn>
                                        <p:tgtEl>
                                          <p:spTgt spid="19459">
                                            <p:txEl>
                                              <p:pRg st="3" end="3"/>
                                            </p:txEl>
                                          </p:spTgt>
                                        </p:tgtEl>
                                        <p:attrNameLst>
                                          <p:attrName>style.visibility</p:attrName>
                                        </p:attrNameLst>
                                      </p:cBhvr>
                                      <p:to>
                                        <p:strVal val="visible"/>
                                      </p:to>
                                    </p:set>
                                    <p:anim calcmode="lin" valueType="num">
                                      <p:cBhvr additive="base">
                                        <p:cTn id="31" dur="500" fill="hold"/>
                                        <p:tgtEl>
                                          <p:spTgt spid="19459">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9459">
                                            <p:txEl>
                                              <p:pRg st="3" end="3"/>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P spid="19459" grpId="1" uiExpand="1"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
          <p:cNvSpPr/>
          <p:nvPr>
            <p:ph type="title"/>
          </p:nvPr>
        </p:nvSpPr>
        <p:spPr>
          <a:xfrm>
            <a:off x="685800" y="381000"/>
            <a:ext cx="7772400" cy="1143000"/>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2500">
                <a:solidFill>
                  <a:schemeClr val="tx1"/>
                </a:solidFill>
              </a:rPr>
              <a:t>（二）从我国在新世纪新阶段呈现的一系列新的阶段特征看我国正处于发展的“关键阶段”</a:t>
            </a:r>
            <a:endParaRPr sz="2500">
              <a:solidFill>
                <a:schemeClr val="tx1"/>
              </a:solidFill>
            </a:endParaRPr>
          </a:p>
        </p:txBody>
      </p:sp>
      <p:sp>
        <p:nvSpPr>
          <p:cNvPr id="21507" name=""/>
          <p:cNvSpPr/>
          <p:nvPr>
            <p:ph type="body" idx="4294967295"/>
          </p:nvPr>
        </p:nvSpPr>
        <p:spPr>
          <a:xfrm>
            <a:off x="838200" y="1828800"/>
            <a:ext cx="7696200" cy="46482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buNone/>
            </a:pPr>
            <a:r>
              <a:rPr sz="2600"/>
              <a:t>  东、中、西部GDP占全国GDP的比重（％）</a:t>
            </a:r>
            <a:endParaRPr sz="2600"/>
          </a:p>
          <a:p>
            <a:pPr lvl="0">
              <a:buNone/>
            </a:pPr>
            <a:r>
              <a:t>      </a:t>
            </a:r>
          </a:p>
        </p:txBody>
      </p:sp>
      <p:graphicFrame>
        <p:nvGraphicFramePr>
          <p:cNvPr id="21549" name=""/>
          <p:cNvGraphicFramePr>
            <a:graphicFrameLocks noGrp="1"/>
          </p:cNvGraphicFramePr>
          <p:nvPr/>
        </p:nvGraphicFramePr>
        <p:xfrm>
          <a:off x="457200" y="2362200"/>
          <a:ext cx="8229600" cy="4419600"/>
        </p:xfrm>
        <a:graphic>
          <a:graphicData uri="http://schemas.openxmlformats.org/drawingml/2006/table">
            <a:tbl>
              <a:tblPr/>
              <a:tblGrid>
                <a:gridCol w="906462"/>
                <a:gridCol w="1282700"/>
                <a:gridCol w="1284288"/>
                <a:gridCol w="1282700"/>
                <a:gridCol w="1585912"/>
                <a:gridCol w="1887538"/>
              </a:tblGrid>
              <a:tr h="969962">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endParaRPr>
                        <a:solidFill>
                          <a:srgbClr val="FF9900"/>
                        </a:solidFill>
                      </a:endParaRPr>
                    </a:p>
                  </a:txBody>
                  <a:tcPr>
                    <a:lnL w="12700">
                      <a:solidFill>
                        <a:schemeClr val="tx1"/>
                      </a:solidFill>
                      <a:miter lim="800000"/>
                    </a:lnL>
                    <a:lnR w="12700">
                      <a:solidFill>
                        <a:schemeClr val="tx1"/>
                      </a:solidFill>
                      <a:miter lim="800000"/>
                    </a:lnR>
                    <a:lnT w="12700" cap="sq">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1980</a:t>
                      </a:r>
                      <a:endParaRPr>
                        <a:solidFill>
                          <a:srgbClr val="FF9900"/>
                        </a:solidFill>
                      </a:endParaRPr>
                    </a:p>
                  </a:txBody>
                  <a:tcPr>
                    <a:lnL w="12700">
                      <a:solidFill>
                        <a:schemeClr val="tx1"/>
                      </a:solidFill>
                      <a:miter lim="800000"/>
                    </a:lnL>
                    <a:lnR w="12700">
                      <a:solidFill>
                        <a:schemeClr val="tx1"/>
                      </a:solidFill>
                      <a:miter lim="800000"/>
                    </a:lnR>
                    <a:lnT w="12700" cap="sq">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1990</a:t>
                      </a:r>
                      <a:endParaRPr>
                        <a:solidFill>
                          <a:srgbClr val="FF9900"/>
                        </a:solidFill>
                      </a:endParaRPr>
                    </a:p>
                  </a:txBody>
                  <a:tcPr>
                    <a:lnL w="12700">
                      <a:solidFill>
                        <a:schemeClr val="tx1"/>
                      </a:solidFill>
                      <a:miter lim="800000"/>
                    </a:lnL>
                    <a:lnR w="12700">
                      <a:solidFill>
                        <a:schemeClr val="tx1"/>
                      </a:solidFill>
                      <a:miter lim="800000"/>
                    </a:lnR>
                    <a:lnT w="12700" cap="sq">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2000</a:t>
                      </a:r>
                      <a:endParaRPr>
                        <a:solidFill>
                          <a:srgbClr val="FF9900"/>
                        </a:solidFill>
                      </a:endParaRPr>
                    </a:p>
                  </a:txBody>
                  <a:tcPr>
                    <a:lnL w="12700">
                      <a:solidFill>
                        <a:schemeClr val="tx1"/>
                      </a:solidFill>
                      <a:miter lim="800000"/>
                    </a:lnL>
                    <a:lnR w="12700">
                      <a:solidFill>
                        <a:schemeClr val="tx1"/>
                      </a:solidFill>
                      <a:miter lim="800000"/>
                    </a:lnR>
                    <a:lnT w="12700" cap="sq">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2002</a:t>
                      </a:r>
                      <a:endParaRPr>
                        <a:solidFill>
                          <a:srgbClr val="FF9900"/>
                        </a:solidFill>
                      </a:endParaRPr>
                    </a:p>
                  </a:txBody>
                  <a:tcPr>
                    <a:lnL w="12700">
                      <a:solidFill>
                        <a:schemeClr val="tx1"/>
                      </a:solidFill>
                      <a:miter lim="800000"/>
                    </a:lnL>
                    <a:lnR w="12700">
                      <a:solidFill>
                        <a:schemeClr val="tx1"/>
                      </a:solidFill>
                      <a:miter lim="800000"/>
                    </a:lnR>
                    <a:lnT w="12700" cap="sq">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2006</a:t>
                      </a:r>
                      <a:endParaRPr>
                        <a:solidFill>
                          <a:srgbClr val="FF9900"/>
                        </a:solidFill>
                      </a:endParaRPr>
                    </a:p>
                  </a:txBody>
                  <a:tcPr>
                    <a:lnL w="12700">
                      <a:solidFill>
                        <a:schemeClr val="tx1"/>
                      </a:solidFill>
                      <a:miter lim="800000"/>
                    </a:lnL>
                    <a:lnR w="12700" cap="sq">
                      <a:solidFill>
                        <a:schemeClr val="tx1"/>
                      </a:solidFill>
                      <a:miter lim="800000"/>
                    </a:lnR>
                    <a:lnT w="12700" cap="sq">
                      <a:solidFill>
                        <a:schemeClr val="tx1"/>
                      </a:solidFill>
                      <a:miter lim="800000"/>
                    </a:lnT>
                    <a:lnB w="12700">
                      <a:solidFill>
                        <a:schemeClr val="tx1"/>
                      </a:solidFill>
                      <a:miter lim="800000"/>
                    </a:lnB>
                    <a:noFill/>
                  </a:tcPr>
                </a:tc>
              </a:tr>
              <a:tr h="819150">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东部</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50.20</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51.50</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57.29</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57.86</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55.6</a:t>
                      </a:r>
                      <a:endParaRPr>
                        <a:solidFill>
                          <a:srgbClr val="FF9900"/>
                        </a:solidFill>
                      </a:endParaRPr>
                    </a:p>
                  </a:txBody>
                  <a:tcP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895350">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中部</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29.75</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28.26</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25.58</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25.12</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27.5</a:t>
                      </a:r>
                      <a:endParaRPr>
                        <a:solidFill>
                          <a:srgbClr val="FF9900"/>
                        </a:solidFill>
                      </a:endParaRPr>
                    </a:p>
                  </a:txBody>
                  <a:tcP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744538">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西部</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20.04</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20.24</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17.13</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17.01</a:t>
                      </a:r>
                      <a:endParaRPr>
                        <a:solidFill>
                          <a:srgbClr val="FF9900"/>
                        </a:solidFill>
                      </a:endParaRP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17.1</a:t>
                      </a:r>
                      <a:endParaRPr>
                        <a:solidFill>
                          <a:srgbClr val="FF9900"/>
                        </a:solidFill>
                      </a:endParaRPr>
                    </a:p>
                  </a:txBody>
                  <a:tcPr>
                    <a:lnL w="12700">
                      <a:solidFill>
                        <a:schemeClr val="tx1"/>
                      </a:solidFill>
                      <a:miter lim="800000"/>
                    </a:lnL>
                    <a:lnR w="12700" cap="sq">
                      <a:solidFill>
                        <a:schemeClr val="tx1"/>
                      </a:solidFill>
                      <a:miter lim="800000"/>
                    </a:lnR>
                    <a:lnT w="12700">
                      <a:solidFill>
                        <a:schemeClr val="tx1"/>
                      </a:solidFill>
                      <a:miter lim="800000"/>
                    </a:lnT>
                    <a:lnB w="12700">
                      <a:solidFill>
                        <a:schemeClr val="tx1"/>
                      </a:solidFill>
                      <a:miter lim="800000"/>
                    </a:lnB>
                    <a:noFill/>
                  </a:tcPr>
                </a:tc>
              </a:tr>
              <a:tr h="990600">
                <a:tc gridSpan="6">
                  <a:txBody>
                    <a:bodyPr vert="horz" wrap="square">
                      <a:noAutofit/>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6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2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0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18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1800" b="0" i="0" u="none" baseline="0">
                          <a:solidFill>
                            <a:schemeClr val="tx1"/>
                          </a:solidFill>
                          <a:latin typeface="Arial"/>
                          <a:ea typeface="宋体" pitchFamily="2" charset="-122"/>
                        </a:defRPr>
                      </a:lvl5pPr>
                    </a:lstStyle>
                    <a:p>
                      <a:pPr marL="0" lvl="0" indent="0">
                        <a:buNone/>
                      </a:pPr>
                      <a:r>
                        <a:rPr>
                          <a:solidFill>
                            <a:srgbClr val="FF9900"/>
                          </a:solidFill>
                        </a:rPr>
                        <a:t>       </a:t>
                      </a:r>
                      <a:endParaRPr>
                        <a:solidFill>
                          <a:srgbClr val="FF9900"/>
                        </a:solidFill>
                      </a:endParaRPr>
                    </a:p>
                    <a:p>
                      <a:pPr marL="0" lvl="0" indent="0">
                        <a:buNone/>
                      </a:pPr>
                      <a:r>
                        <a:rPr>
                          <a:solidFill>
                            <a:srgbClr val="FF9900"/>
                          </a:solidFill>
                        </a:rPr>
                        <a:t>       </a:t>
                      </a:r>
                      <a:r>
                        <a:rPr sz="2200">
                          <a:solidFill>
                            <a:srgbClr val="FF9900"/>
                          </a:solidFill>
                        </a:rPr>
                        <a:t>资料来源：根据《中国统计年鉴》整理</a:t>
                      </a:r>
                      <a:endParaRPr sz="2200">
                        <a:solidFill>
                          <a:srgbClr val="FF9900"/>
                        </a:solidFill>
                      </a:endParaRPr>
                    </a:p>
                  </a:txBody>
                  <a:tcPr>
                    <a:lnL w="12700">
                      <a:noFill/>
                      <a:miter lim="800000"/>
                    </a:lnL>
                    <a:lnR w="12700" cap="sq">
                      <a:noFill/>
                      <a:miter lim="800000"/>
                    </a:lnR>
                    <a:lnT w="12700">
                      <a:solidFill>
                        <a:schemeClr val="tx1"/>
                      </a:solidFill>
                      <a:miter lim="800000"/>
                    </a:lnT>
                    <a:lnB w="12700" cap="sq">
                      <a:solidFill>
                        <a:schemeClr val="tx1"/>
                      </a:solidFill>
                      <a:miter lim="800000"/>
                    </a:lnB>
                    <a:noFill/>
                  </a:tcPr>
                </a:tc>
                <a:tc hMerge="1">
                  <a:txBody>
                    <a:bodyPr vert="horz" wrap="square"/>
                    <a:lstStyle/>
                    <a:p/>
                  </a:txBody>
                  <a:tcPr>
                    <a:lnT w="12700">
                      <a:solidFill>
                        <a:schemeClr val="tx1"/>
                      </a:solidFill>
                      <a:miter lim="800000"/>
                    </a:lnT>
                    <a:lnB w="12700" cap="sq">
                      <a:solidFill>
                        <a:schemeClr val="tx1"/>
                      </a:solidFill>
                      <a:miter lim="800000"/>
                    </a:lnB>
                  </a:tcPr>
                </a:tc>
                <a:tc hMerge="1">
                  <a:txBody>
                    <a:bodyPr vert="horz" wrap="square"/>
                    <a:lstStyle/>
                    <a:p/>
                  </a:txBody>
                  <a:tcPr>
                    <a:lnT w="12700">
                      <a:solidFill>
                        <a:schemeClr val="tx1"/>
                      </a:solidFill>
                      <a:miter lim="800000"/>
                    </a:lnT>
                    <a:lnB w="12700" cap="sq">
                      <a:solidFill>
                        <a:schemeClr val="tx1"/>
                      </a:solidFill>
                      <a:miter lim="800000"/>
                    </a:lnB>
                  </a:tcPr>
                </a:tc>
                <a:tc hMerge="1">
                  <a:txBody>
                    <a:bodyPr vert="horz" wrap="square"/>
                    <a:lstStyle/>
                    <a:p/>
                  </a:txBody>
                  <a:tcPr>
                    <a:lnT w="12700">
                      <a:solidFill>
                        <a:schemeClr val="tx1"/>
                      </a:solidFill>
                      <a:miter lim="800000"/>
                    </a:lnT>
                    <a:lnB w="12700" cap="sq">
                      <a:solidFill>
                        <a:schemeClr val="tx1"/>
                      </a:solidFill>
                      <a:miter lim="800000"/>
                    </a:lnB>
                  </a:tcPr>
                </a:tc>
                <a:tc hMerge="1">
                  <a:txBody>
                    <a:bodyPr vert="horz" wrap="square"/>
                    <a:lstStyle/>
                    <a:p/>
                  </a:txBody>
                  <a:tcPr>
                    <a:lnT w="12700">
                      <a:solidFill>
                        <a:schemeClr val="tx1"/>
                      </a:solidFill>
                      <a:miter lim="800000"/>
                    </a:lnT>
                    <a:lnB w="12700" cap="sq">
                      <a:solidFill>
                        <a:schemeClr val="tx1"/>
                      </a:solidFill>
                      <a:miter lim="800000"/>
                    </a:lnB>
                  </a:tcPr>
                </a:tc>
                <a:tc hMerge="1">
                  <a:txBody>
                    <a:bodyPr vert="horz" wrap="square"/>
                    <a:lstStyle/>
                    <a:p/>
                  </a:txBody>
                  <a:tcPr>
                    <a:lnR w="12700" cap="sq">
                      <a:noFill/>
                      <a:miter lim="800000"/>
                    </a:lnR>
                    <a:lnT w="12700">
                      <a:solidFill>
                        <a:schemeClr val="tx1"/>
                      </a:solidFill>
                      <a:miter lim="800000"/>
                    </a:lnT>
                    <a:lnB w="12700" cap="sq">
                      <a:solidFill>
                        <a:schemeClr val="tx1"/>
                      </a:solidFill>
                      <a:miter lim="800000"/>
                    </a:lnB>
                  </a:tcPr>
                </a:tc>
              </a:tr>
            </a:tbl>
          </a:graphicData>
        </a:graphic>
      </p:graphicFrame>
      <p:sp>
        <p:nvSpPr>
          <p:cNvPr id="21550" name="Date Placeholder 3"/>
          <p:cNvSpPr>
            <a:spLocks noGrp="1"/>
          </p:cNvSpPr>
          <p:nvPr>
            <p:ph type="dt" sz="half" idx="2"/>
          </p:nvPr>
        </p:nvSpPr>
        <p:spPr/>
        <p:txBody>
          <a:bodyPr/>
          <a:lstStyle/>
          <a:p>
            <a:pPr lvl="0"/>
            <a:endParaRPr sz="1200">
              <a:latin typeface="Garamond" pitchFamily="18" charset="0"/>
            </a:endParaRPr>
          </a:p>
        </p:txBody>
      </p:sp>
      <p:sp>
        <p:nvSpPr>
          <p:cNvPr id="21551" name="Footer Placeholder 4"/>
          <p:cNvSpPr>
            <a:spLocks noGrp="1"/>
          </p:cNvSpPr>
          <p:nvPr>
            <p:ph type="ftr" sz="quarter" idx="3"/>
          </p:nvPr>
        </p:nvSpPr>
        <p:spPr/>
        <p:txBody>
          <a:bodyPr/>
          <a:lstStyle/>
          <a:p>
            <a:pPr lvl="0" algn="ctr"/>
            <a:fld id="{6A3B34F7-1036-4E6E-9ED8-C38025DBFF51}" type="footer">
              <a:rPr sz="1200">
                <a:latin typeface="Garamond" pitchFamily="18" charset="0"/>
              </a:rPr>
              <a:t/>
            </a:fld>
            <a:endParaRPr sz="1200">
              <a:latin typeface="Garamond" pitchFamily="18" charset="0"/>
            </a:endParaRPr>
          </a:p>
        </p:txBody>
      </p:sp>
      <p:sp>
        <p:nvSpPr>
          <p:cNvPr id="21552" name="TextBox 2155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树立和落实科学发展观房山区委党校教研室共45页，您现在浏览的是第15页!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2500">
                <a:solidFill>
                  <a:schemeClr val="tx1"/>
                </a:solidFill>
              </a:rPr>
              <a:t>（二）从我国在新世纪新阶段呈现的一系列新的阶段特征看我国正处于发展的“关键阶段”</a:t>
            </a:r>
            <a:endParaRPr sz="2500">
              <a:solidFill>
                <a:schemeClr val="tx1"/>
              </a:solidFill>
            </a:endParaRPr>
          </a:p>
        </p:txBody>
      </p:sp>
      <p:sp>
        <p:nvSpPr>
          <p:cNvPr id="26627" name=""/>
          <p:cNvSpPr/>
          <p:nvPr>
            <p:ph type="body" idx="4294967295"/>
          </p:nvPr>
        </p:nvSpPr>
        <p:spPr>
          <a:xfrm>
            <a:off x="457200" y="1600200"/>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lnSpc>
                <a:spcPct val="90000"/>
              </a:lnSpc>
              <a:buNone/>
            </a:pPr>
            <a:r>
              <a:rPr sz="2100"/>
              <a:t>        当前我国经济社会发展中面临的突出矛盾和挑战:</a:t>
            </a:r>
            <a:endParaRPr sz="2100"/>
          </a:p>
          <a:p>
            <a:pPr lvl="0">
              <a:lnSpc>
                <a:spcPct val="90000"/>
              </a:lnSpc>
            </a:pPr>
            <a:r>
              <a:rPr sz="2100"/>
              <a:t>    3、国土资源紧缺形势严竣。</a:t>
            </a:r>
            <a:endParaRPr sz="2100"/>
          </a:p>
          <a:p>
            <a:pPr lvl="0">
              <a:lnSpc>
                <a:spcPct val="90000"/>
              </a:lnSpc>
            </a:pPr>
            <a:r>
              <a:rPr sz="2100"/>
              <a:t>    （1）耕地大量减少，影响国家粮食安全。</a:t>
            </a:r>
            <a:endParaRPr sz="2100"/>
          </a:p>
          <a:p>
            <a:pPr lvl="0">
              <a:lnSpc>
                <a:spcPct val="90000"/>
              </a:lnSpc>
            </a:pPr>
            <a:r>
              <a:rPr sz="2100"/>
              <a:t>    我国耕地资源具有四个显著特点：</a:t>
            </a:r>
            <a:endParaRPr sz="2100"/>
          </a:p>
          <a:p>
            <a:pPr lvl="0">
              <a:lnSpc>
                <a:spcPct val="90000"/>
              </a:lnSpc>
            </a:pPr>
            <a:r>
              <a:rPr sz="2100"/>
              <a:t>      </a:t>
            </a:r>
            <a:r>
              <a:rPr sz="2100">
                <a:ea typeface="Times New Roman" pitchFamily="18" charset="0"/>
              </a:rPr>
              <a:t>①</a:t>
            </a:r>
            <a:r>
              <a:rPr sz="2100"/>
              <a:t>人均耕地少。目前我国人均耕地仅1.4亩，不到世界人均水平的40%。</a:t>
            </a:r>
            <a:endParaRPr sz="2100"/>
          </a:p>
          <a:p>
            <a:pPr lvl="0">
              <a:lnSpc>
                <a:spcPct val="90000"/>
              </a:lnSpc>
            </a:pPr>
            <a:r>
              <a:rPr sz="2100"/>
              <a:t>      </a:t>
            </a:r>
            <a:r>
              <a:rPr sz="2100">
                <a:ea typeface="Times New Roman" pitchFamily="18" charset="0"/>
              </a:rPr>
              <a:t>②</a:t>
            </a:r>
            <a:r>
              <a:rPr sz="2100"/>
              <a:t>优质耕地少。我国水资源充沛、热量充足的优质耕地仅占全国耕地的1/3。</a:t>
            </a:r>
            <a:endParaRPr sz="2100"/>
          </a:p>
          <a:p>
            <a:pPr lvl="0">
              <a:lnSpc>
                <a:spcPct val="90000"/>
              </a:lnSpc>
            </a:pPr>
            <a:r>
              <a:rPr sz="2100"/>
              <a:t>      </a:t>
            </a:r>
            <a:r>
              <a:rPr sz="2100">
                <a:ea typeface="Times New Roman" pitchFamily="18" charset="0"/>
              </a:rPr>
              <a:t>③</a:t>
            </a:r>
            <a:r>
              <a:rPr sz="2100"/>
              <a:t>污染和退化严重。目前，有9000万亩耕地受工业“三废”污染，大量耕地受酸雨危害和长期施用化肥等的影响，地力下降。</a:t>
            </a:r>
            <a:endParaRPr sz="2100"/>
          </a:p>
          <a:p>
            <a:pPr lvl="0">
              <a:lnSpc>
                <a:spcPct val="90000"/>
              </a:lnSpc>
            </a:pPr>
            <a:r>
              <a:rPr sz="2100"/>
              <a:t>      </a:t>
            </a:r>
            <a:r>
              <a:rPr sz="2100">
                <a:ea typeface="Times New Roman" pitchFamily="18" charset="0"/>
              </a:rPr>
              <a:t>④</a:t>
            </a:r>
            <a:r>
              <a:rPr sz="2100"/>
              <a:t>后备资源严重不足。</a:t>
            </a:r>
            <a:endParaRPr sz="2100"/>
          </a:p>
        </p:txBody>
      </p:sp>
      <p:sp>
        <p:nvSpPr>
          <p:cNvPr id="26628" name="Date Placeholder 3"/>
          <p:cNvSpPr>
            <a:spLocks noGrp="1"/>
          </p:cNvSpPr>
          <p:nvPr>
            <p:ph type="dt" sz="half" idx="2"/>
          </p:nvPr>
        </p:nvSpPr>
        <p:spPr/>
        <p:txBody>
          <a:bodyPr/>
          <a:lstStyle/>
          <a:p>
            <a:pPr lvl="0"/>
            <a:endParaRPr sz="1200">
              <a:latin typeface="Garamond" pitchFamily="18" charset="0"/>
            </a:endParaRPr>
          </a:p>
        </p:txBody>
      </p:sp>
      <p:sp>
        <p:nvSpPr>
          <p:cNvPr id="26629" name="Footer Placeholder 4"/>
          <p:cNvSpPr>
            <a:spLocks noGrp="1"/>
          </p:cNvSpPr>
          <p:nvPr>
            <p:ph type="ftr" sz="quarter" idx="3"/>
          </p:nvPr>
        </p:nvSpPr>
        <p:spPr/>
        <p:txBody>
          <a:bodyPr/>
          <a:lstStyle/>
          <a:p>
            <a:pPr lvl="0" algn="ctr"/>
            <a:fld id="{14185090-7891-45AD-8406-FBAB1B0369E7}" type="footer">
              <a:rPr sz="1200">
                <a:latin typeface="Garamond" pitchFamily="18" charset="0"/>
              </a:rPr>
              <a:t/>
            </a:fld>
            <a:endParaRPr sz="1200">
              <a:latin typeface="Garamond" pitchFamily="18" charset="0"/>
            </a:endParaRPr>
          </a:p>
        </p:txBody>
      </p:sp>
      <p:sp>
        <p:nvSpPr>
          <p:cNvPr id="26630" name="TextBox 2662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树立和落实科学发展观房山区委党校教研室共45页，您现在浏览的是第16页!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26627">
                                            <p:txEl>
                                              <p:pRg st="1" end="1"/>
                                            </p:txEl>
                                          </p:spTgt>
                                        </p:tgtEl>
                                        <p:attrNameLst>
                                          <p:attrName>style.visibility</p:attrName>
                                        </p:attrNameLst>
                                      </p:cBhvr>
                                      <p:to>
                                        <p:strVal val="visible"/>
                                      </p:to>
                                    </p:set>
                                    <p:anim calcmode="lin" valueType="num">
                                      <p:cBhvr additive="base">
                                        <p:cTn id="13" dur="500" fill="hold"/>
                                        <p:tgtEl>
                                          <p:spTgt spid="2662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6627">
                                            <p:txEl>
                                              <p:pRg st="1" end="1"/>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26627">
                                            <p:txEl>
                                              <p:pRg st="2" end="2"/>
                                            </p:txEl>
                                          </p:spTgt>
                                        </p:tgtEl>
                                        <p:attrNameLst>
                                          <p:attrName>style.visibility</p:attrName>
                                        </p:attrNameLst>
                                      </p:cBhvr>
                                      <p:to>
                                        <p:strVal val="visible"/>
                                      </p:to>
                                    </p:set>
                                    <p:anim calcmode="lin" valueType="num">
                                      <p:cBhvr additive="base">
                                        <p:cTn id="19" dur="500" fill="hold"/>
                                        <p:tgtEl>
                                          <p:spTgt spid="2662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6627">
                                            <p:txEl>
                                              <p:pRg st="2" end="2"/>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0" nodeType="clickEffect">
                                  <p:stCondLst>
                                    <p:cond delay="0"/>
                                  </p:stCondLst>
                                  <p:childTnLst>
                                    <p:set>
                                      <p:cBhvr additive="base">
                                        <p:cTn id="24" dur="1" fill="hold">
                                          <p:stCondLst>
                                            <p:cond delay="0"/>
                                          </p:stCondLst>
                                        </p:cTn>
                                        <p:tgtEl>
                                          <p:spTgt spid="26627">
                                            <p:txEl>
                                              <p:pRg st="3" end="3"/>
                                            </p:txEl>
                                          </p:spTgt>
                                        </p:tgtEl>
                                        <p:attrNameLst>
                                          <p:attrName>style.visibility</p:attrName>
                                        </p:attrNameLst>
                                      </p:cBhvr>
                                      <p:to>
                                        <p:strVal val="visible"/>
                                      </p:to>
                                    </p:set>
                                    <p:anim calcmode="lin" valueType="num">
                                      <p:cBhvr additive="base">
                                        <p:cTn id="25" dur="500" fill="hold"/>
                                        <p:tgtEl>
                                          <p:spTgt spid="2662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6627">
                                            <p:txEl>
                                              <p:pRg st="3" end="3"/>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grpId="0" nodeType="clickEffect">
                                  <p:stCondLst>
                                    <p:cond delay="0"/>
                                  </p:stCondLst>
                                  <p:childTnLst>
                                    <p:set>
                                      <p:cBhvr additive="base">
                                        <p:cTn id="30" dur="1" fill="hold">
                                          <p:stCondLst>
                                            <p:cond delay="0"/>
                                          </p:stCondLst>
                                        </p:cTn>
                                        <p:tgtEl>
                                          <p:spTgt spid="26627">
                                            <p:txEl>
                                              <p:pRg st="4" end="4"/>
                                            </p:txEl>
                                          </p:spTgt>
                                        </p:tgtEl>
                                        <p:attrNameLst>
                                          <p:attrName>style.visibility</p:attrName>
                                        </p:attrNameLst>
                                      </p:cBhvr>
                                      <p:to>
                                        <p:strVal val="visible"/>
                                      </p:to>
                                    </p:set>
                                    <p:anim calcmode="lin" valueType="num">
                                      <p:cBhvr additive="base">
                                        <p:cTn id="31" dur="500" fill="hold"/>
                                        <p:tgtEl>
                                          <p:spTgt spid="2662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6627">
                                            <p:txEl>
                                              <p:pRg st="4" end="4"/>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8" dur="500" fill="hold" grpId="0" nodeType="clickEffect">
                                  <p:stCondLst>
                                    <p:cond delay="0"/>
                                  </p:stCondLst>
                                  <p:childTnLst>
                                    <p:set>
                                      <p:cBhvr additive="base">
                                        <p:cTn id="36" dur="1" fill="hold">
                                          <p:stCondLst>
                                            <p:cond delay="0"/>
                                          </p:stCondLst>
                                        </p:cTn>
                                        <p:tgtEl>
                                          <p:spTgt spid="26627">
                                            <p:txEl>
                                              <p:pRg st="5" end="5"/>
                                            </p:txEl>
                                          </p:spTgt>
                                        </p:tgtEl>
                                        <p:attrNameLst>
                                          <p:attrName>style.visibility</p:attrName>
                                        </p:attrNameLst>
                                      </p:cBhvr>
                                      <p:to>
                                        <p:strVal val="visible"/>
                                      </p:to>
                                    </p:set>
                                    <p:anim calcmode="lin" valueType="num">
                                      <p:cBhvr additive="base">
                                        <p:cTn id="37" dur="500" fill="hold"/>
                                        <p:tgtEl>
                                          <p:spTgt spid="26627">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6627">
                                            <p:txEl>
                                              <p:pRg st="5" end="5"/>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8" dur="500" fill="hold" grpId="0" nodeType="clickEffect">
                                  <p:stCondLst>
                                    <p:cond delay="0"/>
                                  </p:stCondLst>
                                  <p:childTnLst>
                                    <p:set>
                                      <p:cBhvr additive="base">
                                        <p:cTn id="42" dur="1" fill="hold">
                                          <p:stCondLst>
                                            <p:cond delay="0"/>
                                          </p:stCondLst>
                                        </p:cTn>
                                        <p:tgtEl>
                                          <p:spTgt spid="26627">
                                            <p:txEl>
                                              <p:pRg st="6" end="6"/>
                                            </p:txEl>
                                          </p:spTgt>
                                        </p:tgtEl>
                                        <p:attrNameLst>
                                          <p:attrName>style.visibility</p:attrName>
                                        </p:attrNameLst>
                                      </p:cBhvr>
                                      <p:to>
                                        <p:strVal val="visible"/>
                                      </p:to>
                                    </p:set>
                                    <p:anim calcmode="lin" valueType="num">
                                      <p:cBhvr additive="base">
                                        <p:cTn id="43" dur="500" fill="hold"/>
                                        <p:tgtEl>
                                          <p:spTgt spid="26627">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6627">
                                            <p:txEl>
                                              <p:pRg st="6" end="6"/>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45" fill="hold" nodeType="clickPar">
                      <p:stCondLst>
                        <p:cond delay="indefinite"/>
                      </p:stCondLst>
                      <p:childTnLst>
                        <p:par>
                          <p:cTn id="46" fill="hold" nodeType="afterGroup">
                            <p:stCondLst>
                              <p:cond delay="0"/>
                            </p:stCondLst>
                            <p:childTnLst>
                              <p:par>
                                <p:cTn id="47" presetID="2" presetClass="entr" presetSubtype="8" dur="500" fill="hold" grpId="0" nodeType="clickEffect">
                                  <p:stCondLst>
                                    <p:cond delay="0"/>
                                  </p:stCondLst>
                                  <p:childTnLst>
                                    <p:set>
                                      <p:cBhvr additive="base">
                                        <p:cTn id="48" dur="1" fill="hold">
                                          <p:stCondLst>
                                            <p:cond delay="0"/>
                                          </p:stCondLst>
                                        </p:cTn>
                                        <p:tgtEl>
                                          <p:spTgt spid="26627">
                                            <p:txEl>
                                              <p:pRg st="7" end="7"/>
                                            </p:txEl>
                                          </p:spTgt>
                                        </p:tgtEl>
                                        <p:attrNameLst>
                                          <p:attrName>style.visibility</p:attrName>
                                        </p:attrNameLst>
                                      </p:cBhvr>
                                      <p:to>
                                        <p:strVal val="visible"/>
                                      </p:to>
                                    </p:set>
                                    <p:anim calcmode="lin" valueType="num">
                                      <p:cBhvr additive="base">
                                        <p:cTn id="49" dur="500" fill="hold"/>
                                        <p:tgtEl>
                                          <p:spTgt spid="26627">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26627">
                                            <p:txEl>
                                              <p:pRg st="7" end="7"/>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2500">
                <a:solidFill>
                  <a:schemeClr val="tx1"/>
                </a:solidFill>
              </a:rPr>
              <a:t>（二）从我国在新世纪新阶段呈现的一系列新的阶段特征看我国正处于发展的“关键阶段”</a:t>
            </a:r>
            <a:endParaRPr sz="2500">
              <a:solidFill>
                <a:schemeClr val="tx1"/>
              </a:solidFill>
            </a:endParaRPr>
          </a:p>
        </p:txBody>
      </p:sp>
      <p:sp>
        <p:nvSpPr>
          <p:cNvPr id="30723" name=""/>
          <p:cNvSpPr/>
          <p:nvPr>
            <p:ph type="body" idx="4294967295"/>
          </p:nvPr>
        </p:nvSpPr>
        <p:spPr>
          <a:xfrm>
            <a:off x="533400" y="1905000"/>
            <a:ext cx="7848600" cy="4953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lnSpc>
                <a:spcPct val="90000"/>
              </a:lnSpc>
              <a:buNone/>
            </a:pPr>
            <a:r>
              <a:t>        </a:t>
            </a:r>
            <a:r>
              <a:rPr sz="2100"/>
              <a:t>3、国土资源紧缺形势严竣。</a:t>
            </a:r>
            <a:endParaRPr sz="2100"/>
          </a:p>
          <a:p>
            <a:pPr lvl="0">
              <a:lnSpc>
                <a:spcPct val="90000"/>
              </a:lnSpc>
            </a:pPr>
            <a:r>
              <a:rPr sz="2100"/>
              <a:t>   （2 ）矿产资源形势日趋严竣。</a:t>
            </a:r>
            <a:endParaRPr sz="2100"/>
          </a:p>
          <a:p>
            <a:pPr lvl="0">
              <a:lnSpc>
                <a:spcPct val="90000"/>
              </a:lnSpc>
            </a:pPr>
            <a:r>
              <a:rPr sz="2100"/>
              <a:t>    目前，我国已有2/3的国有骨干矿山进入中老期，400多座矿山因资源枯竭濒临关闭。</a:t>
            </a:r>
            <a:endParaRPr sz="2100"/>
          </a:p>
          <a:p>
            <a:pPr lvl="0">
              <a:lnSpc>
                <a:spcPct val="90000"/>
              </a:lnSpc>
            </a:pPr>
            <a:r>
              <a:rPr sz="2100"/>
              <a:t>   石油是最重要的战略资源。我国石油已连续14年净进口，2007年，石油进口量已达1.63亿吨，占国内消费的46.6%。我国已成为世界上第二石油消费大国和第三石油进口大国。预计，到到2020年，国内石油对需求的保证程度只有40％左右。</a:t>
            </a:r>
            <a:endParaRPr sz="2100"/>
          </a:p>
          <a:p>
            <a:pPr lvl="0">
              <a:lnSpc>
                <a:spcPct val="90000"/>
              </a:lnSpc>
            </a:pPr>
            <a:r>
              <a:rPr sz="2100"/>
              <a:t>    45种主要矿产资源，我国人均拥有量仅相当世界人均拥有量的1/2。据测算，这45种主要矿产资源中，到2010年，能够保证使用的还有24种，到2020年，能保证使用的还有6种。</a:t>
            </a:r>
            <a:endParaRPr sz="2100"/>
          </a:p>
        </p:txBody>
      </p:sp>
      <p:sp>
        <p:nvSpPr>
          <p:cNvPr id="30724" name="Date Placeholder 3"/>
          <p:cNvSpPr>
            <a:spLocks noGrp="1"/>
          </p:cNvSpPr>
          <p:nvPr>
            <p:ph type="dt" sz="half" idx="2"/>
          </p:nvPr>
        </p:nvSpPr>
        <p:spPr/>
        <p:txBody>
          <a:bodyPr/>
          <a:lstStyle/>
          <a:p>
            <a:pPr lvl="0"/>
            <a:endParaRPr sz="1200">
              <a:latin typeface="Garamond" pitchFamily="18" charset="0"/>
            </a:endParaRPr>
          </a:p>
        </p:txBody>
      </p:sp>
      <p:sp>
        <p:nvSpPr>
          <p:cNvPr id="30725" name="Footer Placeholder 4"/>
          <p:cNvSpPr>
            <a:spLocks noGrp="1"/>
          </p:cNvSpPr>
          <p:nvPr>
            <p:ph type="ftr" sz="quarter" idx="3"/>
          </p:nvPr>
        </p:nvSpPr>
        <p:spPr/>
        <p:txBody>
          <a:bodyPr/>
          <a:lstStyle/>
          <a:p>
            <a:pPr lvl="0" algn="ctr"/>
            <a:fld id="{716CC2B4-CB93-4095-A3FA-7B4F20BA903A}" type="footer">
              <a:rPr sz="1200">
                <a:latin typeface="Garamond" pitchFamily="18" charset="0"/>
              </a:rPr>
              <a:t/>
            </a:fld>
            <a:endParaRPr sz="1200">
              <a:latin typeface="Garamond" pitchFamily="18" charset="0"/>
            </a:endParaRPr>
          </a:p>
        </p:txBody>
      </p:sp>
      <p:sp>
        <p:nvSpPr>
          <p:cNvPr id="30726" name="TextBox 3072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sz="2500">
                <a:solidFill>
                  <a:schemeClr val="tx1"/>
                </a:solidFill>
              </a:rPr>
              <a:t>（二）从我国在新世纪新阶段呈现的一系列新的阶段特征看我国正处于发展的“关键阶段”</a:t>
            </a:r>
            <a:endParaRPr sz="2500">
              <a:solidFill>
                <a:schemeClr val="tx1"/>
              </a:solidFill>
            </a:endParaRPr>
          </a:p>
        </p:txBody>
      </p:sp>
      <p:sp>
        <p:nvSpPr>
          <p:cNvPr id="33795" name=""/>
          <p:cNvSpPr/>
          <p:nvPr>
            <p:ph type="body" idx="4294967295"/>
          </p:nvPr>
        </p:nvSpPr>
        <p:spPr>
          <a:xfrm>
            <a:off x="533400" y="1905000"/>
            <a:ext cx="7848600" cy="4953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buNone/>
            </a:pPr>
            <a:r>
              <a:t>           4、环境污染和生态破坏问题严重。</a:t>
            </a:r>
          </a:p>
          <a:p>
            <a:pPr lvl="0"/>
            <a:r>
              <a:t>    （2）大气环境处于严重污染水平。</a:t>
            </a:r>
          </a:p>
          <a:p>
            <a:pPr lvl="0"/>
            <a:r>
              <a:t>     几种主要有害气体的排放量，我国均排在世界前列。2005年监测的523个城市中，空气质量未达到国家二级标准（居住区标准）的占34.2%。</a:t>
            </a:r>
          </a:p>
        </p:txBody>
      </p:sp>
      <p:sp>
        <p:nvSpPr>
          <p:cNvPr id="33796" name="Date Placeholder 3"/>
          <p:cNvSpPr>
            <a:spLocks noGrp="1"/>
          </p:cNvSpPr>
          <p:nvPr>
            <p:ph type="dt" sz="half" idx="2"/>
          </p:nvPr>
        </p:nvSpPr>
        <p:spPr/>
        <p:txBody>
          <a:bodyPr/>
          <a:lstStyle/>
          <a:p>
            <a:pPr lvl="0"/>
            <a:endParaRPr sz="1200">
              <a:latin typeface="Garamond" pitchFamily="18" charset="0"/>
            </a:endParaRPr>
          </a:p>
        </p:txBody>
      </p:sp>
      <p:sp>
        <p:nvSpPr>
          <p:cNvPr id="33797" name="Footer Placeholder 4"/>
          <p:cNvSpPr>
            <a:spLocks noGrp="1"/>
          </p:cNvSpPr>
          <p:nvPr>
            <p:ph type="ftr" sz="quarter" idx="3"/>
          </p:nvPr>
        </p:nvSpPr>
        <p:spPr/>
        <p:txBody>
          <a:bodyPr/>
          <a:lstStyle/>
          <a:p>
            <a:pPr lvl="0" algn="ctr"/>
            <a:fld id="{63482D13-5D2E-487D-BF05-8876A7845554}" type="footer">
              <a:rPr sz="1200">
                <a:latin typeface="Garamond" pitchFamily="18" charset="0"/>
              </a:rPr>
              <a:t/>
            </a:fld>
            <a:endParaRPr sz="1200">
              <a:latin typeface="Garamond" pitchFamily="18" charset="0"/>
            </a:endParaRPr>
          </a:p>
        </p:txBody>
      </p:sp>
      <p:sp>
        <p:nvSpPr>
          <p:cNvPr id="33798" name="TextBox 3379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a:solidFill>
                  <a:schemeClr val="tx1"/>
                </a:solidFill>
              </a:rPr>
              <a:t>三、落实科学发展观的途径</a:t>
            </a:r>
            <a:endParaRPr>
              <a:solidFill>
                <a:schemeClr val="tx1"/>
              </a:solidFill>
            </a:endParaRPr>
          </a:p>
        </p:txBody>
      </p:sp>
      <p:sp>
        <p:nvSpPr>
          <p:cNvPr id="37891" name=""/>
          <p:cNvSpPr/>
          <p:nvPr>
            <p:ph type="body" idx="4294967295"/>
          </p:nvPr>
        </p:nvSpPr>
        <p:spPr>
          <a:xfrm>
            <a:off x="533400" y="1905000"/>
            <a:ext cx="7848600" cy="4953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r>
              <a:t>（一）转变政府职能，加强社会服务和环境建设</a:t>
            </a:r>
          </a:p>
          <a:p>
            <a:pPr lvl="0"/>
            <a:r>
              <a:t>    </a:t>
            </a:r>
          </a:p>
          <a:p>
            <a:pPr lvl="0"/>
            <a:r>
              <a:t>   </a:t>
            </a:r>
            <a:r>
              <a:rPr sz="2600"/>
              <a:t>市场经济条件下政府职能主要是四项：</a:t>
            </a:r>
            <a:endParaRPr sz="2600"/>
          </a:p>
          <a:p>
            <a:pPr lvl="0"/>
            <a:r>
              <a:rPr sz="2600"/>
              <a:t>    1、经济调节职能；</a:t>
            </a:r>
            <a:endParaRPr sz="2600"/>
          </a:p>
          <a:p>
            <a:pPr lvl="0"/>
            <a:r>
              <a:rPr sz="2600"/>
              <a:t>    2、市场监管职能；</a:t>
            </a:r>
            <a:endParaRPr sz="2600"/>
          </a:p>
          <a:p>
            <a:pPr lvl="0"/>
            <a:r>
              <a:rPr sz="2600"/>
              <a:t>    3、社会管理职能；</a:t>
            </a:r>
            <a:endParaRPr sz="2600"/>
          </a:p>
          <a:p>
            <a:pPr lvl="0"/>
            <a:r>
              <a:rPr sz="2600"/>
              <a:t>    4、公共服务职能。</a:t>
            </a:r>
            <a:endParaRPr sz="2600"/>
          </a:p>
        </p:txBody>
      </p:sp>
      <p:sp>
        <p:nvSpPr>
          <p:cNvPr id="37892" name="Date Placeholder 3"/>
          <p:cNvSpPr>
            <a:spLocks noGrp="1"/>
          </p:cNvSpPr>
          <p:nvPr>
            <p:ph type="dt" sz="half" idx="2"/>
          </p:nvPr>
        </p:nvSpPr>
        <p:spPr/>
        <p:txBody>
          <a:bodyPr/>
          <a:lstStyle/>
          <a:p>
            <a:pPr lvl="0"/>
            <a:endParaRPr sz="1200">
              <a:latin typeface="Garamond" pitchFamily="18" charset="0"/>
            </a:endParaRPr>
          </a:p>
        </p:txBody>
      </p:sp>
      <p:sp>
        <p:nvSpPr>
          <p:cNvPr id="37893" name="Footer Placeholder 4"/>
          <p:cNvSpPr>
            <a:spLocks noGrp="1"/>
          </p:cNvSpPr>
          <p:nvPr>
            <p:ph type="ftr" sz="quarter" idx="3"/>
          </p:nvPr>
        </p:nvSpPr>
        <p:spPr/>
        <p:txBody>
          <a:bodyPr/>
          <a:lstStyle/>
          <a:p>
            <a:pPr lvl="0" algn="ctr"/>
            <a:fld id="{770CDC96-5A51-4BEE-A675-CB482BD7690D}" type="footer">
              <a:rPr sz="1200">
                <a:latin typeface="Garamond" pitchFamily="18" charset="0"/>
              </a:rPr>
              <a:t/>
            </a:fld>
            <a:endParaRPr sz="1200">
              <a:latin typeface="Garamond" pitchFamily="18" charset="0"/>
            </a:endParaRPr>
          </a:p>
        </p:txBody>
      </p:sp>
      <p:sp>
        <p:nvSpPr>
          <p:cNvPr id="37894" name="TextBox 3789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树立和落实科学发展观房山区委党校教研室共45页，您现在浏览的是第19页!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37891">
                                            <p:txEl>
                                              <p:pRg st="0" end="0"/>
                                            </p:txEl>
                                          </p:spTgt>
                                        </p:tgtEl>
                                        <p:attrNameLst>
                                          <p:attrName>style.visibility</p:attrName>
                                        </p:attrNameLst>
                                      </p:cBhvr>
                                      <p:to>
                                        <p:strVal val="visible"/>
                                      </p:to>
                                    </p:set>
                                    <p:anim calcmode="lin" valueType="num">
                                      <p:cBhvr additive="base">
                                        <p:cTn id="7" dur="500" fill="hold"/>
                                        <p:tgtEl>
                                          <p:spTgt spid="3789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7891">
                                            <p:txEl>
                                              <p:pRg st="0" end="0"/>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37891">
                                            <p:txEl>
                                              <p:pRg st="1" end="1"/>
                                            </p:txEl>
                                          </p:spTgt>
                                        </p:tgtEl>
                                        <p:attrNameLst>
                                          <p:attrName>style.visibility</p:attrName>
                                        </p:attrNameLst>
                                      </p:cBhvr>
                                      <p:to>
                                        <p:strVal val="visible"/>
                                      </p:to>
                                    </p:set>
                                    <p:anim calcmode="lin" valueType="num">
                                      <p:cBhvr additive="base">
                                        <p:cTn id="13" dur="500" fill="hold"/>
                                        <p:tgtEl>
                                          <p:spTgt spid="3789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7891">
                                            <p:txEl>
                                              <p:pRg st="1" end="1"/>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37891">
                                            <p:txEl>
                                              <p:pRg st="2" end="2"/>
                                            </p:txEl>
                                          </p:spTgt>
                                        </p:tgtEl>
                                        <p:attrNameLst>
                                          <p:attrName>style.visibility</p:attrName>
                                        </p:attrNameLst>
                                      </p:cBhvr>
                                      <p:to>
                                        <p:strVal val="visible"/>
                                      </p:to>
                                    </p:set>
                                    <p:anim calcmode="lin" valueType="num">
                                      <p:cBhvr additive="base">
                                        <p:cTn id="19" dur="500" fill="hold"/>
                                        <p:tgtEl>
                                          <p:spTgt spid="3789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7891">
                                            <p:txEl>
                                              <p:pRg st="2" end="2"/>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0" nodeType="clickEffect">
                                  <p:stCondLst>
                                    <p:cond delay="0"/>
                                  </p:stCondLst>
                                  <p:childTnLst>
                                    <p:set>
                                      <p:cBhvr additive="base">
                                        <p:cTn id="24" dur="1" fill="hold">
                                          <p:stCondLst>
                                            <p:cond delay="0"/>
                                          </p:stCondLst>
                                        </p:cTn>
                                        <p:tgtEl>
                                          <p:spTgt spid="37891">
                                            <p:txEl>
                                              <p:pRg st="3" end="3"/>
                                            </p:txEl>
                                          </p:spTgt>
                                        </p:tgtEl>
                                        <p:attrNameLst>
                                          <p:attrName>style.visibility</p:attrName>
                                        </p:attrNameLst>
                                      </p:cBhvr>
                                      <p:to>
                                        <p:strVal val="visible"/>
                                      </p:to>
                                    </p:set>
                                    <p:anim calcmode="lin" valueType="num">
                                      <p:cBhvr additive="base">
                                        <p:cTn id="25" dur="500" fill="hold"/>
                                        <p:tgtEl>
                                          <p:spTgt spid="3789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7891">
                                            <p:txEl>
                                              <p:pRg st="3" end="3"/>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grpId="0" nodeType="clickEffect">
                                  <p:stCondLst>
                                    <p:cond delay="0"/>
                                  </p:stCondLst>
                                  <p:childTnLst>
                                    <p:set>
                                      <p:cBhvr additive="base">
                                        <p:cTn id="30" dur="1" fill="hold">
                                          <p:stCondLst>
                                            <p:cond delay="0"/>
                                          </p:stCondLst>
                                        </p:cTn>
                                        <p:tgtEl>
                                          <p:spTgt spid="37891">
                                            <p:txEl>
                                              <p:pRg st="4" end="4"/>
                                            </p:txEl>
                                          </p:spTgt>
                                        </p:tgtEl>
                                        <p:attrNameLst>
                                          <p:attrName>style.visibility</p:attrName>
                                        </p:attrNameLst>
                                      </p:cBhvr>
                                      <p:to>
                                        <p:strVal val="visible"/>
                                      </p:to>
                                    </p:set>
                                    <p:anim calcmode="lin" valueType="num">
                                      <p:cBhvr additive="base">
                                        <p:cTn id="31" dur="500" fill="hold"/>
                                        <p:tgtEl>
                                          <p:spTgt spid="3789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7891">
                                            <p:txEl>
                                              <p:pRg st="4" end="4"/>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8" dur="500" fill="hold" grpId="0" nodeType="clickEffect">
                                  <p:stCondLst>
                                    <p:cond delay="0"/>
                                  </p:stCondLst>
                                  <p:childTnLst>
                                    <p:set>
                                      <p:cBhvr additive="base">
                                        <p:cTn id="36" dur="1" fill="hold">
                                          <p:stCondLst>
                                            <p:cond delay="0"/>
                                          </p:stCondLst>
                                        </p:cTn>
                                        <p:tgtEl>
                                          <p:spTgt spid="37891">
                                            <p:txEl>
                                              <p:pRg st="5" end="5"/>
                                            </p:txEl>
                                          </p:spTgt>
                                        </p:tgtEl>
                                        <p:attrNameLst>
                                          <p:attrName>style.visibility</p:attrName>
                                        </p:attrNameLst>
                                      </p:cBhvr>
                                      <p:to>
                                        <p:strVal val="visible"/>
                                      </p:to>
                                    </p:set>
                                    <p:anim calcmode="lin" valueType="num">
                                      <p:cBhvr additive="base">
                                        <p:cTn id="37" dur="500" fill="hold"/>
                                        <p:tgtEl>
                                          <p:spTgt spid="3789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7891">
                                            <p:txEl>
                                              <p:pRg st="5" end="5"/>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8" dur="500" fill="hold" grpId="0" nodeType="clickEffect">
                                  <p:stCondLst>
                                    <p:cond delay="0"/>
                                  </p:stCondLst>
                                  <p:childTnLst>
                                    <p:set>
                                      <p:cBhvr additive="base">
                                        <p:cTn id="42" dur="1" fill="hold">
                                          <p:stCondLst>
                                            <p:cond delay="0"/>
                                          </p:stCondLst>
                                        </p:cTn>
                                        <p:tgtEl>
                                          <p:spTgt spid="37891">
                                            <p:txEl>
                                              <p:pRg st="6" end="6"/>
                                            </p:txEl>
                                          </p:spTgt>
                                        </p:tgtEl>
                                        <p:attrNameLst>
                                          <p:attrName>style.visibility</p:attrName>
                                        </p:attrNameLst>
                                      </p:cBhvr>
                                      <p:to>
                                        <p:strVal val="visible"/>
                                      </p:to>
                                    </p:set>
                                    <p:anim calcmode="lin" valueType="num">
                                      <p:cBhvr additive="base">
                                        <p:cTn id="43" dur="500" fill="hold"/>
                                        <p:tgtEl>
                                          <p:spTgt spid="37891">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7891">
                                            <p:txEl>
                                              <p:pRg st="6" end="6"/>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uiExpand="1" build="p"/>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a:solidFill>
                  <a:schemeClr val="tx1"/>
                </a:solidFill>
              </a:rPr>
              <a:t>三、落实可持续发展观的途径</a:t>
            </a:r>
            <a:endParaRPr>
              <a:solidFill>
                <a:schemeClr val="tx1"/>
              </a:solidFill>
            </a:endParaRPr>
          </a:p>
        </p:txBody>
      </p:sp>
      <p:sp>
        <p:nvSpPr>
          <p:cNvPr id="41987" name=""/>
          <p:cNvSpPr/>
          <p:nvPr>
            <p:ph type="body" idx="4294967295"/>
          </p:nvPr>
        </p:nvSpPr>
        <p:spPr>
          <a:xfrm>
            <a:off x="533400" y="1905000"/>
            <a:ext cx="7848600" cy="4953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buNone/>
            </a:pPr>
            <a:r>
              <a:rPr sz="3400"/>
              <a:t>（二）加快转变经济发展方式</a:t>
            </a:r>
            <a:endParaRPr sz="3400"/>
          </a:p>
          <a:p>
            <a:pPr lvl="0">
              <a:buNone/>
            </a:pPr>
            <a:r>
              <a:rPr sz="2100"/>
              <a:t>       2、促进经济增长由主要依靠第二产业带动向依靠、第二、第三产业协同带动转变。</a:t>
            </a:r>
            <a:endParaRPr sz="2100"/>
          </a:p>
          <a:p>
            <a:pPr lvl="0">
              <a:buNone/>
            </a:pPr>
            <a:r>
              <a:rPr sz="2100"/>
              <a:t>       农业基础簿弱，是说农业“靠天吃饭”的局面没有根本转变；</a:t>
            </a:r>
            <a:endParaRPr sz="2100"/>
          </a:p>
          <a:p>
            <a:pPr lvl="0">
              <a:buNone/>
            </a:pPr>
            <a:r>
              <a:rPr sz="2100"/>
              <a:t>       工业大而不强，是说工业虽然规模大、产量高，但实现的附加值低、档次低；</a:t>
            </a:r>
            <a:endParaRPr sz="2100"/>
          </a:p>
          <a:p>
            <a:pPr lvl="0">
              <a:buNone/>
            </a:pPr>
            <a:r>
              <a:rPr sz="2100"/>
              <a:t>       第三产业发展滞后，是说第三产业占GDP的比重低、发展水平低。我国第三产业占GDP的比重，比中低收入国家平均水平低十几个百分点，且近年来呈下降趋势，2002年为41.5%,2007年降为39.1%,对经济增长的贡献率由45.7%降到42.3%。</a:t>
            </a:r>
            <a:endParaRPr sz="2100"/>
          </a:p>
        </p:txBody>
      </p:sp>
      <p:sp>
        <p:nvSpPr>
          <p:cNvPr id="41988" name="Date Placeholder 3"/>
          <p:cNvSpPr>
            <a:spLocks noGrp="1"/>
          </p:cNvSpPr>
          <p:nvPr>
            <p:ph type="dt" sz="half" idx="2"/>
          </p:nvPr>
        </p:nvSpPr>
        <p:spPr/>
        <p:txBody>
          <a:bodyPr/>
          <a:lstStyle/>
          <a:p>
            <a:pPr lvl="0"/>
            <a:endParaRPr sz="1200">
              <a:latin typeface="Garamond" pitchFamily="18" charset="0"/>
            </a:endParaRPr>
          </a:p>
        </p:txBody>
      </p:sp>
      <p:sp>
        <p:nvSpPr>
          <p:cNvPr id="41989" name="Footer Placeholder 4"/>
          <p:cNvSpPr>
            <a:spLocks noGrp="1"/>
          </p:cNvSpPr>
          <p:nvPr>
            <p:ph type="ftr" sz="quarter" idx="3"/>
          </p:nvPr>
        </p:nvSpPr>
        <p:spPr/>
        <p:txBody>
          <a:bodyPr/>
          <a:lstStyle/>
          <a:p>
            <a:pPr lvl="0" algn="ctr"/>
            <a:fld id="{3872A9A6-A562-4A13-94A3-C8EA21F93694}" type="footer">
              <a:rPr sz="1200">
                <a:latin typeface="Garamond" pitchFamily="18" charset="0"/>
              </a:rPr>
              <a:t/>
            </a:fld>
            <a:endParaRPr sz="1200">
              <a:latin typeface="Garamond" pitchFamily="18" charset="0"/>
            </a:endParaRPr>
          </a:p>
        </p:txBody>
      </p:sp>
      <p:sp>
        <p:nvSpPr>
          <p:cNvPr id="41990" name="TextBox 4198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8"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a:solidFill>
                  <a:schemeClr val="tx1"/>
                </a:solidFill>
              </a:rPr>
              <a:t>三、落实科学发展观的途径</a:t>
            </a:r>
            <a:endParaRPr>
              <a:solidFill>
                <a:schemeClr val="tx1"/>
              </a:solidFill>
            </a:endParaRPr>
          </a:p>
        </p:txBody>
      </p:sp>
      <p:sp>
        <p:nvSpPr>
          <p:cNvPr id="45059" name=""/>
          <p:cNvSpPr/>
          <p:nvPr>
            <p:ph type="body" idx="4294967295"/>
          </p:nvPr>
        </p:nvSpPr>
        <p:spPr>
          <a:xfrm>
            <a:off x="533400" y="1905000"/>
            <a:ext cx="7848600" cy="49530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buNone/>
            </a:pPr>
            <a:r>
              <a:t>    （二）</a:t>
            </a:r>
            <a:r>
              <a:rPr sz="3400"/>
              <a:t>加快转变经济发展方式</a:t>
            </a:r>
            <a:endParaRPr sz="3400"/>
          </a:p>
          <a:p>
            <a:pPr lvl="0">
              <a:buNone/>
            </a:pPr>
            <a:r>
              <a:rPr sz="2100"/>
              <a:t>          促进经济增长转变措施：</a:t>
            </a:r>
          </a:p>
          <a:p>
            <a:pPr lvl="0">
              <a:buNone/>
            </a:pPr>
            <a:r>
              <a:rPr sz="2100"/>
              <a:t>        （ 1）提高认识摒弃传统资本观。 </a:t>
            </a:r>
            <a:endParaRPr sz="2100"/>
          </a:p>
          <a:p>
            <a:pPr lvl="0">
              <a:buNone/>
            </a:pPr>
            <a:r>
              <a:rPr sz="2100"/>
              <a:t>          传统资本观，把资本等同于生产过程中的厂房、机器设备、原材料等物质生产要素；</a:t>
            </a:r>
            <a:endParaRPr sz="2100"/>
          </a:p>
          <a:p>
            <a:pPr lvl="0">
              <a:buNone/>
            </a:pPr>
            <a:r>
              <a:rPr sz="2100"/>
              <a:t>          现代 资本观，认为资本不仅包括物质资本，还包括人力资本，且人力资本比物质资本更为重要，它是现代经济发展的资源，资本，动力。</a:t>
            </a:r>
            <a:endParaRPr sz="2100"/>
          </a:p>
        </p:txBody>
      </p:sp>
      <p:sp>
        <p:nvSpPr>
          <p:cNvPr id="45060" name="Date Placeholder 3"/>
          <p:cNvSpPr>
            <a:spLocks noGrp="1"/>
          </p:cNvSpPr>
          <p:nvPr>
            <p:ph type="dt" sz="half" idx="2"/>
          </p:nvPr>
        </p:nvSpPr>
        <p:spPr/>
        <p:txBody>
          <a:bodyPr/>
          <a:lstStyle/>
          <a:p>
            <a:pPr lvl="0"/>
            <a:endParaRPr sz="1200">
              <a:latin typeface="Garamond" pitchFamily="18" charset="0"/>
            </a:endParaRPr>
          </a:p>
        </p:txBody>
      </p:sp>
      <p:sp>
        <p:nvSpPr>
          <p:cNvPr id="45061" name="Footer Placeholder 4"/>
          <p:cNvSpPr>
            <a:spLocks noGrp="1"/>
          </p:cNvSpPr>
          <p:nvPr>
            <p:ph type="ftr" sz="quarter" idx="3"/>
          </p:nvPr>
        </p:nvSpPr>
        <p:spPr/>
        <p:txBody>
          <a:bodyPr/>
          <a:lstStyle/>
          <a:p>
            <a:pPr lvl="0" algn="ctr"/>
            <a:fld id="{CE08751C-6B2C-4118-BFDA-C7D362EC691A}" type="footer">
              <a:rPr sz="1200">
                <a:latin typeface="Garamond" pitchFamily="18" charset="0"/>
              </a:rPr>
              <a:t/>
            </a:fld>
            <a:endParaRPr sz="1200">
              <a:latin typeface="Garamond" pitchFamily="18" charset="0"/>
            </a:endParaRPr>
          </a:p>
        </p:txBody>
      </p:sp>
      <p:sp>
        <p:nvSpPr>
          <p:cNvPr id="45062" name="TextBox 4506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树立和落实科学发展观房山区委党校教研室共45页，您现在浏览的是第21页!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0" name=""/>
          <p:cNvSpPr/>
          <p:nvPr>
            <p:ph type="title"/>
          </p:nvPr>
        </p:nvSpPr>
        <p:spPr>
          <a:xfrm>
            <a:off x="457200" y="277812"/>
            <a:ext cx="8229600" cy="1139825"/>
          </a:xfrm>
          <a:prstGeom prst="rect">
            <a:avLst/>
          </a:prstGeom>
          <a:noFill/>
          <a:ln>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0" lang="zh-CN" altLang="en-US" sz="4200" b="0" i="0" u="none" baseline="0">
                <a:solidFill>
                  <a:schemeClr val="tx2"/>
                </a:solidFill>
                <a:latin typeface="Garamond" pitchFamily="18" charset="0"/>
                <a:ea typeface="宋体" pitchFamily="2" charset="-122"/>
              </a:defRPr>
            </a:lvl1pPr>
          </a:lstStyle>
          <a:p>
            <a:pPr lvl="0"/>
            <a:r>
              <a:rPr>
                <a:solidFill>
                  <a:schemeClr val="tx1"/>
                </a:solidFill>
              </a:rPr>
              <a:t>三、落实科学发展观的途径</a:t>
            </a:r>
            <a:endParaRPr>
              <a:solidFill>
                <a:schemeClr val="tx1"/>
              </a:solidFill>
            </a:endParaRPr>
          </a:p>
        </p:txBody>
      </p:sp>
      <p:sp>
        <p:nvSpPr>
          <p:cNvPr id="48131" name=""/>
          <p:cNvSpPr/>
          <p:nvPr>
            <p:ph type="body" idx="4294967295"/>
          </p:nvPr>
        </p:nvSpPr>
        <p:spPr>
          <a:xfrm>
            <a:off x="457200" y="1600200"/>
            <a:ext cx="8229600" cy="4530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3000" b="0" i="0" u="none" baseline="0">
                <a:solidFill>
                  <a:schemeClr val="tx1"/>
                </a:solidFill>
                <a:latin typeface="Arial"/>
                <a:ea typeface="宋体" pitchFamily="2" charset="-122"/>
              </a:defRPr>
            </a:lvl1pPr>
            <a:lvl2pPr marL="669925" indent="-325438" algn="l" defTabSz="914400" rtl="0" eaLnBrk="1" fontAlgn="base" hangingPunct="1">
              <a:lnSpc>
                <a:spcPct val="100000"/>
              </a:lnSpc>
              <a:spcBef>
                <a:spcPct val="20000"/>
              </a:spcBef>
              <a:spcAft>
                <a:spcPct val="0"/>
              </a:spcAft>
              <a:buClr>
                <a:schemeClr val="accent2"/>
              </a:buClr>
              <a:buSzPct val="60000"/>
              <a:buFont typeface="Wingdings" pitchFamily="2" charset="2"/>
              <a:buChar char="q"/>
              <a:defRPr kumimoji="0" lang="zh-CN" altLang="en-US" sz="2600" b="0" i="0" u="none" baseline="0">
                <a:solidFill>
                  <a:schemeClr val="tx1"/>
                </a:solidFill>
                <a:latin typeface="Arial"/>
                <a:ea typeface="宋体" pitchFamily="2" charset="-122"/>
              </a:defRPr>
            </a:lvl2pPr>
            <a:lvl3pPr marL="1022350" indent="-350838" algn="l" defTabSz="914400" rtl="0" eaLnBrk="1" fontAlgn="base" hangingPunct="1">
              <a:lnSpc>
                <a:spcPct val="100000"/>
              </a:lnSpc>
              <a:spcBef>
                <a:spcPct val="20000"/>
              </a:spcBef>
              <a:spcAft>
                <a:spcPct val="0"/>
              </a:spcAft>
              <a:buClr>
                <a:schemeClr val="accent1"/>
              </a:buClr>
              <a:buSzPct val="65000"/>
              <a:buFont typeface="Wingdings" pitchFamily="2" charset="2"/>
              <a:buChar char="n"/>
              <a:defRPr kumimoji="0" lang="zh-CN" altLang="en-US" sz="2200" b="0" i="0" u="none" baseline="0">
                <a:solidFill>
                  <a:schemeClr val="tx1"/>
                </a:solidFill>
                <a:latin typeface="Arial"/>
                <a:ea typeface="宋体" pitchFamily="2" charset="-122"/>
              </a:defRPr>
            </a:lvl3pPr>
            <a:lvl4pPr marL="1339850" indent="-315912" algn="l" defTabSz="914400" rtl="0" eaLnBrk="1" fontAlgn="base" hangingPunct="1">
              <a:lnSpc>
                <a:spcPct val="100000"/>
              </a:lnSpc>
              <a:spcBef>
                <a:spcPct val="20000"/>
              </a:spcBef>
              <a:spcAft>
                <a:spcPct val="0"/>
              </a:spcAft>
              <a:buClr>
                <a:schemeClr val="accent2"/>
              </a:buClr>
              <a:buSzPct val="70000"/>
              <a:buFont typeface="Wingdings" pitchFamily="2" charset="2"/>
              <a:buChar char="q"/>
              <a:defRPr kumimoji="0" lang="zh-CN" altLang="en-US" sz="2000" b="0" i="0" u="none" baseline="0">
                <a:solidFill>
                  <a:schemeClr val="tx1"/>
                </a:solidFill>
                <a:latin typeface="Arial"/>
                <a:ea typeface="宋体" pitchFamily="2" charset="-122"/>
              </a:defRPr>
            </a:lvl4pPr>
            <a:lvl5pPr marL="1681162" indent="-339725" algn="l" defTabSz="914400" rtl="0" eaLnBrk="1" fontAlgn="base" hangingPunct="1">
              <a:lnSpc>
                <a:spcPct val="100000"/>
              </a:lnSpc>
              <a:spcBef>
                <a:spcPct val="20000"/>
              </a:spcBef>
              <a:spcAft>
                <a:spcPct val="0"/>
              </a:spcAft>
              <a:buClr>
                <a:schemeClr val="accent1"/>
              </a:buClr>
              <a:buSzPct val="75000"/>
              <a:buFont typeface="Wingdings" pitchFamily="2" charset="2"/>
              <a:buChar char="§"/>
              <a:defRPr kumimoji="0" lang="zh-CN" altLang="en-US" sz="2000" b="0" i="0" u="none" baseline="0">
                <a:solidFill>
                  <a:schemeClr val="tx1"/>
                </a:solidFill>
                <a:latin typeface="Arial"/>
                <a:ea typeface="宋体" pitchFamily="2" charset="-122"/>
              </a:defRPr>
            </a:lvl5pPr>
          </a:lstStyle>
          <a:p>
            <a:pPr lvl="0"/>
            <a:r>
              <a:t>（二）</a:t>
            </a:r>
            <a:r>
              <a:rPr sz="3400"/>
              <a:t>加快转变经济发展方式</a:t>
            </a:r>
            <a:endParaRPr sz="3400"/>
          </a:p>
          <a:p>
            <a:pPr lvl="0"/>
            <a:r>
              <a:rPr sz="2100"/>
              <a:t>    促进经济增长转变措施：</a:t>
            </a:r>
            <a:endParaRPr sz="2100"/>
          </a:p>
          <a:p>
            <a:pPr lvl="0"/>
            <a:r>
              <a:rPr sz="2100"/>
              <a:t>  （3）大力发展循环经济提高资源利用水平。从资源流程和对环境影响的角度考察，发展方式存在两种模式：</a:t>
            </a:r>
            <a:endParaRPr sz="2100"/>
          </a:p>
          <a:p>
            <a:pPr lvl="0">
              <a:buNone/>
            </a:pPr>
            <a:r>
              <a:rPr sz="2100"/>
              <a:t>     一种是传统模式，即“资源 → 产品 → 废弃物” </a:t>
            </a:r>
            <a:endParaRPr sz="2100"/>
          </a:p>
          <a:p>
            <a:pPr lvl="0">
              <a:buNone/>
            </a:pPr>
            <a:r>
              <a:rPr sz="2100"/>
              <a:t>的单向线性过程。</a:t>
            </a:r>
            <a:endParaRPr sz="2100"/>
          </a:p>
          <a:p>
            <a:pPr lvl="0">
              <a:buNone/>
            </a:pPr>
            <a:r>
              <a:rPr sz="2100"/>
              <a:t>     另一种是循环经济模式，即“资源→ 产品  →废弃物 → 再生资源” 的闭环反馈式循环过程。             </a:t>
            </a:r>
            <a:endParaRPr sz="2100"/>
          </a:p>
          <a:p>
            <a:pPr lvl="0">
              <a:buNone/>
            </a:pPr>
            <a:endParaRPr sz="2100"/>
          </a:p>
        </p:txBody>
      </p:sp>
      <p:sp>
        <p:nvSpPr>
          <p:cNvPr id="48132" name="Date Placeholder 3"/>
          <p:cNvSpPr>
            <a:spLocks noGrp="1"/>
          </p:cNvSpPr>
          <p:nvPr>
            <p:ph type="dt" sz="half" idx="2"/>
          </p:nvPr>
        </p:nvSpPr>
        <p:spPr/>
        <p:txBody>
          <a:bodyPr/>
          <a:lstStyle/>
          <a:p>
            <a:pPr lvl="0"/>
            <a:endParaRPr sz="1200">
              <a:latin typeface="Garamond" pitchFamily="18" charset="0"/>
            </a:endParaRPr>
          </a:p>
        </p:txBody>
      </p:sp>
      <p:sp>
        <p:nvSpPr>
          <p:cNvPr id="48133" name="Footer Placeholder 4"/>
          <p:cNvSpPr>
            <a:spLocks noGrp="1"/>
          </p:cNvSpPr>
          <p:nvPr>
            <p:ph type="ftr" sz="quarter" idx="3"/>
          </p:nvPr>
        </p:nvSpPr>
        <p:spPr/>
        <p:txBody>
          <a:bodyPr/>
          <a:lstStyle/>
          <a:p>
            <a:pPr lvl="0" algn="ctr"/>
            <a:fld id="{6043C0EA-4BF3-48B0-ACFE-7655318BBF2D}" type="footer">
              <a:rPr sz="1200">
                <a:latin typeface="Garamond" pitchFamily="18" charset="0"/>
              </a:rPr>
              <a:t/>
            </a:fld>
            <a:endParaRPr sz="1200">
              <a:latin typeface="Garamond" pitchFamily="18" charset="0"/>
            </a:endParaRPr>
          </a:p>
        </p:txBody>
      </p:sp>
      <p:sp>
        <p:nvSpPr>
          <p:cNvPr id="48134" name="TextBox 4813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树立和落实科学发展观房山区委党校教研室共45页，您现在浏览的是第22页!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https://d.book118.com/917052045141006033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Edge">
  <a:themeElements>
    <a:clrScheme name="">
      <a:dk1>
        <a:srgbClr val="FFFFFF"/>
      </a:dk1>
      <a:lt1>
        <a:srgbClr val="000000"/>
      </a:lt1>
      <a:dk2>
        <a:srgbClr val="5F5F5F"/>
      </a:dk2>
      <a:lt2>
        <a:srgbClr val="006633"/>
      </a:lt2>
      <a:accent1>
        <a:srgbClr val="CC9900"/>
      </a:accent1>
      <a:accent2>
        <a:srgbClr val="3B812F"/>
      </a:accent2>
      <a:accent3>
        <a:srgbClr val="9BBB59"/>
      </a:accent3>
      <a:accent4>
        <a:srgbClr val="8064A2"/>
      </a:accent4>
      <a:accent5>
        <a:srgbClr val="4BACC6"/>
      </a:accent5>
      <a:accent6>
        <a:srgbClr val="F79646"/>
      </a:accent6>
      <a:hlink>
        <a:srgbClr val="996600"/>
      </a:hlink>
      <a:folHlink>
        <a:srgbClr val="AFBF39"/>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820000"/>
        </a:dk1>
        <a:lt1>
          <a:srgbClr val="FFFFFF"/>
        </a:lt1>
        <a:dk2>
          <a:srgbClr val="333333"/>
        </a:dk2>
        <a:lt2>
          <a:srgbClr val="FFFFFF"/>
        </a:lt2>
        <a:accent1>
          <a:srgbClr val="FF9900"/>
        </a:accent1>
        <a:accent2>
          <a:srgbClr val="CC3300"/>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0B0506"/>
        </a:dk1>
        <a:lt1>
          <a:srgbClr val="CCCCFF"/>
        </a:lt1>
        <a:dk2>
          <a:srgbClr val="333333"/>
        </a:dk2>
        <a:lt2>
          <a:srgbClr val="FFFFFF"/>
        </a:lt2>
        <a:accent1>
          <a:srgbClr val="3366CC"/>
        </a:accent1>
        <a:accent2>
          <a:srgbClr val="3333CC"/>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221013"/>
        </a:dk1>
        <a:lt1>
          <a:srgbClr val="FFFFFF"/>
        </a:lt1>
        <a:dk2>
          <a:srgbClr val="333333"/>
        </a:dk2>
        <a:lt2>
          <a:srgbClr val="FFFFFF"/>
        </a:lt2>
        <a:accent1>
          <a:srgbClr val="CC3300"/>
        </a:accent1>
        <a:accent2>
          <a:srgbClr val="CC9900"/>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0000CC"/>
        </a:dk1>
        <a:lt1>
          <a:srgbClr val="FFFFFF"/>
        </a:lt1>
        <a:dk2>
          <a:srgbClr val="11054B"/>
        </a:dk2>
        <a:lt2>
          <a:srgbClr val="FFFFFF"/>
        </a:lt2>
        <a:accent1>
          <a:srgbClr val="FF6600"/>
        </a:accent1>
        <a:accent2>
          <a:srgbClr val="FF3300"/>
        </a:accent2>
        <a:accent3>
          <a:srgbClr val="9BBB59"/>
        </a:accent3>
        <a:accent4>
          <a:srgbClr val="8064A2"/>
        </a:accent4>
        <a:accent5>
          <a:srgbClr val="4BACC6"/>
        </a:accent5>
        <a:accent6>
          <a:srgbClr val="F79646"/>
        </a:accent6>
        <a:hlink>
          <a:srgbClr val="CC9900"/>
        </a:hlink>
        <a:folHlink>
          <a:srgbClr val="B2B2B2"/>
        </a:folHlink>
      </a:clrScheme>
    </a:extraClrScheme>
    <a:extraClrScheme>
      <a:clrScheme name="">
        <a:dk1>
          <a:srgbClr val="002600"/>
        </a:dk1>
        <a:lt1>
          <a:srgbClr val="F8F8F8"/>
        </a:lt1>
        <a:dk2>
          <a:srgbClr val="9B8D65"/>
        </a:dk2>
        <a:lt2>
          <a:srgbClr val="FAFACC"/>
        </a:lt2>
        <a:accent1>
          <a:srgbClr val="CC9933"/>
        </a:accent1>
        <a:accent2>
          <a:srgbClr val="8F9967"/>
        </a:accent2>
        <a:accent3>
          <a:srgbClr val="9BBB59"/>
        </a:accent3>
        <a:accent4>
          <a:srgbClr val="8064A2"/>
        </a:accent4>
        <a:accent5>
          <a:srgbClr val="4BACC6"/>
        </a:accent5>
        <a:accent6>
          <a:srgbClr val="F79646"/>
        </a:accent6>
        <a:hlink>
          <a:srgbClr val="336600"/>
        </a:hlink>
        <a:folHlink>
          <a:srgbClr val="808000"/>
        </a:folHlink>
      </a:clrScheme>
    </a:extraClrScheme>
    <a:extraClrScheme>
      <a:clrScheme name="">
        <a:dk1>
          <a:srgbClr val="006699"/>
        </a:dk1>
        <a:lt1>
          <a:srgbClr val="FFFFFF"/>
        </a:lt1>
        <a:dk2>
          <a:srgbClr val="333333"/>
        </a:dk2>
        <a:lt2>
          <a:srgbClr val="FFFFFF"/>
        </a:lt2>
        <a:accent1>
          <a:srgbClr val="CC9900"/>
        </a:accent1>
        <a:accent2>
          <a:srgbClr val="FF9900"/>
        </a:accent2>
        <a:accent3>
          <a:srgbClr val="9BBB59"/>
        </a:accent3>
        <a:accent4>
          <a:srgbClr val="8064A2"/>
        </a:accent4>
        <a:accent5>
          <a:srgbClr val="4BACC6"/>
        </a:accent5>
        <a:accent6>
          <a:srgbClr val="F79646"/>
        </a:accent6>
        <a:hlink>
          <a:srgbClr val="FFCC00"/>
        </a:hlink>
        <a:folHlink>
          <a:srgbClr val="706F37"/>
        </a:folHlink>
      </a:clrScheme>
    </a:extraClrScheme>
    <a:extraClrScheme>
      <a:clrScheme name="">
        <a:dk1>
          <a:srgbClr val="FFFFFF"/>
        </a:dk1>
        <a:lt1>
          <a:srgbClr val="000000"/>
        </a:lt1>
        <a:dk2>
          <a:srgbClr val="5F5F5F"/>
        </a:dk2>
        <a:lt2>
          <a:srgbClr val="006633"/>
        </a:lt2>
        <a:accent1>
          <a:srgbClr val="CC9900"/>
        </a:accent1>
        <a:accent2>
          <a:srgbClr val="3B812F"/>
        </a:accent2>
        <a:accent3>
          <a:srgbClr val="9BBB59"/>
        </a:accent3>
        <a:accent4>
          <a:srgbClr val="8064A2"/>
        </a:accent4>
        <a:accent5>
          <a:srgbClr val="4BACC6"/>
        </a:accent5>
        <a:accent6>
          <a:srgbClr val="F79646"/>
        </a:accent6>
        <a:hlink>
          <a:srgbClr val="996600"/>
        </a:hlink>
        <a:folHlink>
          <a:srgbClr val="AFBF39"/>
        </a:folHlink>
      </a:clrScheme>
    </a:extraClrScheme>
    <a:extraClrScheme>
      <a:clrScheme name="">
        <a:dk1>
          <a:srgbClr val="FFFFFF"/>
        </a:dk1>
        <a:lt1>
          <a:srgbClr val="000000"/>
        </a:lt1>
        <a:dk2>
          <a:srgbClr val="666699"/>
        </a:dk2>
        <a:lt2>
          <a:srgbClr val="CC0000"/>
        </a:lt2>
        <a:accent1>
          <a:srgbClr val="808080"/>
        </a:accent1>
        <a:accent2>
          <a:srgbClr val="999933"/>
        </a:accent2>
        <a:accent3>
          <a:srgbClr val="9BBB59"/>
        </a:accent3>
        <a:accent4>
          <a:srgbClr val="8064A2"/>
        </a:accent4>
        <a:accent5>
          <a:srgbClr val="4BACC6"/>
        </a:accent5>
        <a:accent6>
          <a:srgbClr val="F79646"/>
        </a:accent6>
        <a:hlink>
          <a:srgbClr val="4C6D80"/>
        </a:hlink>
        <a:folHlink>
          <a:srgbClr val="B2B2B2"/>
        </a:folHlink>
      </a:clrScheme>
    </a:extraClrScheme>
    <a:extraClrScheme>
      <a:clrScheme name="">
        <a:dk1>
          <a:srgbClr val="FFFFFF"/>
        </a:dk1>
        <a:lt1>
          <a:srgbClr val="000000"/>
        </a:lt1>
        <a:dk2>
          <a:srgbClr val="666699"/>
        </a:dk2>
        <a:lt2>
          <a:srgbClr val="003399"/>
        </a:lt2>
        <a:accent1>
          <a:srgbClr val="009999"/>
        </a:accent1>
        <a:accent2>
          <a:srgbClr val="4C6D4E"/>
        </a:accent2>
        <a:accent3>
          <a:srgbClr val="9BBB59"/>
        </a:accent3>
        <a:accent4>
          <a:srgbClr val="8064A2"/>
        </a:accent4>
        <a:accent5>
          <a:srgbClr val="4BACC6"/>
        </a:accent5>
        <a:accent6>
          <a:srgbClr val="F79646"/>
        </a:accent6>
        <a:hlink>
          <a:srgbClr val="4C6D80"/>
        </a:hlink>
        <a:folHlink>
          <a:srgbClr val="B2B2B2"/>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154</Paragraphs>
  <Slides>23</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23</vt:i4>
      </vt:variant>
    </vt:vector>
  </HeadingPairs>
  <TitlesOfParts>
    <vt:vector baseType="lpstr" size="32">
      <vt:lpstr>Arial</vt:lpstr>
      <vt:lpstr>Calibri</vt:lpstr>
      <vt:lpstr>Garamond</vt:lpstr>
      <vt:lpstr>宋体</vt:lpstr>
      <vt:lpstr>Wingdings</vt:lpstr>
      <vt:lpstr>Gill Sans MT</vt:lpstr>
      <vt:lpstr>Times New Roman</vt:lpstr>
      <vt:lpstr>楷体_GB2312</vt:lpstr>
      <vt:lpstr>Office Theme</vt:lpstr>
      <vt:lpstr>      树立和落实 科学发展观</vt:lpstr>
      <vt:lpstr>一、科学发展观的发展演变过程和内涵</vt:lpstr>
      <vt:lpstr>一、科学发展观的发展演变过程和内涵</vt:lpstr>
      <vt:lpstr>（二）科学发展观的内涵</vt:lpstr>
      <vt:lpstr>（二）科学发展观的内涵</vt:lpstr>
      <vt:lpstr>二、科学发展观是科学分析当前我国发展的阶段性特征作出的战略选择</vt:lpstr>
      <vt:lpstr>（二）从我国在新世纪新阶段呈现的一系列新的阶段特征看我国正处于发展的“关键阶段”</vt:lpstr>
      <vt:lpstr>（二）从我国在新世纪新阶段呈现的一系列新的阶段特征看我国正处于发展的“关键阶段”</vt:lpstr>
      <vt:lpstr>（二）从我国在新世纪新阶段呈现的一系列新的阶段特征看我国正处于发展的“关键阶段”</vt:lpstr>
      <vt:lpstr>（二）从我国在新世纪新阶段呈现的一系列新的阶段特征看我国正处于发展的“关键阶段”</vt:lpstr>
      <vt:lpstr>（二）从我国在新世纪新阶段呈现的一系列新的阶段特征看我国正处于发展的“关键阶段”</vt:lpstr>
      <vt:lpstr>（二）从我国在新世纪新阶段呈现的一系列新的阶段特征看我国正处于发展的“关键阶段”</vt:lpstr>
      <vt:lpstr>（二）从我国在新世纪新阶段呈现的一系列新的阶段特征看我国正处于发展的“关键阶段”</vt:lpstr>
      <vt:lpstr>阶段特征（二）从我国在新世纪新阶段呈现的一系列新的看我国正处于发展的“关键阶段”</vt:lpstr>
      <vt:lpstr>（二）从我国在新世纪新阶段呈现的一系列新的阶段特征看我国正处于发展的“关键阶段”</vt:lpstr>
      <vt:lpstr>（二）从我国在新世纪新阶段呈现的一系列新的阶段特征看我国正处于发展的“关键阶段”</vt:lpstr>
      <vt:lpstr>（二）从我国在新世纪新阶段呈现的一系列新的阶段特征看我国正处于发展的“关键阶段”</vt:lpstr>
      <vt:lpstr>（二）从我国在新世纪新阶段呈现的一系列新的阶段特征看我国正处于发展的“关键阶段”</vt:lpstr>
      <vt:lpstr>三、落实科学发展观的途径</vt:lpstr>
      <vt:lpstr>三、落实可持续发展观的途径</vt:lpstr>
      <vt:lpstr>三、落实科学发展观的途径</vt:lpstr>
      <vt:lpstr>三、落实科学发展观的途径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2024-09-07T08:13:24.816</cp:lastPrinted>
  <dcterms:created xsi:type="dcterms:W3CDTF">2024-09-07T00:13:24Z</dcterms:created>
  <dcterms:modified xsi:type="dcterms:W3CDTF">2024-09-07T00:13:26Z</dcterms:modified>
</cp:coreProperties>
</file>