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BD232-AA18-4EFE-B096-EDD9CDB7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61F93-AD0C-4715-93F5-FAA4B1F1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37FEB-B7A6-4BA6-A7F6-9502E4A3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3F12-2C94-472B-974C-8E3DCB1E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D9B7B-221E-42BA-8A38-708BD7E8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2749C-DEE5-4DF9-963C-26A33A18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62DBF-E223-4D43-92A8-FC2D8F97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84326-1828-439C-A0E9-1D239AD54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D568-6E7E-4B9D-93D3-86BFC3A0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F526E-03CE-4686-97F6-72069656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F5DA-81CC-4EFA-96AC-92228F33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05" r:id="rId2"/>
    <p:sldLayoutId id="2147484306" r:id="rId3"/>
    <p:sldLayoutId id="2147484307" r:id="rId4"/>
    <p:sldLayoutId id="2147484308" r:id="rId5"/>
    <p:sldLayoutId id="2147484309" r:id="rId6"/>
    <p:sldLayoutId id="2147484310" r:id="rId7"/>
    <p:sldLayoutId id="2147484311" r:id="rId8"/>
    <p:sldLayoutId id="2147484312" r:id="rId9"/>
    <p:sldLayoutId id="2147484313" r:id="rId10"/>
    <p:sldLayoutId id="21474843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3004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供应室医务人员手卫生课件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手卫生的重要性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手卫生的基本知识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手卫生的实践技巧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手卫生的常见问题及解决方案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手卫生的培训与考核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手卫生的重要性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手卫生对预防感染的意义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手卫生是预防医院感染的重要措施，能够显著降低医院感染率。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医务人员手卫生意识的提高，能够提升医疗质量和医疗安全水平。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手卫生对于控制传染病的传播也具有重要意义，能够有效地防止病毒和细菌的传播。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手卫生能够减少患者与医务人员的交叉感染风险，保障患者的医疗安全。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手卫生与医院感染的关系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严格执行手卫生规范，提高手卫生依从性，是保障患者安全和医疗质量的重要保障措施之一。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医务人员手部细菌数量与医院感染发生率呈正相关，手卫生可以有效减少手部细菌数量，从而降低医院感染风险。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手卫生可以有效降低医院感染的发生率，特别是对于接触患者伤口、血液、分泌物等高风险操作。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手卫生是预防医院感染的重要措施之一，医务人员的手部卫生状况直接关系到患者安全和医疗质量。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手卫生的相关法规和标准</a:t>
            </a:r>
            <a:endParaRPr lang="zh-CN" altLang="en-US"/>
          </a:p>
        </p:txBody>
      </p:sp>
      <p:sp>
        <p:nvSpPr>
          <p:cNvPr id="104915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《医务人员手卫生规范》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6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《医疗机构消毒技术规范》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《医院感染管理办法》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《医疗废物管理条例》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手卫生的基本知识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手卫生的定义和分类</a:t>
            </a:r>
            <a:endParaRPr lang="zh-CN" altLang="en-US"/>
          </a:p>
        </p:txBody>
      </p:sp>
      <p:sp>
        <p:nvSpPr>
          <p:cNvPr id="1049276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8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0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手卫生是指医务人员用肥皂或者皂液和流动水洗手，去除手部皮肤污垢、碎屑和部分致病菌的过程。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4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6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8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根据手卫生所涉及的执行人群、作用目的和场所的不同，手卫生包括患者手卫生和医务人员手卫生。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2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4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6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患者手卫生是指医务人员对患者进行诊疗护理操作过程中，患者使用肥皂或者皂液和流动水洗手的过程。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0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2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医务人员手卫生是指医务人员用速干手消毒剂揉搓双手，以减少手部暂居菌的过程。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手卫生的原则和注意事项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73016" y="3033927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312247" y="3113087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098060" y="3346064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62236" y="3543000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43146" y="3744441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3671073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831491" y="3487652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72680" y="3529485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763901" y="2685749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2799019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44643" y="2562181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2975361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2667729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27644" y="2484308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068833" y="2526141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796864" y="3331905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3445175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495010" y="3564238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3852563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69469" y="3871226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4244504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35758" y="3940090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561942" y="3636963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46328" y="2684462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2634262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94800" y="2705700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原则：清洁、干燥、无菌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371568" y="2705700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洗手前应摘除手表和戒指等饰品；洗手时应使用肥皂或洗手液，并确保揉搓时间不少于20秒；洗手后应使用干净毛巾擦干双手，并保持双手高于手腕部；在接触患者前后、接触血液或体液后、处理清洁或无菌物品前，都应及时进行手卫生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手卫生的操作步骤和要点</a:t>
            </a:r>
            <a:endParaRPr lang="zh-CN" altLang="en-US"/>
          </a:p>
        </p:txBody>
      </p:sp>
      <p:sp>
        <p:nvSpPr>
          <p:cNvPr id="1049416" name="弧形 58"/>
          <p:cNvSpPr/>
          <p:nvPr>
            <p:custDataLst>
              <p:tags r:id="rId2"/>
            </p:custDataLst>
          </p:nvPr>
        </p:nvSpPr>
        <p:spPr>
          <a:xfrm>
            <a:off x="8718728" y="2331333"/>
            <a:ext cx="2778589" cy="277858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30"/>
          <p:cNvSpPr/>
          <p:nvPr>
            <p:custDataLst>
              <p:tags r:id="rId3"/>
            </p:custDataLst>
          </p:nvPr>
        </p:nvSpPr>
        <p:spPr>
          <a:xfrm>
            <a:off x="8940093" y="2551948"/>
            <a:ext cx="2336717" cy="233671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31"/>
          <p:cNvSpPr/>
          <p:nvPr>
            <p:custDataLst>
              <p:tags r:id="rId4"/>
            </p:custDataLst>
          </p:nvPr>
        </p:nvSpPr>
        <p:spPr>
          <a:xfrm>
            <a:off x="9248504" y="2598472"/>
            <a:ext cx="315451" cy="31545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5"/>
            </p:custDataLst>
          </p:nvPr>
        </p:nvSpPr>
        <p:spPr>
          <a:xfrm>
            <a:off x="9302532" y="3226549"/>
            <a:ext cx="1611699" cy="1108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脱手套：操作完成后，将使用过的手套放入医疗废物袋中，然后彻底清洗双手。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弧形 57"/>
          <p:cNvSpPr/>
          <p:nvPr>
            <p:custDataLst>
              <p:tags r:id="rId6"/>
            </p:custDataLst>
          </p:nvPr>
        </p:nvSpPr>
        <p:spPr>
          <a:xfrm>
            <a:off x="694800" y="2331333"/>
            <a:ext cx="2778589" cy="277858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2"/>
          <p:cNvSpPr/>
          <p:nvPr>
            <p:custDataLst>
              <p:tags r:id="rId7"/>
            </p:custDataLst>
          </p:nvPr>
        </p:nvSpPr>
        <p:spPr>
          <a:xfrm>
            <a:off x="6971819" y="2551948"/>
            <a:ext cx="2336717" cy="233671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3"/>
          <p:cNvSpPr/>
          <p:nvPr>
            <p:custDataLst>
              <p:tags r:id="rId8"/>
            </p:custDataLst>
          </p:nvPr>
        </p:nvSpPr>
        <p:spPr>
          <a:xfrm>
            <a:off x="7280229" y="2598472"/>
            <a:ext cx="315451" cy="31545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9"/>
            </p:custDataLst>
          </p:nvPr>
        </p:nvSpPr>
        <p:spPr>
          <a:xfrm>
            <a:off x="7334257" y="3226549"/>
            <a:ext cx="1611699" cy="1108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戴手套：在进行有可能接触患者血液、体液等操作时，必须戴手套。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2" name="椭圆 24"/>
          <p:cNvSpPr/>
          <p:nvPr>
            <p:custDataLst>
              <p:tags r:id="rId10"/>
            </p:custDataLst>
          </p:nvPr>
        </p:nvSpPr>
        <p:spPr>
          <a:xfrm>
            <a:off x="5023804" y="2551948"/>
            <a:ext cx="2336717" cy="233671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5"/>
          <p:cNvSpPr/>
          <p:nvPr>
            <p:custDataLst>
              <p:tags r:id="rId11"/>
            </p:custDataLst>
          </p:nvPr>
        </p:nvSpPr>
        <p:spPr>
          <a:xfrm>
            <a:off x="5332965" y="2598472"/>
            <a:ext cx="315451" cy="31545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12"/>
            </p:custDataLst>
          </p:nvPr>
        </p:nvSpPr>
        <p:spPr>
          <a:xfrm>
            <a:off x="5386243" y="3226549"/>
            <a:ext cx="1611699" cy="1108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手消毒：使用含有至少60%酒精的洗手液或消毒液，按照说明书上的使用方法进行消毒。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椭圆 7"/>
          <p:cNvSpPr/>
          <p:nvPr>
            <p:custDataLst>
              <p:tags r:id="rId13"/>
            </p:custDataLst>
          </p:nvPr>
        </p:nvSpPr>
        <p:spPr>
          <a:xfrm>
            <a:off x="3076540" y="2551948"/>
            <a:ext cx="2336717" cy="233671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9"/>
          <p:cNvSpPr/>
          <p:nvPr>
            <p:custDataLst>
              <p:tags r:id="rId14"/>
            </p:custDataLst>
          </p:nvPr>
        </p:nvSpPr>
        <p:spPr>
          <a:xfrm>
            <a:off x="3384951" y="2598472"/>
            <a:ext cx="315451" cy="31545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5"/>
            </p:custDataLst>
          </p:nvPr>
        </p:nvSpPr>
        <p:spPr>
          <a:xfrm>
            <a:off x="3438979" y="3226549"/>
            <a:ext cx="1611699" cy="1108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擦手：用干净的毛巾或纸巾擦干双手，或者使用烘干机。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5"/>
          <p:cNvSpPr/>
          <p:nvPr>
            <p:custDataLst>
              <p:tags r:id="rId16"/>
            </p:custDataLst>
          </p:nvPr>
        </p:nvSpPr>
        <p:spPr>
          <a:xfrm>
            <a:off x="907911" y="2551948"/>
            <a:ext cx="2336717" cy="233671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4"/>
          <p:cNvSpPr/>
          <p:nvPr>
            <p:custDataLst>
              <p:tags r:id="rId17"/>
            </p:custDataLst>
          </p:nvPr>
        </p:nvSpPr>
        <p:spPr>
          <a:xfrm>
            <a:off x="1217072" y="2598472"/>
            <a:ext cx="315451" cy="31545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18"/>
            </p:custDataLst>
          </p:nvPr>
        </p:nvSpPr>
        <p:spPr>
          <a:xfrm>
            <a:off x="1270350" y="3226549"/>
            <a:ext cx="1611699" cy="1108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洗手：用肥皂和水彻底清洁双手，特别是指甲和手腕部分。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8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手卫生的实践技巧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https://d.book118.com/917053004101006043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+中文正文</vt:lpstr>
      <vt:lpstr>Office Theme</vt:lpstr>
      <vt:lpstr>供应室医务人员手卫生课件</vt:lpstr>
      <vt:lpstr>目录</vt:lpstr>
      <vt:lpstr>添加章节标题</vt:lpstr>
      <vt:lpstr>手卫生的重要性</vt:lpstr>
      <vt:lpstr>手卫生对预防感染的意义</vt:lpstr>
      <vt:lpstr>手卫生与医院感染的关系</vt:lpstr>
      <vt:lpstr>手卫生的相关法规和标准</vt:lpstr>
      <vt:lpstr>手卫生的基本知识</vt:lpstr>
      <vt:lpstr>手卫生的定义和分类</vt:lpstr>
      <vt:lpstr>手卫生的原则和注意事项</vt:lpstr>
      <vt:lpstr>手卫生的操作步骤和要点</vt:lpstr>
      <vt:lpstr>手卫生的实践技巧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2024-09-17T07:22:44.402</cp:lastPrinted>
  <dcterms:created xsi:type="dcterms:W3CDTF">2024-09-16T23:22:44Z</dcterms:created>
  <dcterms:modified xsi:type="dcterms:W3CDTF">2024-09-16T23:22:46Z</dcterms:modified>
</cp:coreProperties>
</file>