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701B04-DD4B-499E-BF9F-7E5367A17F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E047A3-FBF2-4EF7-8C74-4E1332A504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5A59C2-7AC9-47A4-B4B9-39B4C63407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37B235-871A-4805-B191-5292F156AE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F65DC51-A5D1-4D11-A306-7DA8CD9774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D10A696-0046-4A6E-9A2A-476154D345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C7A92A9-FD74-41AC-8418-32533F283D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22478D-CE33-43DF-9DED-7BA74376F6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25B199-DBC7-44F3-8CE9-EA5A031416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4673B2-4024-41FD-9F35-C34096257D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507C82-FB1C-4388-8EF3-588F5BD840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png" /><Relationship Id="rId3" Type="http://schemas.openxmlformats.org/officeDocument/2006/relationships/image" Target="../media/image12.png" /><Relationship Id="rId4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2.jpeg" /><Relationship Id="rId6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Relationship Id="rId4" Type="http://schemas.openxmlformats.org/officeDocument/2006/relationships/image" Target="../media/image25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6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7.jpeg" /><Relationship Id="rId3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7060052016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现场监督工作管理的工作计划与组织执行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2024-01-11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现场监督工作现状及问题分析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工作计划制定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组织架构与人员配置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工作流程与规范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监督与考核机制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培训与提升计划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通过制定详细的工作计划，明确工作目标和时间节点，提高工作效率，确保项目按时完成。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提高工作效率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708" r="147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加强团队协作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确保工作质量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24" b="2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通过组织执行，促进团队成员之间的沟通和协作，形成高效的工作氛围。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通过现场监督，确保工作质量符合相关标准和要求，减少返工和浪费。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包括项目目标、任务分解、时间节点、资源需求等方面的内容。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工作计划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包括团队成员的工作进展、遇到的问题和解决方案、需要协调的资源等方面的内容。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组织执行情况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包括现场工作环境、工作进度、工作质量等方面的监督和检查情况。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现场监督情况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现场监督工作现状及问题分析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208" r="14208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目前，现场监督工作人员数量相对充足，但人员素质参差不齐，部分人员缺乏专业知识和实践经验。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监督人员数量和素质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现场监督主要采用定期巡查、专项检查等方式，手段相对单一，缺乏信息化、智能化等现代科技手段的支持。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监督方式和手段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虽然现场监督工作取得了一定成效，但在一些关键领域和环节上仍存在监督不到位、不深入等问题，导致一些安全隐患和质量问题未能及时发现和处理。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监督效果和成果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现场监督工作现状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173694"/>
            <a:ext cx="3839952" cy="4684306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865802" y="2810519"/>
            <a:ext cx="3847271" cy="4047481"/>
            <a:chOff x="865802" y="2810519"/>
            <a:chExt cx="3847271" cy="4047481"/>
          </a:xfrm>
        </p:grpSpPr>
        <p:sp>
          <p:nvSpPr>
            <p:cNvPr id="4" name="Freeform 4"/>
            <p:cNvSpPr/>
            <p:nvPr/>
          </p:nvSpPr>
          <p:spPr>
            <a:xfrm>
              <a:off x="2165532" y="2928505"/>
              <a:ext cx="1195366" cy="834187"/>
            </a:xfrm>
            <a:custGeom>
              <a:rect l="l" t="t" r="r" b="b"/>
              <a:pathLst>
                <a:path w="193" h="134">
                  <a:moveTo>
                    <a:pt x="177" y="133"/>
                  </a:moveTo>
                  <a:cubicBezTo>
                    <a:pt x="193" y="58"/>
                    <a:pt x="159" y="0"/>
                    <a:pt x="97" y="0"/>
                  </a:cubicBezTo>
                  <a:cubicBezTo>
                    <a:pt x="36" y="0"/>
                    <a:pt x="0" y="61"/>
                    <a:pt x="17" y="134"/>
                  </a:cubicBezTo>
                  <a:cubicBezTo>
                    <a:pt x="177" y="133"/>
                    <a:pt x="177" y="133"/>
                    <a:pt x="177" y="133"/>
                  </a:cubicBezTo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2277789" y="3041376"/>
              <a:ext cx="978744" cy="1605412"/>
            </a:xfrm>
            <a:custGeom>
              <a:rect l="l" t="t" r="r" b="b"/>
              <a:pathLst>
                <a:path w="158" h="258">
                  <a:moveTo>
                    <a:pt x="16" y="157"/>
                  </a:moveTo>
                  <a:cubicBezTo>
                    <a:pt x="15" y="193"/>
                    <a:pt x="35" y="210"/>
                    <a:pt x="35" y="210"/>
                  </a:cubicBezTo>
                  <a:cubicBezTo>
                    <a:pt x="35" y="235"/>
                    <a:pt x="35" y="235"/>
                    <a:pt x="35" y="235"/>
                  </a:cubicBezTo>
                  <a:cubicBezTo>
                    <a:pt x="35" y="235"/>
                    <a:pt x="32" y="237"/>
                    <a:pt x="33" y="237"/>
                  </a:cubicBezTo>
                  <a:cubicBezTo>
                    <a:pt x="30" y="236"/>
                    <a:pt x="62" y="257"/>
                    <a:pt x="81" y="258"/>
                  </a:cubicBezTo>
                  <a:cubicBezTo>
                    <a:pt x="81" y="258"/>
                    <a:pt x="131" y="239"/>
                    <a:pt x="129" y="237"/>
                  </a:cubicBezTo>
                  <a:cubicBezTo>
                    <a:pt x="126" y="235"/>
                    <a:pt x="126" y="235"/>
                    <a:pt x="126" y="235"/>
                  </a:cubicBezTo>
                  <a:cubicBezTo>
                    <a:pt x="126" y="210"/>
                    <a:pt x="126" y="210"/>
                    <a:pt x="126" y="210"/>
                  </a:cubicBezTo>
                  <a:cubicBezTo>
                    <a:pt x="126" y="210"/>
                    <a:pt x="144" y="200"/>
                    <a:pt x="144" y="156"/>
                  </a:cubicBezTo>
                  <a:cubicBezTo>
                    <a:pt x="145" y="144"/>
                    <a:pt x="156" y="152"/>
                    <a:pt x="158" y="118"/>
                  </a:cubicBezTo>
                  <a:cubicBezTo>
                    <a:pt x="158" y="115"/>
                    <a:pt x="158" y="112"/>
                    <a:pt x="157" y="106"/>
                  </a:cubicBezTo>
                  <a:cubicBezTo>
                    <a:pt x="155" y="103"/>
                    <a:pt x="149" y="100"/>
                    <a:pt x="150" y="96"/>
                  </a:cubicBezTo>
                  <a:cubicBezTo>
                    <a:pt x="154" y="40"/>
                    <a:pt x="123" y="4"/>
                    <a:pt x="79" y="1"/>
                  </a:cubicBezTo>
                  <a:cubicBezTo>
                    <a:pt x="79" y="0"/>
                    <a:pt x="79" y="0"/>
                    <a:pt x="79" y="0"/>
                  </a:cubicBezTo>
                  <a:cubicBezTo>
                    <a:pt x="78" y="0"/>
                    <a:pt x="78" y="1"/>
                    <a:pt x="78" y="1"/>
                  </a:cubicBezTo>
                  <a:cubicBezTo>
                    <a:pt x="77" y="1"/>
                    <a:pt x="77" y="0"/>
                    <a:pt x="76" y="0"/>
                  </a:cubicBezTo>
                  <a:cubicBezTo>
                    <a:pt x="76" y="1"/>
                    <a:pt x="76" y="1"/>
                    <a:pt x="76" y="1"/>
                  </a:cubicBezTo>
                  <a:cubicBezTo>
                    <a:pt x="32" y="4"/>
                    <a:pt x="4" y="40"/>
                    <a:pt x="9" y="96"/>
                  </a:cubicBezTo>
                  <a:cubicBezTo>
                    <a:pt x="9" y="100"/>
                    <a:pt x="3" y="103"/>
                    <a:pt x="2" y="106"/>
                  </a:cubicBezTo>
                  <a:cubicBezTo>
                    <a:pt x="0" y="112"/>
                    <a:pt x="0" y="116"/>
                    <a:pt x="0" y="119"/>
                  </a:cubicBezTo>
                  <a:cubicBezTo>
                    <a:pt x="2" y="152"/>
                    <a:pt x="16" y="148"/>
                    <a:pt x="16" y="157"/>
                  </a:cubicBezTo>
                </a:path>
              </a:pathLst>
            </a:custGeom>
            <a:solidFill>
              <a:srgbClr val="EAC487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444772" y="4347680"/>
              <a:ext cx="686349" cy="322564"/>
            </a:xfrm>
            <a:custGeom>
              <a:rect l="l" t="t" r="r" b="b"/>
              <a:pathLst>
                <a:path w="110" h="52">
                  <a:moveTo>
                    <a:pt x="99" y="25"/>
                  </a:moveTo>
                  <a:cubicBezTo>
                    <a:pt x="99" y="0"/>
                    <a:pt x="99" y="0"/>
                    <a:pt x="99" y="0"/>
                  </a:cubicBezTo>
                  <a:cubicBezTo>
                    <a:pt x="99" y="0"/>
                    <a:pt x="86" y="15"/>
                    <a:pt x="53" y="13"/>
                  </a:cubicBezTo>
                  <a:cubicBezTo>
                    <a:pt x="19" y="13"/>
                    <a:pt x="8" y="0"/>
                    <a:pt x="8" y="0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2" y="31"/>
                    <a:pt x="3" y="32"/>
                  </a:cubicBezTo>
                  <a:cubicBezTo>
                    <a:pt x="0" y="31"/>
                    <a:pt x="36" y="52"/>
                    <a:pt x="55" y="52"/>
                  </a:cubicBezTo>
                  <a:cubicBezTo>
                    <a:pt x="55" y="52"/>
                    <a:pt x="111" y="52"/>
                    <a:pt x="110" y="51"/>
                  </a:cubicBezTo>
                  <a:cubicBezTo>
                    <a:pt x="99" y="25"/>
                    <a:pt x="99" y="25"/>
                    <a:pt x="99" y="25"/>
                  </a:cubicBezTo>
                </a:path>
              </a:pathLst>
            </a:custGeom>
            <a:solidFill>
              <a:srgbClr val="E0B57A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724188" y="2834152"/>
              <a:ext cx="600226" cy="535079"/>
            </a:xfrm>
            <a:custGeom>
              <a:rect l="l" t="t" r="r" b="b"/>
              <a:pathLst>
                <a:path w="97" h="86">
                  <a:moveTo>
                    <a:pt x="56" y="0"/>
                  </a:moveTo>
                  <a:cubicBezTo>
                    <a:pt x="49" y="0"/>
                    <a:pt x="25" y="8"/>
                    <a:pt x="14" y="11"/>
                  </a:cubicBezTo>
                  <a:cubicBezTo>
                    <a:pt x="9" y="13"/>
                    <a:pt x="5" y="14"/>
                    <a:pt x="0" y="16"/>
                  </a:cubicBezTo>
                  <a:cubicBezTo>
                    <a:pt x="2" y="16"/>
                    <a:pt x="5" y="15"/>
                    <a:pt x="7" y="15"/>
                  </a:cubicBezTo>
                  <a:cubicBezTo>
                    <a:pt x="50" y="15"/>
                    <a:pt x="80" y="43"/>
                    <a:pt x="88" y="86"/>
                  </a:cubicBezTo>
                  <a:cubicBezTo>
                    <a:pt x="90" y="74"/>
                    <a:pt x="97" y="32"/>
                    <a:pt x="94" y="22"/>
                  </a:cubicBezTo>
                  <a:cubicBezTo>
                    <a:pt x="94" y="21"/>
                    <a:pt x="94" y="21"/>
                    <a:pt x="93" y="21"/>
                  </a:cubicBezTo>
                  <a:cubicBezTo>
                    <a:pt x="92" y="21"/>
                    <a:pt x="91" y="22"/>
                    <a:pt x="89" y="23"/>
                  </a:cubicBezTo>
                  <a:cubicBezTo>
                    <a:pt x="88" y="24"/>
                    <a:pt x="86" y="25"/>
                    <a:pt x="85" y="25"/>
                  </a:cubicBezTo>
                  <a:cubicBezTo>
                    <a:pt x="85" y="25"/>
                    <a:pt x="84" y="25"/>
                    <a:pt x="84" y="24"/>
                  </a:cubicBezTo>
                  <a:cubicBezTo>
                    <a:pt x="81" y="20"/>
                    <a:pt x="80" y="9"/>
                    <a:pt x="78" y="7"/>
                  </a:cubicBezTo>
                  <a:cubicBezTo>
                    <a:pt x="78" y="6"/>
                    <a:pt x="77" y="6"/>
                    <a:pt x="77" y="6"/>
                  </a:cubicBezTo>
                  <a:cubicBezTo>
                    <a:pt x="75" y="6"/>
                    <a:pt x="73" y="8"/>
                    <a:pt x="70" y="10"/>
                  </a:cubicBezTo>
                  <a:cubicBezTo>
                    <a:pt x="68" y="11"/>
                    <a:pt x="65" y="13"/>
                    <a:pt x="63" y="13"/>
                  </a:cubicBezTo>
                  <a:cubicBezTo>
                    <a:pt x="63" y="13"/>
                    <a:pt x="63" y="13"/>
                    <a:pt x="62" y="13"/>
                  </a:cubicBezTo>
                  <a:cubicBezTo>
                    <a:pt x="57" y="11"/>
                    <a:pt x="61" y="1"/>
                    <a:pt x="56" y="0"/>
                  </a:cubicBezTo>
                  <a:cubicBezTo>
                    <a:pt x="56" y="0"/>
                    <a:pt x="56" y="0"/>
                    <a:pt x="56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251654" y="2928505"/>
              <a:ext cx="1017859" cy="584989"/>
            </a:xfrm>
            <a:custGeom>
              <a:rect l="l" t="t" r="r" b="b"/>
              <a:pathLst>
                <a:path w="164" h="94">
                  <a:moveTo>
                    <a:pt x="83" y="0"/>
                  </a:moveTo>
                  <a:cubicBezTo>
                    <a:pt x="81" y="0"/>
                    <a:pt x="78" y="1"/>
                    <a:pt x="76" y="1"/>
                  </a:cubicBezTo>
                  <a:cubicBezTo>
                    <a:pt x="41" y="13"/>
                    <a:pt x="17" y="32"/>
                    <a:pt x="3" y="73"/>
                  </a:cubicBezTo>
                  <a:cubicBezTo>
                    <a:pt x="0" y="82"/>
                    <a:pt x="1" y="94"/>
                    <a:pt x="11" y="94"/>
                  </a:cubicBezTo>
                  <a:cubicBezTo>
                    <a:pt x="11" y="94"/>
                    <a:pt x="12" y="94"/>
                    <a:pt x="12" y="94"/>
                  </a:cubicBezTo>
                  <a:cubicBezTo>
                    <a:pt x="12" y="94"/>
                    <a:pt x="12" y="94"/>
                    <a:pt x="12" y="94"/>
                  </a:cubicBezTo>
                  <a:cubicBezTo>
                    <a:pt x="15" y="50"/>
                    <a:pt x="42" y="22"/>
                    <a:pt x="80" y="19"/>
                  </a:cubicBezTo>
                  <a:cubicBezTo>
                    <a:pt x="80" y="18"/>
                    <a:pt x="80" y="18"/>
                    <a:pt x="80" y="18"/>
                  </a:cubicBezTo>
                  <a:cubicBezTo>
                    <a:pt x="81" y="18"/>
                    <a:pt x="81" y="19"/>
                    <a:pt x="82" y="19"/>
                  </a:cubicBezTo>
                  <a:cubicBezTo>
                    <a:pt x="82" y="19"/>
                    <a:pt x="82" y="18"/>
                    <a:pt x="83" y="18"/>
                  </a:cubicBezTo>
                  <a:cubicBezTo>
                    <a:pt x="83" y="19"/>
                    <a:pt x="83" y="19"/>
                    <a:pt x="83" y="19"/>
                  </a:cubicBezTo>
                  <a:cubicBezTo>
                    <a:pt x="111" y="21"/>
                    <a:pt x="134" y="36"/>
                    <a:pt x="145" y="61"/>
                  </a:cubicBezTo>
                  <a:cubicBezTo>
                    <a:pt x="151" y="64"/>
                    <a:pt x="157" y="68"/>
                    <a:pt x="164" y="73"/>
                  </a:cubicBezTo>
                  <a:cubicBezTo>
                    <a:pt x="164" y="73"/>
                    <a:pt x="164" y="72"/>
                    <a:pt x="164" y="71"/>
                  </a:cubicBezTo>
                  <a:cubicBezTo>
                    <a:pt x="156" y="28"/>
                    <a:pt x="126" y="0"/>
                    <a:pt x="83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2327428" y="3041376"/>
              <a:ext cx="824741" cy="472118"/>
            </a:xfrm>
            <a:custGeom>
              <a:rect l="l" t="t" r="r" b="b"/>
              <a:pathLst>
                <a:path w="133" h="76">
                  <a:moveTo>
                    <a:pt x="71" y="0"/>
                  </a:moveTo>
                  <a:cubicBezTo>
                    <a:pt x="70" y="0"/>
                    <a:pt x="70" y="1"/>
                    <a:pt x="70" y="1"/>
                  </a:cubicBezTo>
                  <a:cubicBezTo>
                    <a:pt x="69" y="1"/>
                    <a:pt x="69" y="0"/>
                    <a:pt x="68" y="0"/>
                  </a:cubicBezTo>
                  <a:cubicBezTo>
                    <a:pt x="68" y="1"/>
                    <a:pt x="68" y="1"/>
                    <a:pt x="68" y="1"/>
                  </a:cubicBezTo>
                  <a:cubicBezTo>
                    <a:pt x="30" y="4"/>
                    <a:pt x="3" y="32"/>
                    <a:pt x="0" y="76"/>
                  </a:cubicBezTo>
                  <a:cubicBezTo>
                    <a:pt x="48" y="71"/>
                    <a:pt x="74" y="36"/>
                    <a:pt x="108" y="36"/>
                  </a:cubicBezTo>
                  <a:cubicBezTo>
                    <a:pt x="116" y="36"/>
                    <a:pt x="124" y="38"/>
                    <a:pt x="133" y="43"/>
                  </a:cubicBezTo>
                  <a:cubicBezTo>
                    <a:pt x="122" y="18"/>
                    <a:pt x="99" y="3"/>
                    <a:pt x="71" y="1"/>
                  </a:cubicBezTo>
                  <a:cubicBezTo>
                    <a:pt x="71" y="0"/>
                    <a:pt x="71" y="0"/>
                    <a:pt x="71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2129048" y="2810519"/>
              <a:ext cx="1195366" cy="653240"/>
            </a:xfrm>
            <a:custGeom>
              <a:rect l="l" t="t" r="r" b="b"/>
              <a:pathLst>
                <a:path w="193" h="105">
                  <a:moveTo>
                    <a:pt x="181" y="96"/>
                  </a:moveTo>
                  <a:cubicBezTo>
                    <a:pt x="188" y="87"/>
                    <a:pt x="193" y="34"/>
                    <a:pt x="190" y="23"/>
                  </a:cubicBezTo>
                  <a:cubicBezTo>
                    <a:pt x="189" y="18"/>
                    <a:pt x="182" y="28"/>
                    <a:pt x="180" y="25"/>
                  </a:cubicBezTo>
                  <a:cubicBezTo>
                    <a:pt x="177" y="21"/>
                    <a:pt x="176" y="10"/>
                    <a:pt x="174" y="7"/>
                  </a:cubicBezTo>
                  <a:cubicBezTo>
                    <a:pt x="171" y="4"/>
                    <a:pt x="163" y="15"/>
                    <a:pt x="158" y="14"/>
                  </a:cubicBezTo>
                  <a:cubicBezTo>
                    <a:pt x="153" y="12"/>
                    <a:pt x="157" y="1"/>
                    <a:pt x="152" y="1"/>
                  </a:cubicBezTo>
                  <a:cubicBezTo>
                    <a:pt x="147" y="0"/>
                    <a:pt x="121" y="9"/>
                    <a:pt x="110" y="12"/>
                  </a:cubicBezTo>
                  <a:cubicBezTo>
                    <a:pt x="67" y="24"/>
                    <a:pt x="0" y="50"/>
                    <a:pt x="22" y="93"/>
                  </a:cubicBezTo>
                  <a:cubicBezTo>
                    <a:pt x="23" y="95"/>
                    <a:pt x="19" y="105"/>
                    <a:pt x="28" y="105"/>
                  </a:cubicBezTo>
                  <a:cubicBezTo>
                    <a:pt x="94" y="103"/>
                    <a:pt x="121" y="41"/>
                    <a:pt x="182" y="91"/>
                  </a:cubicBezTo>
                  <a:lnTo>
                    <a:pt x="181" y="96"/>
                  </a:lnTo>
                  <a:close/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805431" y="4515576"/>
              <a:ext cx="1928722" cy="1159396"/>
            </a:xfrm>
            <a:custGeom>
              <a:rect l="l" t="t" r="r" b="b"/>
              <a:pathLst>
                <a:path w="311" h="186">
                  <a:moveTo>
                    <a:pt x="280" y="23"/>
                  </a:moveTo>
                  <a:cubicBezTo>
                    <a:pt x="264" y="10"/>
                    <a:pt x="246" y="4"/>
                    <a:pt x="235" y="2"/>
                  </a:cubicBezTo>
                  <a:cubicBezTo>
                    <a:pt x="154" y="9"/>
                    <a:pt x="154" y="9"/>
                    <a:pt x="154" y="9"/>
                  </a:cubicBezTo>
                  <a:cubicBezTo>
                    <a:pt x="80" y="0"/>
                    <a:pt x="80" y="0"/>
                    <a:pt x="80" y="0"/>
                  </a:cubicBezTo>
                  <a:cubicBezTo>
                    <a:pt x="71" y="3"/>
                    <a:pt x="45" y="11"/>
                    <a:pt x="31" y="23"/>
                  </a:cubicBezTo>
                  <a:cubicBezTo>
                    <a:pt x="17" y="33"/>
                    <a:pt x="7" y="47"/>
                    <a:pt x="0" y="63"/>
                  </a:cubicBezTo>
                  <a:cubicBezTo>
                    <a:pt x="0" y="186"/>
                    <a:pt x="0" y="186"/>
                    <a:pt x="0" y="186"/>
                  </a:cubicBezTo>
                  <a:cubicBezTo>
                    <a:pt x="311" y="186"/>
                    <a:pt x="311" y="186"/>
                    <a:pt x="311" y="186"/>
                  </a:cubicBezTo>
                  <a:cubicBezTo>
                    <a:pt x="311" y="63"/>
                    <a:pt x="311" y="63"/>
                    <a:pt x="311" y="63"/>
                  </a:cubicBezTo>
                  <a:cubicBezTo>
                    <a:pt x="304" y="47"/>
                    <a:pt x="294" y="33"/>
                    <a:pt x="280" y="23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499673" y="4352794"/>
              <a:ext cx="7893" cy="19050"/>
            </a:xfrm>
            <a:custGeom>
              <a:rect l="l" t="t" r="r" b="b"/>
              <a:pathLst>
                <a:path w="1" h="1">
                  <a:moveTo>
                    <a:pt x="0" y="0"/>
                  </a:moveTo>
                  <a:cubicBezTo>
                    <a:pt x="0" y="0"/>
                    <a:pt x="0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531070" y="4360731"/>
              <a:ext cx="514104" cy="68252"/>
            </a:xfrm>
            <a:custGeom>
              <a:rect l="l" t="t" r="r" b="b"/>
              <a:pathLst>
                <a:path w="83" h="11">
                  <a:moveTo>
                    <a:pt x="69" y="7"/>
                  </a:moveTo>
                  <a:cubicBezTo>
                    <a:pt x="63" y="9"/>
                    <a:pt x="53" y="11"/>
                    <a:pt x="39" y="11"/>
                  </a:cubicBezTo>
                  <a:cubicBezTo>
                    <a:pt x="38" y="11"/>
                    <a:pt x="38" y="11"/>
                    <a:pt x="38" y="11"/>
                  </a:cubicBezTo>
                  <a:cubicBezTo>
                    <a:pt x="37" y="11"/>
                    <a:pt x="36" y="11"/>
                    <a:pt x="35" y="11"/>
                  </a:cubicBezTo>
                  <a:cubicBezTo>
                    <a:pt x="36" y="11"/>
                    <a:pt x="38" y="11"/>
                    <a:pt x="39" y="11"/>
                  </a:cubicBezTo>
                  <a:cubicBezTo>
                    <a:pt x="41" y="11"/>
                    <a:pt x="42" y="11"/>
                    <a:pt x="44" y="11"/>
                  </a:cubicBezTo>
                  <a:cubicBezTo>
                    <a:pt x="55" y="11"/>
                    <a:pt x="63" y="9"/>
                    <a:pt x="69" y="7"/>
                  </a:cubicBezTo>
                  <a:moveTo>
                    <a:pt x="0" y="2"/>
                  </a:moveTo>
                  <a:cubicBezTo>
                    <a:pt x="4" y="4"/>
                    <a:pt x="9" y="6"/>
                    <a:pt x="15" y="8"/>
                  </a:cubicBezTo>
                  <a:cubicBezTo>
                    <a:pt x="9" y="6"/>
                    <a:pt x="4" y="4"/>
                    <a:pt x="0" y="2"/>
                  </a:cubicBezTo>
                  <a:moveTo>
                    <a:pt x="83" y="0"/>
                  </a:moveTo>
                  <a:cubicBezTo>
                    <a:pt x="82" y="0"/>
                    <a:pt x="81" y="1"/>
                    <a:pt x="80" y="2"/>
                  </a:cubicBezTo>
                  <a:cubicBezTo>
                    <a:pt x="80" y="2"/>
                    <a:pt x="80" y="1"/>
                    <a:pt x="81" y="1"/>
                  </a:cubicBezTo>
                  <a:cubicBezTo>
                    <a:pt x="82" y="0"/>
                    <a:pt x="83" y="0"/>
                    <a:pt x="83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507566" y="4352794"/>
              <a:ext cx="524628" cy="131212"/>
            </a:xfrm>
            <a:custGeom>
              <a:rect l="l" t="t" r="r" b="b"/>
              <a:pathLst>
                <a:path w="85" h="21">
                  <a:moveTo>
                    <a:pt x="0" y="0"/>
                  </a:moveTo>
                  <a:cubicBezTo>
                    <a:pt x="5" y="5"/>
                    <a:pt x="10" y="20"/>
                    <a:pt x="36" y="21"/>
                  </a:cubicBezTo>
                  <a:cubicBezTo>
                    <a:pt x="36" y="21"/>
                    <a:pt x="37" y="21"/>
                    <a:pt x="37" y="21"/>
                  </a:cubicBezTo>
                  <a:cubicBezTo>
                    <a:pt x="60" y="21"/>
                    <a:pt x="79" y="7"/>
                    <a:pt x="85" y="2"/>
                  </a:cubicBezTo>
                  <a:cubicBezTo>
                    <a:pt x="84" y="2"/>
                    <a:pt x="84" y="3"/>
                    <a:pt x="84" y="3"/>
                  </a:cubicBezTo>
                  <a:cubicBezTo>
                    <a:pt x="81" y="5"/>
                    <a:pt x="78" y="6"/>
                    <a:pt x="73" y="8"/>
                  </a:cubicBezTo>
                  <a:cubicBezTo>
                    <a:pt x="67" y="10"/>
                    <a:pt x="59" y="12"/>
                    <a:pt x="48" y="12"/>
                  </a:cubicBezTo>
                  <a:cubicBezTo>
                    <a:pt x="46" y="12"/>
                    <a:pt x="45" y="12"/>
                    <a:pt x="43" y="12"/>
                  </a:cubicBezTo>
                  <a:cubicBezTo>
                    <a:pt x="42" y="12"/>
                    <a:pt x="40" y="12"/>
                    <a:pt x="39" y="12"/>
                  </a:cubicBezTo>
                  <a:cubicBezTo>
                    <a:pt x="31" y="11"/>
                    <a:pt x="25" y="10"/>
                    <a:pt x="19" y="9"/>
                  </a:cubicBezTo>
                  <a:cubicBezTo>
                    <a:pt x="13" y="7"/>
                    <a:pt x="8" y="5"/>
                    <a:pt x="4" y="3"/>
                  </a:cubicBezTo>
                  <a:cubicBezTo>
                    <a:pt x="2" y="2"/>
                    <a:pt x="1" y="1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058153" y="4392123"/>
              <a:ext cx="80860" cy="81302"/>
            </a:xfrm>
            <a:custGeom>
              <a:rect l="l" t="t" r="r" b="b"/>
              <a:pathLst>
                <a:path w="31" h="31">
                  <a:moveTo>
                    <a:pt x="0" y="31"/>
                  </a:moveTo>
                  <a:lnTo>
                    <a:pt x="17" y="21"/>
                  </a:lnTo>
                  <a:lnTo>
                    <a:pt x="31" y="9"/>
                  </a:lnTo>
                  <a:lnTo>
                    <a:pt x="0" y="0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2413550" y="4392123"/>
              <a:ext cx="80860" cy="81302"/>
            </a:xfrm>
            <a:custGeom>
              <a:rect l="l" t="t" r="r" b="b"/>
              <a:pathLst>
                <a:path w="31" h="31">
                  <a:moveTo>
                    <a:pt x="31" y="0"/>
                  </a:moveTo>
                  <a:lnTo>
                    <a:pt x="0" y="7"/>
                  </a:lnTo>
                  <a:lnTo>
                    <a:pt x="31" y="31"/>
                  </a:lnTo>
                  <a:lnTo>
                    <a:pt x="31" y="0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447786" y="4510285"/>
              <a:ext cx="2693475" cy="2339779"/>
            </a:xfrm>
            <a:custGeom>
              <a:rect l="l" t="t" r="r" b="b"/>
              <a:pathLst>
                <a:path w="435" h="376">
                  <a:moveTo>
                    <a:pt x="403" y="38"/>
                  </a:moveTo>
                  <a:cubicBezTo>
                    <a:pt x="390" y="26"/>
                    <a:pt x="339" y="11"/>
                    <a:pt x="317" y="8"/>
                  </a:cubicBezTo>
                  <a:cubicBezTo>
                    <a:pt x="291" y="0"/>
                    <a:pt x="291" y="0"/>
                    <a:pt x="291" y="0"/>
                  </a:cubicBezTo>
                  <a:cubicBezTo>
                    <a:pt x="241" y="119"/>
                    <a:pt x="241" y="119"/>
                    <a:pt x="241" y="119"/>
                  </a:cubicBezTo>
                  <a:cubicBezTo>
                    <a:pt x="192" y="119"/>
                    <a:pt x="192" y="119"/>
                    <a:pt x="192" y="119"/>
                  </a:cubicBezTo>
                  <a:cubicBezTo>
                    <a:pt x="138" y="1"/>
                    <a:pt x="138" y="1"/>
                    <a:pt x="138" y="1"/>
                  </a:cubicBezTo>
                  <a:cubicBezTo>
                    <a:pt x="111" y="8"/>
                    <a:pt x="111" y="8"/>
                    <a:pt x="111" y="8"/>
                  </a:cubicBezTo>
                  <a:cubicBezTo>
                    <a:pt x="93" y="11"/>
                    <a:pt x="44" y="27"/>
                    <a:pt x="31" y="38"/>
                  </a:cubicBezTo>
                  <a:cubicBezTo>
                    <a:pt x="17" y="48"/>
                    <a:pt x="0" y="292"/>
                    <a:pt x="0" y="308"/>
                  </a:cubicBezTo>
                  <a:cubicBezTo>
                    <a:pt x="44" y="376"/>
                    <a:pt x="44" y="376"/>
                    <a:pt x="44" y="376"/>
                  </a:cubicBezTo>
                  <a:cubicBezTo>
                    <a:pt x="397" y="375"/>
                    <a:pt x="397" y="375"/>
                    <a:pt x="397" y="375"/>
                  </a:cubicBezTo>
                  <a:cubicBezTo>
                    <a:pt x="435" y="308"/>
                    <a:pt x="435" y="308"/>
                    <a:pt x="435" y="308"/>
                  </a:cubicBezTo>
                  <a:cubicBezTo>
                    <a:pt x="435" y="290"/>
                    <a:pt x="418" y="48"/>
                    <a:pt x="403" y="38"/>
                  </a:cubicBezTo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846794" y="4583651"/>
              <a:ext cx="125237" cy="634723"/>
            </a:xfrm>
            <a:custGeom>
              <a:rect l="l" t="t" r="r" b="b"/>
              <a:pathLst>
                <a:path w="20" h="102">
                  <a:moveTo>
                    <a:pt x="8" y="0"/>
                  </a:moveTo>
                  <a:cubicBezTo>
                    <a:pt x="0" y="26"/>
                    <a:pt x="0" y="26"/>
                    <a:pt x="0" y="26"/>
                  </a:cubicBezTo>
                  <a:cubicBezTo>
                    <a:pt x="17" y="102"/>
                    <a:pt x="17" y="102"/>
                    <a:pt x="17" y="102"/>
                  </a:cubicBezTo>
                  <a:cubicBezTo>
                    <a:pt x="20" y="95"/>
                    <a:pt x="20" y="95"/>
                    <a:pt x="20" y="95"/>
                  </a:cubicBezTo>
                  <a:cubicBezTo>
                    <a:pt x="1" y="26"/>
                    <a:pt x="1" y="26"/>
                    <a:pt x="1" y="26"/>
                  </a:cubicBezTo>
                  <a:cubicBezTo>
                    <a:pt x="10" y="2"/>
                    <a:pt x="10" y="2"/>
                    <a:pt x="10" y="2"/>
                  </a:cubicBezTo>
                  <a:cubicBezTo>
                    <a:pt x="9" y="2"/>
                    <a:pt x="9" y="1"/>
                    <a:pt x="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  <a:close/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</a:path>
              </a:pathLst>
            </a:cu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2525808" y="4533917"/>
              <a:ext cx="501124" cy="1600122"/>
            </a:xfrm>
            <a:custGeom>
              <a:rect l="l" t="t" r="r" b="b"/>
              <a:pathLst>
                <a:path w="81" h="257">
                  <a:moveTo>
                    <a:pt x="52" y="34"/>
                  </a:moveTo>
                  <a:cubicBezTo>
                    <a:pt x="63" y="0"/>
                    <a:pt x="63" y="0"/>
                    <a:pt x="63" y="0"/>
                  </a:cubicBezTo>
                  <a:cubicBezTo>
                    <a:pt x="63" y="0"/>
                    <a:pt x="52" y="4"/>
                    <a:pt x="39" y="4"/>
                  </a:cubicBezTo>
                  <a:cubicBezTo>
                    <a:pt x="28" y="4"/>
                    <a:pt x="14" y="0"/>
                    <a:pt x="14" y="0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0" y="164"/>
                    <a:pt x="0" y="164"/>
                    <a:pt x="0" y="164"/>
                  </a:cubicBezTo>
                  <a:cubicBezTo>
                    <a:pt x="43" y="257"/>
                    <a:pt x="43" y="257"/>
                    <a:pt x="43" y="257"/>
                  </a:cubicBezTo>
                  <a:cubicBezTo>
                    <a:pt x="81" y="163"/>
                    <a:pt x="81" y="163"/>
                    <a:pt x="81" y="163"/>
                  </a:cubicBezTo>
                  <a:cubicBezTo>
                    <a:pt x="52" y="34"/>
                    <a:pt x="52" y="34"/>
                    <a:pt x="52" y="34"/>
                  </a:cubicBezTo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2698053" y="4746256"/>
              <a:ext cx="148741" cy="44619"/>
            </a:xfrm>
            <a:custGeom>
              <a:rect l="l" t="t" r="r" b="b"/>
              <a:pathLst>
                <a:path w="24" h="7">
                  <a:moveTo>
                    <a:pt x="0" y="0"/>
                  </a:moveTo>
                  <a:cubicBezTo>
                    <a:pt x="0" y="1"/>
                    <a:pt x="0" y="1"/>
                    <a:pt x="0" y="1"/>
                  </a:cubicBezTo>
                  <a:cubicBezTo>
                    <a:pt x="0" y="1"/>
                    <a:pt x="2" y="7"/>
                    <a:pt x="9" y="7"/>
                  </a:cubicBezTo>
                  <a:cubicBezTo>
                    <a:pt x="17" y="7"/>
                    <a:pt x="24" y="1"/>
                    <a:pt x="24" y="1"/>
                  </a:cubicBezTo>
                  <a:cubicBezTo>
                    <a:pt x="24" y="0"/>
                    <a:pt x="24" y="0"/>
                    <a:pt x="24" y="0"/>
                  </a:cubicBezTo>
                  <a:cubicBezTo>
                    <a:pt x="24" y="0"/>
                    <a:pt x="19" y="2"/>
                    <a:pt x="12" y="2"/>
                  </a:cubicBezTo>
                  <a:cubicBezTo>
                    <a:pt x="4" y="2"/>
                    <a:pt x="0" y="0"/>
                    <a:pt x="0" y="0"/>
                  </a:cubicBezTo>
                </a:path>
              </a:pathLst>
            </a:custGeom>
            <a:solidFill>
              <a:srgbClr val="A54828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2301293" y="4515576"/>
              <a:ext cx="174876" cy="18342"/>
            </a:xfrm>
            <a:custGeom>
              <a:rect l="l" t="t" r="r" b="b"/>
              <a:pathLst>
                <a:path w="28" h="3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2"/>
                    <a:pt x="28" y="2"/>
                  </a:cubicBezTo>
                  <a:cubicBezTo>
                    <a:pt x="3" y="0"/>
                    <a:pt x="3" y="0"/>
                    <a:pt x="3" y="0"/>
                  </a:cubicBezTo>
                  <a:cubicBezTo>
                    <a:pt x="2" y="0"/>
                    <a:pt x="2" y="0"/>
                    <a:pt x="2" y="0"/>
                  </a:cubicBezTo>
                  <a:cubicBezTo>
                    <a:pt x="2" y="0"/>
                    <a:pt x="1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2468276" y="4528626"/>
              <a:ext cx="148741" cy="23632"/>
            </a:xfrm>
            <a:custGeom>
              <a:rect l="l" t="t" r="r" b="b"/>
              <a:pathLst>
                <a:path w="24" h="4">
                  <a:moveTo>
                    <a:pt x="1" y="0"/>
                  </a:moveTo>
                  <a:cubicBezTo>
                    <a:pt x="0" y="0"/>
                    <a:pt x="0" y="1"/>
                    <a:pt x="0" y="1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3" y="2"/>
                    <a:pt x="23" y="2"/>
                    <a:pt x="23" y="2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2301293" y="4515576"/>
              <a:ext cx="336772" cy="417093"/>
            </a:xfrm>
            <a:custGeom>
              <a:rect l="l" t="t" r="r" b="b"/>
              <a:pathLst>
                <a:path w="54" h="67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30" y="67"/>
                    <a:pt x="30" y="67"/>
                    <a:pt x="30" y="67"/>
                  </a:cubicBezTo>
                  <a:cubicBezTo>
                    <a:pt x="37" y="52"/>
                    <a:pt x="49" y="28"/>
                    <a:pt x="54" y="14"/>
                  </a:cubicBezTo>
                  <a:cubicBezTo>
                    <a:pt x="51" y="6"/>
                    <a:pt x="51" y="6"/>
                    <a:pt x="51" y="6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2296031" y="4515576"/>
              <a:ext cx="5262" cy="19050"/>
            </a:xfrm>
            <a:custGeom>
              <a:rect l="l" t="t" r="r" b="b"/>
              <a:pathLst>
                <a:path w="1" h="1">
                  <a:moveTo>
                    <a:pt x="1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2638065" y="4541677"/>
              <a:ext cx="23504" cy="5291"/>
            </a:xfrm>
            <a:custGeom>
              <a:rect l="l" t="t" r="r" b="b"/>
              <a:pathLst>
                <a:path w="4" h="1">
                  <a:moveTo>
                    <a:pt x="0" y="0"/>
                  </a:moveTo>
                  <a:cubicBezTo>
                    <a:pt x="1" y="0"/>
                    <a:pt x="2" y="1"/>
                    <a:pt x="4" y="1"/>
                  </a:cubicBezTo>
                  <a:cubicBezTo>
                    <a:pt x="4" y="1"/>
                    <a:pt x="4" y="1"/>
                    <a:pt x="4" y="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2296031" y="4515576"/>
              <a:ext cx="193118" cy="480054"/>
            </a:xfrm>
            <a:custGeom>
              <a:rect l="l" t="t" r="r" b="b"/>
              <a:pathLst>
                <a:path w="31" h="77">
                  <a:moveTo>
                    <a:pt x="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6" y="77"/>
                    <a:pt x="26" y="77"/>
                    <a:pt x="26" y="77"/>
                  </a:cubicBezTo>
                  <a:cubicBezTo>
                    <a:pt x="26" y="77"/>
                    <a:pt x="28" y="73"/>
                    <a:pt x="31" y="67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2611930" y="4541677"/>
              <a:ext cx="49639" cy="60315"/>
            </a:xfrm>
            <a:custGeom>
              <a:rect l="l" t="t" r="r" b="b"/>
              <a:pathLst>
                <a:path w="8" h="10">
                  <a:moveTo>
                    <a:pt x="0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4" y="10"/>
                    <a:pt x="4" y="10"/>
                    <a:pt x="4" y="10"/>
                  </a:cubicBezTo>
                  <a:cubicBezTo>
                    <a:pt x="6" y="6"/>
                    <a:pt x="7" y="2"/>
                    <a:pt x="8" y="1"/>
                  </a:cubicBezTo>
                  <a:cubicBezTo>
                    <a:pt x="6" y="1"/>
                    <a:pt x="5" y="0"/>
                    <a:pt x="4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2283051" y="4410641"/>
              <a:ext cx="360101" cy="485345"/>
            </a:xfrm>
            <a:custGeom>
              <a:rect l="l" t="t" r="r" b="b"/>
              <a:pathLst>
                <a:path w="57" h="78">
                  <a:moveTo>
                    <a:pt x="27" y="78"/>
                  </a:moveTo>
                  <a:cubicBezTo>
                    <a:pt x="27" y="78"/>
                    <a:pt x="58" y="22"/>
                    <a:pt x="58" y="21"/>
                  </a:cubicBezTo>
                  <a:cubicBezTo>
                    <a:pt x="54" y="20"/>
                    <a:pt x="47" y="19"/>
                    <a:pt x="37" y="12"/>
                  </a:cubicBezTo>
                  <a:cubicBezTo>
                    <a:pt x="29" y="7"/>
                    <a:pt x="21" y="0"/>
                    <a:pt x="21" y="0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0" y="17"/>
                    <a:pt x="27" y="78"/>
                    <a:pt x="27" y="78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071309" y="4515576"/>
              <a:ext cx="172245" cy="26278"/>
            </a:xfrm>
            <a:custGeom>
              <a:rect l="l" t="t" r="r" b="b"/>
              <a:pathLst>
                <a:path w="28" h="4">
                  <a:moveTo>
                    <a:pt x="28" y="0"/>
                  </a:moveTo>
                  <a:cubicBezTo>
                    <a:pt x="0" y="2"/>
                    <a:pt x="0" y="2"/>
                    <a:pt x="0" y="2"/>
                  </a:cubicBezTo>
                  <a:cubicBezTo>
                    <a:pt x="1" y="4"/>
                    <a:pt x="1" y="4"/>
                    <a:pt x="1" y="4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8" y="1"/>
                    <a:pt x="28" y="0"/>
                    <a:pt x="28" y="0"/>
                  </a:cubicBezTo>
                  <a:moveTo>
                    <a:pt x="28" y="0"/>
                  </a:move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2909413" y="4528626"/>
              <a:ext cx="166983" cy="23632"/>
            </a:xfrm>
            <a:custGeom>
              <a:rect l="l" t="t" r="r" b="b"/>
              <a:pathLst>
                <a:path w="27" h="4">
                  <a:moveTo>
                    <a:pt x="26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2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27" y="2"/>
                    <a:pt x="27" y="2"/>
                    <a:pt x="27" y="2"/>
                  </a:cubicBezTo>
                  <a:cubicBezTo>
                    <a:pt x="26" y="0"/>
                    <a:pt x="26" y="0"/>
                    <a:pt x="26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2909413" y="4528626"/>
              <a:ext cx="334141" cy="367183"/>
            </a:xfrm>
            <a:custGeom>
              <a:rect l="l" t="t" r="r" b="b"/>
              <a:pathLst>
                <a:path w="54" h="59">
                  <a:moveTo>
                    <a:pt x="54" y="0"/>
                  </a:moveTo>
                  <a:cubicBezTo>
                    <a:pt x="27" y="2"/>
                    <a:pt x="27" y="2"/>
                    <a:pt x="27" y="2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0" y="11"/>
                    <a:pt x="0" y="11"/>
                    <a:pt x="0" y="11"/>
                  </a:cubicBezTo>
                  <a:cubicBezTo>
                    <a:pt x="7" y="23"/>
                    <a:pt x="20" y="44"/>
                    <a:pt x="29" y="59"/>
                  </a:cubicBezTo>
                  <a:cubicBezTo>
                    <a:pt x="53" y="2"/>
                    <a:pt x="53" y="2"/>
                    <a:pt x="53" y="2"/>
                  </a:cubicBezTo>
                  <a:cubicBezTo>
                    <a:pt x="53" y="1"/>
                    <a:pt x="53" y="1"/>
                    <a:pt x="54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2883277" y="4541677"/>
              <a:ext cx="12980" cy="19050"/>
            </a:xfrm>
            <a:custGeom>
              <a:rect l="l" t="t" r="r" b="b"/>
              <a:pathLst>
                <a:path w="2" h="1">
                  <a:moveTo>
                    <a:pt x="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2" y="0"/>
                    <a:pt x="2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089550" y="4541677"/>
              <a:ext cx="148741" cy="459067"/>
            </a:xfrm>
            <a:custGeom>
              <a:rect l="l" t="t" r="r" b="b"/>
              <a:pathLst>
                <a:path w="24" h="74">
                  <a:moveTo>
                    <a:pt x="24" y="0"/>
                  </a:moveTo>
                  <a:cubicBezTo>
                    <a:pt x="0" y="57"/>
                    <a:pt x="0" y="57"/>
                    <a:pt x="0" y="57"/>
                  </a:cubicBezTo>
                  <a:cubicBezTo>
                    <a:pt x="6" y="67"/>
                    <a:pt x="10" y="74"/>
                    <a:pt x="10" y="74"/>
                  </a:cubicBezTo>
                  <a:cubicBezTo>
                    <a:pt x="10" y="74"/>
                    <a:pt x="21" y="15"/>
                    <a:pt x="24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2909413" y="4546968"/>
              <a:ext cx="18242" cy="13051"/>
            </a:xfrm>
            <a:custGeom>
              <a:rect l="l" t="t" r="r" b="b"/>
              <a:pathLst>
                <a:path w="3" h="2">
                  <a:moveTo>
                    <a:pt x="3" y="0"/>
                  </a:moveTo>
                  <a:cubicBezTo>
                    <a:pt x="3" y="0"/>
                    <a:pt x="2" y="0"/>
                    <a:pt x="0" y="0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3" y="0"/>
                    <a:pt x="3" y="0"/>
                    <a:pt x="3" y="0"/>
                  </a:cubicBezTo>
                </a:path>
              </a:pathLst>
            </a:custGeom>
            <a:solidFill>
              <a:srgbClr val="6D583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2896433" y="4552259"/>
              <a:ext cx="26135" cy="44619"/>
            </a:xfrm>
            <a:custGeom>
              <a:rect l="l" t="t" r="r" b="b"/>
              <a:pathLst>
                <a:path w="4" h="7">
                  <a:moveTo>
                    <a:pt x="4" y="0"/>
                  </a:moveTo>
                  <a:cubicBezTo>
                    <a:pt x="2" y="1"/>
                    <a:pt x="2" y="1"/>
                    <a:pt x="2" y="1"/>
                  </a:cubicBezTo>
                  <a:cubicBezTo>
                    <a:pt x="0" y="5"/>
                    <a:pt x="0" y="5"/>
                    <a:pt x="0" y="5"/>
                  </a:cubicBezTo>
                  <a:cubicBezTo>
                    <a:pt x="1" y="6"/>
                    <a:pt x="1" y="7"/>
                    <a:pt x="2" y="7"/>
                  </a:cubicBezTo>
                  <a:cubicBezTo>
                    <a:pt x="4" y="0"/>
                    <a:pt x="4" y="0"/>
                    <a:pt x="4" y="0"/>
                  </a:cubicBezTo>
                </a:path>
              </a:pathLst>
            </a:custGeom>
            <a:solidFill>
              <a:srgbClr val="7C7C7C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2872929" y="4541677"/>
              <a:ext cx="41746" cy="41974"/>
            </a:xfrm>
            <a:custGeom>
              <a:rect l="l" t="t" r="r" b="b"/>
              <a:pathLst>
                <a:path w="7" h="7">
                  <a:moveTo>
                    <a:pt x="7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4" y="0"/>
                    <a:pt x="3" y="0"/>
                    <a:pt x="2" y="0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1" y="2"/>
                    <a:pt x="2" y="4"/>
                    <a:pt x="4" y="7"/>
                  </a:cubicBezTo>
                  <a:cubicBezTo>
                    <a:pt x="6" y="3"/>
                    <a:pt x="6" y="3"/>
                    <a:pt x="6" y="3"/>
                  </a:cubicBezTo>
                  <a:cubicBezTo>
                    <a:pt x="6" y="1"/>
                    <a:pt x="6" y="1"/>
                    <a:pt x="6" y="1"/>
                  </a:cubicBezTo>
                  <a:cubicBezTo>
                    <a:pt x="7" y="0"/>
                    <a:pt x="7" y="0"/>
                    <a:pt x="7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2891171" y="4415755"/>
              <a:ext cx="365363" cy="480054"/>
            </a:xfrm>
            <a:custGeom>
              <a:rect l="l" t="t" r="r" b="b"/>
              <a:pathLst>
                <a:path w="59" h="77">
                  <a:moveTo>
                    <a:pt x="42" y="77"/>
                  </a:moveTo>
                  <a:cubicBezTo>
                    <a:pt x="42" y="77"/>
                    <a:pt x="59" y="15"/>
                    <a:pt x="58" y="15"/>
                  </a:cubicBezTo>
                  <a:cubicBezTo>
                    <a:pt x="40" y="0"/>
                    <a:pt x="40" y="0"/>
                    <a:pt x="40" y="0"/>
                  </a:cubicBezTo>
                  <a:cubicBezTo>
                    <a:pt x="40" y="0"/>
                    <a:pt x="34" y="5"/>
                    <a:pt x="27" y="9"/>
                  </a:cubicBezTo>
                  <a:cubicBezTo>
                    <a:pt x="25" y="11"/>
                    <a:pt x="5" y="19"/>
                    <a:pt x="2" y="20"/>
                  </a:cubicBezTo>
                  <a:cubicBezTo>
                    <a:pt x="1" y="20"/>
                    <a:pt x="0" y="20"/>
                    <a:pt x="0" y="20"/>
                  </a:cubicBezTo>
                  <a:cubicBezTo>
                    <a:pt x="3" y="24"/>
                    <a:pt x="42" y="77"/>
                    <a:pt x="42" y="7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2309186" y="3631479"/>
              <a:ext cx="947347" cy="49910"/>
            </a:xfrm>
            <a:custGeom>
              <a:rect l="l" t="t" r="r" b="b"/>
              <a:pathLst>
                <a:path w="153" h="8">
                  <a:moveTo>
                    <a:pt x="4" y="0"/>
                  </a:moveTo>
                  <a:cubicBezTo>
                    <a:pt x="2" y="1"/>
                    <a:pt x="1" y="2"/>
                    <a:pt x="0" y="3"/>
                  </a:cubicBezTo>
                  <a:cubicBezTo>
                    <a:pt x="0" y="4"/>
                    <a:pt x="0" y="5"/>
                    <a:pt x="1" y="6"/>
                  </a:cubicBezTo>
                  <a:cubicBezTo>
                    <a:pt x="2" y="5"/>
                    <a:pt x="4" y="3"/>
                    <a:pt x="4" y="1"/>
                  </a:cubicBezTo>
                  <a:cubicBezTo>
                    <a:pt x="4" y="1"/>
                    <a:pt x="4" y="1"/>
                    <a:pt x="4" y="0"/>
                  </a:cubicBezTo>
                  <a:moveTo>
                    <a:pt x="149" y="0"/>
                  </a:moveTo>
                  <a:cubicBezTo>
                    <a:pt x="149" y="0"/>
                    <a:pt x="148" y="0"/>
                    <a:pt x="148" y="0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4" y="4"/>
                    <a:pt x="147" y="6"/>
                    <a:pt x="149" y="8"/>
                  </a:cubicBezTo>
                  <a:cubicBezTo>
                    <a:pt x="150" y="7"/>
                    <a:pt x="150" y="7"/>
                    <a:pt x="150" y="7"/>
                  </a:cubicBezTo>
                  <a:cubicBezTo>
                    <a:pt x="152" y="6"/>
                    <a:pt x="153" y="4"/>
                    <a:pt x="153" y="2"/>
                  </a:cubicBezTo>
                  <a:cubicBezTo>
                    <a:pt x="152" y="1"/>
                    <a:pt x="151" y="0"/>
                    <a:pt x="149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2314273" y="3594796"/>
              <a:ext cx="916125" cy="236147"/>
            </a:xfrm>
            <a:custGeom>
              <a:rect l="l" t="t" r="r" b="b"/>
              <a:pathLst>
                <a:path w="148" h="38">
                  <a:moveTo>
                    <a:pt x="27" y="33"/>
                  </a:moveTo>
                  <a:cubicBezTo>
                    <a:pt x="21" y="33"/>
                    <a:pt x="17" y="29"/>
                    <a:pt x="17" y="23"/>
                  </a:cubicBezTo>
                  <a:cubicBezTo>
                    <a:pt x="17" y="15"/>
                    <a:pt x="17" y="15"/>
                    <a:pt x="17" y="15"/>
                  </a:cubicBezTo>
                  <a:cubicBezTo>
                    <a:pt x="17" y="9"/>
                    <a:pt x="21" y="5"/>
                    <a:pt x="27" y="5"/>
                  </a:cubicBezTo>
                  <a:cubicBezTo>
                    <a:pt x="52" y="5"/>
                    <a:pt x="52" y="5"/>
                    <a:pt x="52" y="5"/>
                  </a:cubicBezTo>
                  <a:cubicBezTo>
                    <a:pt x="58" y="5"/>
                    <a:pt x="62" y="9"/>
                    <a:pt x="62" y="15"/>
                  </a:cubicBezTo>
                  <a:cubicBezTo>
                    <a:pt x="62" y="23"/>
                    <a:pt x="62" y="23"/>
                    <a:pt x="62" y="23"/>
                  </a:cubicBezTo>
                  <a:cubicBezTo>
                    <a:pt x="62" y="29"/>
                    <a:pt x="58" y="33"/>
                    <a:pt x="52" y="33"/>
                  </a:cubicBezTo>
                  <a:cubicBezTo>
                    <a:pt x="27" y="33"/>
                    <a:pt x="27" y="33"/>
                    <a:pt x="27" y="33"/>
                  </a:cubicBezTo>
                  <a:moveTo>
                    <a:pt x="98" y="33"/>
                  </a:moveTo>
                  <a:cubicBezTo>
                    <a:pt x="93" y="33"/>
                    <a:pt x="88" y="29"/>
                    <a:pt x="88" y="23"/>
                  </a:cubicBezTo>
                  <a:cubicBezTo>
                    <a:pt x="88" y="15"/>
                    <a:pt x="88" y="15"/>
                    <a:pt x="88" y="15"/>
                  </a:cubicBezTo>
                  <a:cubicBezTo>
                    <a:pt x="88" y="9"/>
                    <a:pt x="93" y="5"/>
                    <a:pt x="98" y="5"/>
                  </a:cubicBezTo>
                  <a:cubicBezTo>
                    <a:pt x="124" y="5"/>
                    <a:pt x="124" y="5"/>
                    <a:pt x="124" y="5"/>
                  </a:cubicBezTo>
                  <a:cubicBezTo>
                    <a:pt x="129" y="5"/>
                    <a:pt x="134" y="9"/>
                    <a:pt x="134" y="15"/>
                  </a:cubicBezTo>
                  <a:cubicBezTo>
                    <a:pt x="134" y="23"/>
                    <a:pt x="134" y="23"/>
                    <a:pt x="134" y="23"/>
                  </a:cubicBezTo>
                  <a:cubicBezTo>
                    <a:pt x="134" y="29"/>
                    <a:pt x="129" y="33"/>
                    <a:pt x="124" y="33"/>
                  </a:cubicBezTo>
                  <a:cubicBezTo>
                    <a:pt x="98" y="33"/>
                    <a:pt x="98" y="33"/>
                    <a:pt x="98" y="33"/>
                  </a:cubicBezTo>
                  <a:moveTo>
                    <a:pt x="124" y="0"/>
                  </a:moveTo>
                  <a:cubicBezTo>
                    <a:pt x="98" y="0"/>
                    <a:pt x="98" y="0"/>
                    <a:pt x="98" y="0"/>
                  </a:cubicBezTo>
                  <a:cubicBezTo>
                    <a:pt x="90" y="0"/>
                    <a:pt x="84" y="6"/>
                    <a:pt x="83" y="14"/>
                  </a:cubicBezTo>
                  <a:cubicBezTo>
                    <a:pt x="83" y="14"/>
                    <a:pt x="83" y="14"/>
                    <a:pt x="83" y="14"/>
                  </a:cubicBezTo>
                  <a:cubicBezTo>
                    <a:pt x="69" y="14"/>
                    <a:pt x="69" y="14"/>
                    <a:pt x="69" y="14"/>
                  </a:cubicBezTo>
                  <a:cubicBezTo>
                    <a:pt x="68" y="14"/>
                    <a:pt x="68" y="14"/>
                    <a:pt x="67" y="14"/>
                  </a:cubicBezTo>
                  <a:cubicBezTo>
                    <a:pt x="67" y="6"/>
                    <a:pt x="60" y="0"/>
                    <a:pt x="52" y="0"/>
                  </a:cubicBezTo>
                  <a:cubicBezTo>
                    <a:pt x="27" y="0"/>
                    <a:pt x="27" y="0"/>
                    <a:pt x="27" y="0"/>
                  </a:cubicBezTo>
                  <a:cubicBezTo>
                    <a:pt x="21" y="0"/>
                    <a:pt x="15" y="4"/>
                    <a:pt x="13" y="9"/>
                  </a:cubicBezTo>
                  <a:cubicBezTo>
                    <a:pt x="4" y="7"/>
                    <a:pt x="4" y="7"/>
                    <a:pt x="4" y="7"/>
                  </a:cubicBezTo>
                  <a:cubicBezTo>
                    <a:pt x="4" y="6"/>
                    <a:pt x="3" y="6"/>
                    <a:pt x="3" y="6"/>
                  </a:cubicBezTo>
                  <a:cubicBezTo>
                    <a:pt x="3" y="6"/>
                    <a:pt x="3" y="6"/>
                    <a:pt x="3" y="6"/>
                  </a:cubicBezTo>
                  <a:cubicBezTo>
                    <a:pt x="3" y="7"/>
                    <a:pt x="3" y="7"/>
                    <a:pt x="3" y="7"/>
                  </a:cubicBezTo>
                  <a:cubicBezTo>
                    <a:pt x="3" y="9"/>
                    <a:pt x="1" y="11"/>
                    <a:pt x="0" y="12"/>
                  </a:cubicBezTo>
                  <a:cubicBezTo>
                    <a:pt x="0" y="13"/>
                    <a:pt x="1" y="14"/>
                    <a:pt x="2" y="14"/>
                  </a:cubicBezTo>
                  <a:cubicBezTo>
                    <a:pt x="12" y="17"/>
                    <a:pt x="12" y="17"/>
                    <a:pt x="12" y="17"/>
                  </a:cubicBezTo>
                  <a:cubicBezTo>
                    <a:pt x="12" y="23"/>
                    <a:pt x="12" y="23"/>
                    <a:pt x="12" y="23"/>
                  </a:cubicBezTo>
                  <a:cubicBezTo>
                    <a:pt x="12" y="31"/>
                    <a:pt x="19" y="38"/>
                    <a:pt x="27" y="38"/>
                  </a:cubicBezTo>
                  <a:cubicBezTo>
                    <a:pt x="52" y="38"/>
                    <a:pt x="52" y="38"/>
                    <a:pt x="52" y="38"/>
                  </a:cubicBezTo>
                  <a:cubicBezTo>
                    <a:pt x="61" y="38"/>
                    <a:pt x="67" y="31"/>
                    <a:pt x="67" y="23"/>
                  </a:cubicBezTo>
                  <a:cubicBezTo>
                    <a:pt x="67" y="21"/>
                    <a:pt x="67" y="21"/>
                    <a:pt x="67" y="21"/>
                  </a:cubicBezTo>
                  <a:cubicBezTo>
                    <a:pt x="68" y="21"/>
                    <a:pt x="68" y="21"/>
                    <a:pt x="69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3"/>
                    <a:pt x="83" y="23"/>
                    <a:pt x="83" y="23"/>
                  </a:cubicBezTo>
                  <a:cubicBezTo>
                    <a:pt x="83" y="31"/>
                    <a:pt x="90" y="38"/>
                    <a:pt x="98" y="38"/>
                  </a:cubicBezTo>
                  <a:cubicBezTo>
                    <a:pt x="124" y="38"/>
                    <a:pt x="124" y="38"/>
                    <a:pt x="124" y="38"/>
                  </a:cubicBezTo>
                  <a:cubicBezTo>
                    <a:pt x="132" y="38"/>
                    <a:pt x="139" y="31"/>
                    <a:pt x="139" y="23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48" y="14"/>
                    <a:pt x="148" y="14"/>
                    <a:pt x="148" y="14"/>
                  </a:cubicBezTo>
                  <a:cubicBezTo>
                    <a:pt x="146" y="12"/>
                    <a:pt x="143" y="10"/>
                    <a:pt x="144" y="7"/>
                  </a:cubicBezTo>
                  <a:cubicBezTo>
                    <a:pt x="144" y="7"/>
                    <a:pt x="144" y="7"/>
                    <a:pt x="144" y="7"/>
                  </a:cubicBezTo>
                  <a:cubicBezTo>
                    <a:pt x="138" y="9"/>
                    <a:pt x="138" y="9"/>
                    <a:pt x="138" y="9"/>
                  </a:cubicBezTo>
                  <a:cubicBezTo>
                    <a:pt x="135" y="4"/>
                    <a:pt x="130" y="0"/>
                    <a:pt x="124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2290944" y="3576454"/>
              <a:ext cx="952609" cy="254489"/>
            </a:xfrm>
            <a:custGeom>
              <a:rect l="l" t="t" r="r" b="b"/>
              <a:pathLst>
                <a:path w="154" h="41">
                  <a:moveTo>
                    <a:pt x="153" y="9"/>
                  </a:moveTo>
                  <a:cubicBezTo>
                    <a:pt x="153" y="7"/>
                    <a:pt x="150" y="6"/>
                    <a:pt x="148" y="7"/>
                  </a:cubicBezTo>
                  <a:cubicBezTo>
                    <a:pt x="140" y="10"/>
                    <a:pt x="140" y="10"/>
                    <a:pt x="140" y="10"/>
                  </a:cubicBezTo>
                  <a:cubicBezTo>
                    <a:pt x="137" y="5"/>
                    <a:pt x="132" y="0"/>
                    <a:pt x="125" y="0"/>
                  </a:cubicBezTo>
                  <a:cubicBezTo>
                    <a:pt x="100" y="0"/>
                    <a:pt x="100" y="0"/>
                    <a:pt x="100" y="0"/>
                  </a:cubicBezTo>
                  <a:cubicBezTo>
                    <a:pt x="92" y="0"/>
                    <a:pt x="86" y="7"/>
                    <a:pt x="85" y="15"/>
                  </a:cubicBezTo>
                  <a:cubicBezTo>
                    <a:pt x="84" y="15"/>
                    <a:pt x="84" y="15"/>
                    <a:pt x="84" y="15"/>
                  </a:cubicBezTo>
                  <a:cubicBezTo>
                    <a:pt x="71" y="15"/>
                    <a:pt x="71" y="15"/>
                    <a:pt x="71" y="15"/>
                  </a:cubicBezTo>
                  <a:cubicBezTo>
                    <a:pt x="70" y="15"/>
                    <a:pt x="70" y="15"/>
                    <a:pt x="69" y="15"/>
                  </a:cubicBezTo>
                  <a:cubicBezTo>
                    <a:pt x="69" y="7"/>
                    <a:pt x="62" y="0"/>
                    <a:pt x="54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22" y="0"/>
                    <a:pt x="17" y="5"/>
                    <a:pt x="15" y="10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4" y="7"/>
                    <a:pt x="1" y="8"/>
                    <a:pt x="1" y="10"/>
                  </a:cubicBezTo>
                  <a:cubicBezTo>
                    <a:pt x="0" y="12"/>
                    <a:pt x="1" y="15"/>
                    <a:pt x="3" y="15"/>
                  </a:cubicBezTo>
                  <a:cubicBezTo>
                    <a:pt x="13" y="18"/>
                    <a:pt x="13" y="18"/>
                    <a:pt x="13" y="18"/>
                  </a:cubicBezTo>
                  <a:cubicBezTo>
                    <a:pt x="13" y="25"/>
                    <a:pt x="13" y="25"/>
                    <a:pt x="13" y="25"/>
                  </a:cubicBezTo>
                  <a:cubicBezTo>
                    <a:pt x="13" y="34"/>
                    <a:pt x="20" y="41"/>
                    <a:pt x="29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62" y="41"/>
                    <a:pt x="69" y="34"/>
                    <a:pt x="69" y="25"/>
                  </a:cubicBezTo>
                  <a:cubicBezTo>
                    <a:pt x="69" y="23"/>
                    <a:pt x="69" y="23"/>
                    <a:pt x="69" y="23"/>
                  </a:cubicBezTo>
                  <a:cubicBezTo>
                    <a:pt x="70" y="23"/>
                    <a:pt x="70" y="23"/>
                    <a:pt x="71" y="23"/>
                  </a:cubicBezTo>
                  <a:cubicBezTo>
                    <a:pt x="84" y="23"/>
                    <a:pt x="84" y="23"/>
                    <a:pt x="84" y="23"/>
                  </a:cubicBezTo>
                  <a:cubicBezTo>
                    <a:pt x="85" y="23"/>
                    <a:pt x="85" y="23"/>
                    <a:pt x="85" y="23"/>
                  </a:cubicBezTo>
                  <a:cubicBezTo>
                    <a:pt x="85" y="25"/>
                    <a:pt x="85" y="25"/>
                    <a:pt x="85" y="25"/>
                  </a:cubicBezTo>
                  <a:cubicBezTo>
                    <a:pt x="85" y="34"/>
                    <a:pt x="92" y="41"/>
                    <a:pt x="100" y="41"/>
                  </a:cubicBezTo>
                  <a:cubicBezTo>
                    <a:pt x="125" y="41"/>
                    <a:pt x="125" y="41"/>
                    <a:pt x="125" y="41"/>
                  </a:cubicBezTo>
                  <a:cubicBezTo>
                    <a:pt x="134" y="41"/>
                    <a:pt x="141" y="34"/>
                    <a:pt x="141" y="25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51" y="14"/>
                    <a:pt x="151" y="14"/>
                    <a:pt x="151" y="14"/>
                  </a:cubicBezTo>
                  <a:cubicBezTo>
                    <a:pt x="153" y="13"/>
                    <a:pt x="154" y="11"/>
                    <a:pt x="153" y="9"/>
                  </a:cubicBezTo>
                  <a:close/>
                  <a:moveTo>
                    <a:pt x="64" y="25"/>
                  </a:moveTo>
                  <a:cubicBezTo>
                    <a:pt x="64" y="31"/>
                    <a:pt x="59" y="35"/>
                    <a:pt x="54" y="35"/>
                  </a:cubicBezTo>
                  <a:cubicBezTo>
                    <a:pt x="29" y="35"/>
                    <a:pt x="29" y="35"/>
                    <a:pt x="29" y="35"/>
                  </a:cubicBezTo>
                  <a:cubicBezTo>
                    <a:pt x="23" y="35"/>
                    <a:pt x="19" y="31"/>
                    <a:pt x="19" y="25"/>
                  </a:cubicBezTo>
                  <a:cubicBezTo>
                    <a:pt x="19" y="16"/>
                    <a:pt x="19" y="16"/>
                    <a:pt x="19" y="16"/>
                  </a:cubicBezTo>
                  <a:cubicBezTo>
                    <a:pt x="19" y="10"/>
                    <a:pt x="23" y="6"/>
                    <a:pt x="29" y="6"/>
                  </a:cubicBezTo>
                  <a:cubicBezTo>
                    <a:pt x="54" y="6"/>
                    <a:pt x="54" y="6"/>
                    <a:pt x="54" y="6"/>
                  </a:cubicBezTo>
                  <a:cubicBezTo>
                    <a:pt x="59" y="6"/>
                    <a:pt x="64" y="10"/>
                    <a:pt x="64" y="16"/>
                  </a:cubicBezTo>
                  <a:lnTo>
                    <a:pt x="64" y="25"/>
                  </a:lnTo>
                  <a:close/>
                  <a:moveTo>
                    <a:pt x="135" y="25"/>
                  </a:moveTo>
                  <a:cubicBezTo>
                    <a:pt x="135" y="31"/>
                    <a:pt x="131" y="35"/>
                    <a:pt x="125" y="35"/>
                  </a:cubicBezTo>
                  <a:cubicBezTo>
                    <a:pt x="100" y="35"/>
                    <a:pt x="100" y="35"/>
                    <a:pt x="100" y="35"/>
                  </a:cubicBezTo>
                  <a:cubicBezTo>
                    <a:pt x="95" y="35"/>
                    <a:pt x="90" y="31"/>
                    <a:pt x="90" y="25"/>
                  </a:cubicBezTo>
                  <a:cubicBezTo>
                    <a:pt x="90" y="16"/>
                    <a:pt x="90" y="16"/>
                    <a:pt x="90" y="16"/>
                  </a:cubicBezTo>
                  <a:cubicBezTo>
                    <a:pt x="90" y="10"/>
                    <a:pt x="95" y="6"/>
                    <a:pt x="100" y="6"/>
                  </a:cubicBezTo>
                  <a:cubicBezTo>
                    <a:pt x="125" y="6"/>
                    <a:pt x="125" y="6"/>
                    <a:pt x="125" y="6"/>
                  </a:cubicBezTo>
                  <a:cubicBezTo>
                    <a:pt x="131" y="6"/>
                    <a:pt x="135" y="10"/>
                    <a:pt x="135" y="16"/>
                  </a:cubicBezTo>
                  <a:lnTo>
                    <a:pt x="135" y="25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3" name="Picture 43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3230398" y="5158235"/>
              <a:ext cx="464640" cy="430144"/>
            </a:xfrm>
            <a:prstGeom prst="rect">
              <a:avLst/>
            </a:prstGeom>
          </p:spPr>
        </p:pic>
        <p:sp>
          <p:nvSpPr>
            <p:cNvPr id="44" name="Freeform 44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</a:path>
              </a:pathLst>
            </a:cu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6" name="Picture 46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3259164" y="5087337"/>
              <a:ext cx="425350" cy="131212"/>
            </a:xfrm>
            <a:prstGeom prst="rect">
              <a:avLst/>
            </a:prstGeom>
          </p:spPr>
        </p:pic>
        <p:sp>
          <p:nvSpPr>
            <p:cNvPr id="47" name="AutoShape 47"/>
            <p:cNvSpPr/>
            <p:nvPr/>
          </p:nvSpPr>
          <p:spPr>
            <a:xfrm>
              <a:off x="3256533" y="5194917"/>
              <a:ext cx="415001" cy="49910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2184300" y="5567568"/>
              <a:ext cx="2528773" cy="1281614"/>
            </a:xfrm>
            <a:custGeom>
              <a:rect l="l" t="t" r="r" b="b"/>
              <a:pathLst>
                <a:path w="408" h="206">
                  <a:moveTo>
                    <a:pt x="407" y="183"/>
                  </a:moveTo>
                  <a:cubicBezTo>
                    <a:pt x="376" y="183"/>
                    <a:pt x="376" y="183"/>
                    <a:pt x="376" y="183"/>
                  </a:cubicBezTo>
                  <a:cubicBezTo>
                    <a:pt x="376" y="20"/>
                    <a:pt x="376" y="20"/>
                    <a:pt x="376" y="20"/>
                  </a:cubicBezTo>
                  <a:cubicBezTo>
                    <a:pt x="376" y="9"/>
                    <a:pt x="366" y="0"/>
                    <a:pt x="353" y="0"/>
                  </a:cubicBezTo>
                  <a:cubicBezTo>
                    <a:pt x="53" y="0"/>
                    <a:pt x="53" y="0"/>
                    <a:pt x="53" y="0"/>
                  </a:cubicBezTo>
                  <a:cubicBezTo>
                    <a:pt x="41" y="0"/>
                    <a:pt x="30" y="9"/>
                    <a:pt x="30" y="20"/>
                  </a:cubicBezTo>
                  <a:cubicBezTo>
                    <a:pt x="30" y="183"/>
                    <a:pt x="30" y="183"/>
                    <a:pt x="30" y="183"/>
                  </a:cubicBezTo>
                  <a:cubicBezTo>
                    <a:pt x="1" y="183"/>
                    <a:pt x="1" y="183"/>
                    <a:pt x="1" y="183"/>
                  </a:cubicBezTo>
                  <a:cubicBezTo>
                    <a:pt x="0" y="205"/>
                    <a:pt x="18" y="206"/>
                    <a:pt x="18" y="206"/>
                  </a:cubicBezTo>
                  <a:cubicBezTo>
                    <a:pt x="389" y="206"/>
                    <a:pt x="389" y="206"/>
                    <a:pt x="389" y="206"/>
                  </a:cubicBezTo>
                  <a:cubicBezTo>
                    <a:pt x="389" y="206"/>
                    <a:pt x="408" y="205"/>
                    <a:pt x="407" y="183"/>
                  </a:cubicBezTo>
                  <a:close/>
                </a:path>
              </a:pathLst>
            </a:custGeom>
            <a:solidFill>
              <a:srgbClr val="C1C0C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2580533" y="6278302"/>
              <a:ext cx="600226" cy="579698"/>
            </a:xfrm>
            <a:custGeom>
              <a:rect l="l" t="t" r="r" b="b"/>
              <a:pathLst>
                <a:path w="97" h="93">
                  <a:moveTo>
                    <a:pt x="78" y="12"/>
                  </a:moveTo>
                  <a:cubicBezTo>
                    <a:pt x="76" y="12"/>
                    <a:pt x="74" y="12"/>
                    <a:pt x="73" y="11"/>
                  </a:cubicBezTo>
                  <a:cubicBezTo>
                    <a:pt x="73" y="7"/>
                    <a:pt x="73" y="7"/>
                    <a:pt x="73" y="7"/>
                  </a:cubicBezTo>
                  <a:cubicBezTo>
                    <a:pt x="73" y="3"/>
                    <a:pt x="70" y="0"/>
                    <a:pt x="66" y="0"/>
                  </a:cubicBezTo>
                  <a:cubicBezTo>
                    <a:pt x="7" y="0"/>
                    <a:pt x="7" y="0"/>
                    <a:pt x="7" y="0"/>
                  </a:cubicBezTo>
                  <a:cubicBezTo>
                    <a:pt x="4" y="0"/>
                    <a:pt x="0" y="3"/>
                    <a:pt x="0" y="7"/>
                  </a:cubicBezTo>
                  <a:cubicBezTo>
                    <a:pt x="0" y="85"/>
                    <a:pt x="0" y="85"/>
                    <a:pt x="0" y="85"/>
                  </a:cubicBezTo>
                  <a:cubicBezTo>
                    <a:pt x="0" y="90"/>
                    <a:pt x="4" y="93"/>
                    <a:pt x="7" y="93"/>
                  </a:cubicBezTo>
                  <a:cubicBezTo>
                    <a:pt x="66" y="93"/>
                    <a:pt x="66" y="93"/>
                    <a:pt x="66" y="93"/>
                  </a:cubicBezTo>
                  <a:cubicBezTo>
                    <a:pt x="70" y="93"/>
                    <a:pt x="73" y="90"/>
                    <a:pt x="73" y="85"/>
                  </a:cubicBezTo>
                  <a:cubicBezTo>
                    <a:pt x="73" y="75"/>
                    <a:pt x="73" y="75"/>
                    <a:pt x="73" y="75"/>
                  </a:cubicBezTo>
                  <a:cubicBezTo>
                    <a:pt x="74" y="73"/>
                    <a:pt x="76" y="73"/>
                    <a:pt x="78" y="73"/>
                  </a:cubicBezTo>
                  <a:cubicBezTo>
                    <a:pt x="89" y="73"/>
                    <a:pt x="97" y="62"/>
                    <a:pt x="97" y="50"/>
                  </a:cubicBezTo>
                  <a:cubicBezTo>
                    <a:pt x="97" y="36"/>
                    <a:pt x="97" y="36"/>
                    <a:pt x="97" y="36"/>
                  </a:cubicBezTo>
                  <a:cubicBezTo>
                    <a:pt x="97" y="23"/>
                    <a:pt x="89" y="12"/>
                    <a:pt x="78" y="12"/>
                  </a:cubicBezTo>
                  <a:close/>
                  <a:moveTo>
                    <a:pt x="88" y="45"/>
                  </a:moveTo>
                  <a:cubicBezTo>
                    <a:pt x="88" y="53"/>
                    <a:pt x="84" y="56"/>
                    <a:pt x="78" y="56"/>
                  </a:cubicBezTo>
                  <a:cubicBezTo>
                    <a:pt x="73" y="56"/>
                    <a:pt x="71" y="53"/>
                    <a:pt x="71" y="45"/>
                  </a:cubicBezTo>
                  <a:cubicBezTo>
                    <a:pt x="72" y="37"/>
                    <a:pt x="72" y="37"/>
                    <a:pt x="72" y="37"/>
                  </a:cubicBezTo>
                  <a:cubicBezTo>
                    <a:pt x="72" y="30"/>
                    <a:pt x="74" y="26"/>
                    <a:pt x="79" y="26"/>
                  </a:cubicBezTo>
                  <a:cubicBezTo>
                    <a:pt x="84" y="26"/>
                    <a:pt x="88" y="30"/>
                    <a:pt x="88" y="37"/>
                  </a:cubicBezTo>
                  <a:lnTo>
                    <a:pt x="88" y="45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2544050" y="5703719"/>
              <a:ext cx="446398" cy="516737"/>
            </a:xfrm>
            <a:custGeom>
              <a:rect l="l" t="t" r="r" b="b"/>
              <a:pathLst>
                <a:path w="72" h="83">
                  <a:moveTo>
                    <a:pt x="46" y="83"/>
                  </a:moveTo>
                  <a:cubicBezTo>
                    <a:pt x="46" y="83"/>
                    <a:pt x="0" y="54"/>
                    <a:pt x="27" y="34"/>
                  </a:cubicBezTo>
                  <a:cubicBezTo>
                    <a:pt x="45" y="21"/>
                    <a:pt x="49" y="19"/>
                    <a:pt x="45" y="1"/>
                  </a:cubicBezTo>
                  <a:cubicBezTo>
                    <a:pt x="45" y="0"/>
                    <a:pt x="72" y="25"/>
                    <a:pt x="47" y="41"/>
                  </a:cubicBezTo>
                  <a:cubicBezTo>
                    <a:pt x="22" y="58"/>
                    <a:pt x="43" y="78"/>
                    <a:pt x="46" y="83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2724188" y="5861209"/>
              <a:ext cx="266260" cy="354133"/>
            </a:xfrm>
            <a:custGeom>
              <a:rect l="l" t="t" r="r" b="b"/>
              <a:pathLst>
                <a:path w="43" h="57">
                  <a:moveTo>
                    <a:pt x="21" y="57"/>
                  </a:moveTo>
                  <a:cubicBezTo>
                    <a:pt x="21" y="57"/>
                    <a:pt x="0" y="40"/>
                    <a:pt x="16" y="26"/>
                  </a:cubicBezTo>
                  <a:cubicBezTo>
                    <a:pt x="27" y="17"/>
                    <a:pt x="34" y="13"/>
                    <a:pt x="32" y="0"/>
                  </a:cubicBezTo>
                  <a:cubicBezTo>
                    <a:pt x="32" y="0"/>
                    <a:pt x="43" y="20"/>
                    <a:pt x="28" y="31"/>
                  </a:cubicBezTo>
                  <a:cubicBezTo>
                    <a:pt x="13" y="42"/>
                    <a:pt x="20" y="54"/>
                    <a:pt x="21" y="57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897199" y="5580443"/>
              <a:ext cx="1051887" cy="1269621"/>
            </a:xfrm>
            <a:custGeom>
              <a:rect l="l" t="t" r="r" b="b"/>
              <a:pathLst>
                <a:path w="170" h="204">
                  <a:moveTo>
                    <a:pt x="170" y="184"/>
                  </a:moveTo>
                  <a:cubicBezTo>
                    <a:pt x="170" y="195"/>
                    <a:pt x="160" y="204"/>
                    <a:pt x="149" y="204"/>
                  </a:cubicBezTo>
                  <a:cubicBezTo>
                    <a:pt x="21" y="204"/>
                    <a:pt x="21" y="204"/>
                    <a:pt x="21" y="204"/>
                  </a:cubicBezTo>
                  <a:cubicBezTo>
                    <a:pt x="10" y="204"/>
                    <a:pt x="0" y="195"/>
                    <a:pt x="0" y="184"/>
                  </a:cubicBezTo>
                  <a:cubicBezTo>
                    <a:pt x="0" y="20"/>
                    <a:pt x="0" y="20"/>
                    <a:pt x="0" y="20"/>
                  </a:cubicBezTo>
                  <a:cubicBezTo>
                    <a:pt x="0" y="9"/>
                    <a:pt x="10" y="0"/>
                    <a:pt x="21" y="0"/>
                  </a:cubicBezTo>
                  <a:cubicBezTo>
                    <a:pt x="149" y="0"/>
                    <a:pt x="149" y="0"/>
                    <a:pt x="149" y="0"/>
                  </a:cubicBezTo>
                  <a:cubicBezTo>
                    <a:pt x="160" y="0"/>
                    <a:pt x="170" y="9"/>
                    <a:pt x="170" y="20"/>
                  </a:cubicBezTo>
                  <a:lnTo>
                    <a:pt x="170" y="184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902286" y="5543759"/>
              <a:ext cx="1028383" cy="1274912"/>
            </a:xfrm>
            <a:custGeom>
              <a:rect l="l" t="t" r="r" b="b"/>
              <a:pathLst>
                <a:path w="166" h="205">
                  <a:moveTo>
                    <a:pt x="166" y="184"/>
                  </a:moveTo>
                  <a:cubicBezTo>
                    <a:pt x="166" y="196"/>
                    <a:pt x="157" y="205"/>
                    <a:pt x="145" y="205"/>
                  </a:cubicBezTo>
                  <a:cubicBezTo>
                    <a:pt x="21" y="205"/>
                    <a:pt x="21" y="205"/>
                    <a:pt x="21" y="205"/>
                  </a:cubicBezTo>
                  <a:cubicBezTo>
                    <a:pt x="9" y="205"/>
                    <a:pt x="0" y="196"/>
                    <a:pt x="0" y="184"/>
                  </a:cubicBezTo>
                  <a:cubicBezTo>
                    <a:pt x="0" y="21"/>
                    <a:pt x="0" y="21"/>
                    <a:pt x="0" y="21"/>
                  </a:cubicBezTo>
                  <a:cubicBezTo>
                    <a:pt x="0" y="10"/>
                    <a:pt x="9" y="0"/>
                    <a:pt x="21" y="0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157" y="0"/>
                    <a:pt x="166" y="10"/>
                    <a:pt x="166" y="21"/>
                  </a:cubicBezTo>
                  <a:lnTo>
                    <a:pt x="166" y="184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539171" y="5685377"/>
              <a:ext cx="224515" cy="94353"/>
            </a:xfrm>
            <a:custGeom>
              <a:rect l="l" t="t" r="r" b="b"/>
              <a:pathLst>
                <a:path w="36" h="15">
                  <a:moveTo>
                    <a:pt x="1" y="6"/>
                  </a:moveTo>
                  <a:cubicBezTo>
                    <a:pt x="1" y="3"/>
                    <a:pt x="3" y="0"/>
                    <a:pt x="7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33" y="0"/>
                    <a:pt x="35" y="3"/>
                    <a:pt x="36" y="6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0" y="15"/>
                    <a:pt x="0" y="15"/>
                    <a:pt x="0" y="15"/>
                  </a:cubicBezTo>
                  <a:lnTo>
                    <a:pt x="1" y="6"/>
                  </a:lnTo>
                  <a:close/>
                </a:path>
              </a:pathLst>
            </a:custGeom>
            <a:solidFill>
              <a:srgbClr val="FFA52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539171" y="6401578"/>
              <a:ext cx="224515" cy="180946"/>
            </a:xfrm>
            <a:custGeom>
              <a:rect l="l" t="t" r="r" b="b"/>
              <a:pathLst>
                <a:path w="36" h="28">
                  <a:moveTo>
                    <a:pt x="36" y="0"/>
                  </a:moveTo>
                  <a:cubicBezTo>
                    <a:pt x="24" y="29"/>
                    <a:pt x="24" y="29"/>
                    <a:pt x="24" y="29"/>
                  </a:cubicBezTo>
                  <a:cubicBezTo>
                    <a:pt x="12" y="29"/>
                    <a:pt x="12" y="29"/>
                    <a:pt x="12" y="29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3"/>
                    <a:pt x="36" y="0"/>
                    <a:pt x="36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1539171" y="5779907"/>
              <a:ext cx="224515" cy="689924"/>
            </a:xfrm>
            <a:custGeom>
              <a:rect l="l" t="t" r="r" b="b"/>
              <a:pathLst>
                <a:path w="36" h="110">
                  <a:moveTo>
                    <a:pt x="0" y="94"/>
                  </a:moveTo>
                  <a:cubicBezTo>
                    <a:pt x="0" y="4"/>
                    <a:pt x="0" y="4"/>
                    <a:pt x="0" y="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4" y="0"/>
                    <a:pt x="14" y="0"/>
                    <a:pt x="14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91"/>
                    <a:pt x="36" y="91"/>
                    <a:pt x="36" y="91"/>
                  </a:cubicBezTo>
                  <a:cubicBezTo>
                    <a:pt x="36" y="96"/>
                    <a:pt x="36" y="96"/>
                    <a:pt x="36" y="96"/>
                  </a:cubicBezTo>
                  <a:cubicBezTo>
                    <a:pt x="36" y="99"/>
                    <a:pt x="36" y="99"/>
                    <a:pt x="36" y="99"/>
                  </a:cubicBezTo>
                  <a:cubicBezTo>
                    <a:pt x="36" y="100"/>
                    <a:pt x="36" y="100"/>
                    <a:pt x="36" y="100"/>
                  </a:cubicBezTo>
                  <a:cubicBezTo>
                    <a:pt x="36" y="100"/>
                    <a:pt x="35" y="102"/>
                    <a:pt x="33" y="107"/>
                  </a:cubicBezTo>
                  <a:cubicBezTo>
                    <a:pt x="31" y="111"/>
                    <a:pt x="30" y="101"/>
                    <a:pt x="30" y="101"/>
                  </a:cubicBezTo>
                  <a:cubicBezTo>
                    <a:pt x="30" y="101"/>
                    <a:pt x="25" y="108"/>
                    <a:pt x="22" y="108"/>
                  </a:cubicBezTo>
                  <a:cubicBezTo>
                    <a:pt x="19" y="108"/>
                    <a:pt x="14" y="102"/>
                    <a:pt x="14" y="102"/>
                  </a:cubicBezTo>
                  <a:cubicBezTo>
                    <a:pt x="14" y="102"/>
                    <a:pt x="9" y="111"/>
                    <a:pt x="6" y="110"/>
                  </a:cubicBezTo>
                  <a:cubicBezTo>
                    <a:pt x="3" y="108"/>
                    <a:pt x="0" y="104"/>
                    <a:pt x="0" y="104"/>
                  </a:cubicBezTo>
                  <a:cubicBezTo>
                    <a:pt x="0" y="103"/>
                    <a:pt x="0" y="103"/>
                    <a:pt x="0" y="103"/>
                  </a:cubicBezTo>
                  <a:cubicBezTo>
                    <a:pt x="0" y="99"/>
                    <a:pt x="0" y="99"/>
                    <a:pt x="0" y="99"/>
                  </a:cubicBezTo>
                  <a:lnTo>
                    <a:pt x="0" y="94"/>
                  </a:lnTo>
                  <a:close/>
                </a:path>
              </a:pathLst>
            </a:cu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1614945" y="6577233"/>
              <a:ext cx="73143" cy="91884"/>
            </a:xfrm>
            <a:custGeom>
              <a:rect l="l" t="t" r="r" b="b"/>
              <a:pathLst>
                <a:path w="12" h="15">
                  <a:moveTo>
                    <a:pt x="12" y="0"/>
                  </a:moveTo>
                  <a:cubicBezTo>
                    <a:pt x="6" y="14"/>
                    <a:pt x="6" y="14"/>
                    <a:pt x="6" y="14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4"/>
                    <a:pt x="6" y="14"/>
                    <a:pt x="6" y="1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" y="0"/>
                    <a:pt x="8" y="0"/>
                    <a:pt x="12" y="0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876326" y="5979194"/>
              <a:ext cx="1067497" cy="81302"/>
            </a:xfrm>
            <a:custGeom>
              <a:rect l="l" t="t" r="r" b="b"/>
              <a:pathLst>
                <a:path w="172" h="13">
                  <a:moveTo>
                    <a:pt x="172" y="6"/>
                  </a:moveTo>
                  <a:cubicBezTo>
                    <a:pt x="172" y="9"/>
                    <a:pt x="170" y="12"/>
                    <a:pt x="167" y="12"/>
                  </a:cubicBezTo>
                  <a:cubicBezTo>
                    <a:pt x="4" y="13"/>
                    <a:pt x="4" y="13"/>
                    <a:pt x="4" y="13"/>
                  </a:cubicBezTo>
                  <a:cubicBezTo>
                    <a:pt x="2" y="13"/>
                    <a:pt x="0" y="11"/>
                    <a:pt x="0" y="7"/>
                  </a:cubicBezTo>
                  <a:cubicBezTo>
                    <a:pt x="0" y="4"/>
                    <a:pt x="2" y="1"/>
                    <a:pt x="4" y="1"/>
                  </a:cubicBezTo>
                  <a:cubicBezTo>
                    <a:pt x="167" y="0"/>
                    <a:pt x="167" y="0"/>
                    <a:pt x="167" y="0"/>
                  </a:cubicBezTo>
                  <a:cubicBezTo>
                    <a:pt x="170" y="0"/>
                    <a:pt x="172" y="2"/>
                    <a:pt x="172" y="6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865802" y="5960852"/>
              <a:ext cx="1101350" cy="55025"/>
            </a:xfrm>
            <a:custGeom>
              <a:rect l="l" t="t" r="r" b="b"/>
              <a:pathLst>
                <a:path w="178" h="9">
                  <a:moveTo>
                    <a:pt x="178" y="5"/>
                  </a:moveTo>
                  <a:cubicBezTo>
                    <a:pt x="178" y="7"/>
                    <a:pt x="176" y="9"/>
                    <a:pt x="173" y="9"/>
                  </a:cubicBezTo>
                  <a:cubicBezTo>
                    <a:pt x="5" y="9"/>
                    <a:pt x="5" y="9"/>
                    <a:pt x="5" y="9"/>
                  </a:cubicBezTo>
                  <a:cubicBezTo>
                    <a:pt x="2" y="9"/>
                    <a:pt x="0" y="7"/>
                    <a:pt x="0" y="5"/>
                  </a:cubicBezTo>
                  <a:cubicBezTo>
                    <a:pt x="0" y="2"/>
                    <a:pt x="2" y="0"/>
                    <a:pt x="5" y="0"/>
                  </a:cubicBezTo>
                  <a:cubicBezTo>
                    <a:pt x="173" y="0"/>
                    <a:pt x="173" y="0"/>
                    <a:pt x="173" y="0"/>
                  </a:cubicBezTo>
                  <a:cubicBezTo>
                    <a:pt x="176" y="0"/>
                    <a:pt x="178" y="2"/>
                    <a:pt x="178" y="5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1" name="AutoShape 6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TextBox 8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存在的问题和挑战</a:t>
              </a:r>
            </a:p>
          </p:txBody>
        </p:sp>
      </p:grpSp>
      <p:sp>
        <p:nvSpPr>
          <p:cNvPr id="82" name="TextBox 82"/>
          <p:cNvSpPr txBox="1"/>
          <p:nvPr/>
        </p:nvSpPr>
        <p:spPr>
          <a:xfrm>
            <a:off x="4959831" y="1714627"/>
            <a:ext cx="6500165" cy="396034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监督力量不足：随着工程项目的增多和规模的扩大，现有监督人员数量已无法满足实际需求，且部分监督人员缺乏必要的专业知识和实践经验，导致监督力量不足。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监督手段落后：目前，现场监督主要依靠人工巡查和检查，缺乏信息化、智能化等现代科技手段的支持，导致监督效率低下、准确性差。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监督效果不明显：由于监督力量不足和监督手段落后等原因，导致现场监督工作存在漏洞和不足，一些安全隐患和质量问题未能及时发现和处理，给工程项目的建设和管理带来了一定的风险。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与压力：随着社会的不断发展和进步，对工程项目的安全和质量要求越来越高，现场监督工作面临着越来越大的挑战和压力。同时，一些不法分子为了谋取私利，采取各种手段逃避监督，给现场监督工作带来了极大的困难和挑战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工作计划制定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6399" b="639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19" b="2631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明确工作目标和任务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确定监督工作的目标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明确现场监督工作的总体目标，如确保工程质量、安全、进度等。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细化工作任务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将总体目标分解为具体的监督任务，如检查施工工艺、验收工程材料等。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明确工作责任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明确各项监督任务的负责人和执行人员，确保责任到人。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根据工程进度和监督任务，制定详细的时间计划，包括各项任务的开始和结束时间。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制定时间计划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确定完成工作所需的人员、设备、材料等资源，并进行合理配置。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制定资源计划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针对可能出现的风险和问题，制定相应的应对措施和预案。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制定风险应对措施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制定详细的工作计划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人员需求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设备需求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材料需求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预算制定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资源需求和预算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8028" r="8028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24942" r="24942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根据工作计划和任务，确定所需的人员数量和专业背景，并进行合理配置。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确定所需的监督设备和工具，如检测设备、测量工具等，并确保其可用性和准确性。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确定所需的工程材料和验收标准，如钢筋、水泥等，并确保其质量和数量符合要求。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根据资源需求和市场价格，制定合理的监督工作预算，并进行审批和调整。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组织架构与人员配置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明确管理层级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根据监督工作的复杂性和规模，设计合理的管理层级，确保监督工作的有效实施。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设立监督管理部门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在公司或项目层面设立专门的监督管理部门，负责全面领导和协调现场监督工作。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划分专业小组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在监督管理部门下设立不同的专业小组，分别负责不同领域的监督工作，提高监督的专业性和效率。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21875" r="218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组织架构设计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配置具备专业知识和丰富经验的监督管理人员，负责制定和监督执行现场监督工作计划。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监督管理人员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8750" r="18750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根据监督工作的需要，配置相应的专业技术人员，提供技术支持和保障。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专业技术人员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配置足够的现场工作人员，负责具体的监督工作实施和数据采集。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现场工作人员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人员配置及职责划分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强化团队培训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定期开展团队培训活动，提高团队成员的专业素质和团队协作能力。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建立有效的沟通渠道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建立多种沟通渠道，如电话、邮件、即时通讯等，确保团队成员之间的顺畅沟通和协作。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建立定期会议制度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定期组织监督管理部门内部会议，以及与其他相关部门的沟通协调会议，确保信息的及时传递和问题的有效解决。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团队协作与沟通机制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https://d.book118.com/917060052016006035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101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2024-09-09T09:02:02.440</cp:lastPrinted>
  <dcterms:created xsi:type="dcterms:W3CDTF">2024-09-09T01:02:02Z</dcterms:created>
  <dcterms:modified xsi:type="dcterms:W3CDTF">2024-09-09T01:02:04Z</dcterms:modified>
</cp:coreProperties>
</file>