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A1A93-07F8-4E7A-936A-945FCA0E1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DFE70-F48A-406C-BA4F-5153A5943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65E73-8CFB-4691-995D-00A55BA8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CEB76-1BD7-4C8F-BFBB-0C554A48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B62B9-CD7E-4534-925E-1B58A7B2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7C01F-BA87-4EF0-AF5C-7B5F84EA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B1AAF-53F0-4CD0-8B42-6E986043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9D698-21D5-46C8-AE82-D5227EDA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73980-9D2A-42BC-9F25-5E808B821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B7B4B-C022-4545-93DC-A68EA9633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EC937-DE66-40E7-A27F-71D5A9B0F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62673" y="-402434"/>
            <a:ext cx="4685665" cy="27222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5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662290" y="3181698"/>
            <a:ext cx="5048884" cy="27171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614210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50688" y="1213835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/>
              <a:t>保险销售可行性报告</a:t>
            </a:r>
            <a:endParaRPr sz="5150"/>
          </a:p>
        </p:txBody>
      </p:sp>
      <p:sp>
        <p:nvSpPr>
          <p:cNvPr id="3" name="object 3"/>
          <p:cNvSpPr/>
          <p:nvPr/>
        </p:nvSpPr>
        <p:spPr>
          <a:xfrm>
            <a:off x="958956" y="4948611"/>
            <a:ext cx="163195" cy="384175"/>
          </a:xfrm>
          <a:custGeom>
            <a:rect l="l" t="t" r="r" b="b"/>
            <a:pathLst>
              <a:path w="163194" h="384175">
                <a:moveTo>
                  <a:pt x="121931" y="384069"/>
                </a:moveTo>
                <a:lnTo>
                  <a:pt x="0" y="384069"/>
                </a:lnTo>
                <a:lnTo>
                  <a:pt x="40644" y="0"/>
                </a:lnTo>
                <a:lnTo>
                  <a:pt x="162576" y="0"/>
                </a:lnTo>
                <a:lnTo>
                  <a:pt x="121931" y="384069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958956" y="5502857"/>
            <a:ext cx="163195" cy="384175"/>
          </a:xfrm>
          <a:custGeom>
            <a:rect l="l" t="t" r="r" b="b"/>
            <a:pathLst>
              <a:path w="163194" h="384175">
                <a:moveTo>
                  <a:pt x="121931" y="384069"/>
                </a:moveTo>
                <a:lnTo>
                  <a:pt x="0" y="384069"/>
                </a:lnTo>
                <a:lnTo>
                  <a:pt x="40644" y="0"/>
                </a:lnTo>
                <a:lnTo>
                  <a:pt x="162576" y="0"/>
                </a:lnTo>
                <a:lnTo>
                  <a:pt x="121931" y="384069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3" name="object 3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FF960D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716077"/>
            <a:ext cx="29718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市场分析与需求预测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产品策略与定位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销售渠道规划与拓展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营销推广方案设计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团队建设与培训计划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风险评估与应对措施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6940" marR="5080" indent="-904875">
              <a:lnSpc>
                <a:spcPct val="115700"/>
              </a:lnSpc>
              <a:spcBef>
                <a:spcPts val="95"/>
              </a:spcBef>
            </a:pPr>
            <a:r>
              <a:rPr sz="7650" spc="-10">
                <a:solidFill>
                  <a:srgbClr val="643400"/>
                </a:solidFill>
              </a:rPr>
              <a:t>CHAPTER </a:t>
            </a:r>
            <a:r>
              <a:rPr sz="7650" spc="-25">
                <a:solidFill>
                  <a:srgbClr val="FFFFFF"/>
                </a:solidFill>
              </a:rPr>
              <a:t>01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738014" y="2993870"/>
            <a:ext cx="525462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solidFill>
                  <a:srgbClr val="351E00"/>
                </a:solidFill>
                <a:latin typeface="微软雅黑"/>
                <a:cs typeface="微软雅黑"/>
              </a:rPr>
              <a:t>市场分析与需求预测</a:t>
            </a:r>
            <a:endParaRPr sz="45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738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960D"/>
                </a:solidFill>
                <a:latin typeface="微软雅黑"/>
                <a:cs typeface="微软雅黑"/>
              </a:rPr>
              <a:t>保险行业发展趋势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分析保险行业的发展趋势，包括产品创新、销售渠道拓展等。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960D"/>
                </a:solidFill>
                <a:latin typeface="微软雅黑"/>
                <a:cs typeface="微软雅黑"/>
              </a:rPr>
              <a:t>目标市场概述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明确保险销售的目标市场，包括地理位置、人口规模、经济水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平等。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960D"/>
                </a:solidFill>
                <a:latin typeface="微软雅黑"/>
                <a:cs typeface="微软雅黑"/>
              </a:rPr>
              <a:t>市场趋势分析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分析目标市场的发展趋势，包括经济增长、消费升级、政策环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境等。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目标市场现状及趋势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C76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351E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C76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FFE4D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年龄与性别分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布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分析潜在客户群体的年龄和性别分布，以便制定针对性的销售策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64C00"/>
                </a:solidFill>
                <a:latin typeface="微软雅黑"/>
                <a:cs typeface="微软雅黑"/>
              </a:rPr>
              <a:t>职业与收入水</a:t>
            </a:r>
            <a:r>
              <a:rPr sz="2300" b="1" spc="-50">
                <a:solidFill>
                  <a:srgbClr val="864C00"/>
                </a:solidFill>
                <a:latin typeface="微软雅黑"/>
                <a:cs typeface="微软雅黑"/>
              </a:rPr>
              <a:t>平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864C00"/>
                </a:solidFill>
                <a:latin typeface="微软雅黑"/>
                <a:cs typeface="微软雅黑"/>
              </a:rPr>
              <a:t>分析潜在客户群体的职业和收入水平，以确定其保险需求和购买</a:t>
            </a:r>
            <a:r>
              <a:rPr sz="1500" spc="-20">
                <a:solidFill>
                  <a:srgbClr val="864C00"/>
                </a:solidFill>
                <a:latin typeface="微软雅黑"/>
                <a:cs typeface="微软雅黑"/>
              </a:rPr>
              <a:t>能力。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保险意识与偏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好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分析潜在客户群体的保险意识和偏好，以便提供符合其需求的产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品和服务。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FF771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潜在客户群体特征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351E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351E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FE4D1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FE4D1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FE4D1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960D"/>
                </a:solidFill>
                <a:latin typeface="微软雅黑"/>
                <a:cs typeface="微软雅黑"/>
              </a:rPr>
              <a:t>市场需求量预测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根据目标市场现状和趋势，预测保险销售的市场需求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量。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FF960D"/>
                </a:solidFill>
                <a:latin typeface="微软雅黑"/>
                <a:cs typeface="微软雅黑"/>
              </a:rPr>
              <a:t>增长潜力分析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分析市场需求量的增长潜力，包括经济增长、人口增长等因素对保险需求的影响。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FF960D"/>
                </a:solidFill>
                <a:latin typeface="微软雅黑"/>
                <a:cs typeface="微软雅黑"/>
              </a:rPr>
              <a:t>产品创新与市场拓展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通过产品创新和市场拓展，进一步挖掘市场潜力，提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高保险销售量。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市场需求量及增长潜力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07361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竞争格局概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分析保险市场的竞争格局，包括主要竞争对手的市场份额、产品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特点等。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275121" y="210589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主要对手分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针对主要竞争对手进行深入分析，包括其产品特点、销售策略、市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场份额等。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023125" y="2081513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竞争策略制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定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根据竞争格局和主要对手分析，制定具有竞争力的销售策略，提高保险销售的市场占有率。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竞争格局与主要对手分析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6940" marR="5080" indent="-904875">
              <a:lnSpc>
                <a:spcPct val="115700"/>
              </a:lnSpc>
              <a:spcBef>
                <a:spcPts val="95"/>
              </a:spcBef>
            </a:pPr>
            <a:r>
              <a:rPr sz="7650" spc="-10">
                <a:solidFill>
                  <a:srgbClr val="643400"/>
                </a:solidFill>
              </a:rPr>
              <a:t>CHAPTER </a:t>
            </a:r>
            <a:r>
              <a:rPr sz="7650" spc="-25">
                <a:solidFill>
                  <a:srgbClr val="FFFFFF"/>
                </a:solidFill>
              </a:rPr>
              <a:t>02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738014" y="2993870"/>
            <a:ext cx="409257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solidFill>
                  <a:srgbClr val="351E00"/>
                </a:solidFill>
                <a:latin typeface="微软雅黑"/>
                <a:cs typeface="微软雅黑"/>
              </a:rPr>
              <a:t>产品策略与定位</a:t>
            </a:r>
            <a:endParaRPr sz="45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351E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EFD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610488" y="1868080"/>
            <a:ext cx="38354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寿险产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提供身故保障，包括定期寿险、终身寿险等，具有长期性和稳定性。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351E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EFD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076326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健康险产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针对疾病和医疗风险，包括重疾险、医疗险等，关注健康保障和医疗服务。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351E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EFD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05738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意外险产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应对突发意外事件，提供意外伤害和残疾保障，强调即时性和灵活性。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351E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EFD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7076326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财产险产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保障财产损失，如车险、家财险等，具有广泛的适用性和个性化需求。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保险产品种类及特点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69478" y="1627598"/>
            <a:ext cx="10327005" cy="1044575"/>
            <a:chOff x="869478" y="1627598"/>
            <a:chExt cx="10327005" cy="1044575"/>
          </a:xfrm>
        </p:grpSpPr>
        <p:sp>
          <p:nvSpPr>
            <p:cNvPr id="3" name="object 3"/>
            <p:cNvSpPr/>
            <p:nvPr/>
          </p:nvSpPr>
          <p:spPr>
            <a:xfrm>
              <a:off x="2076104" y="2148222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076104" y="2148222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69478" y="1627598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0"/>
                  </a:lnTo>
                  <a:lnTo>
                    <a:pt x="67973" y="780063"/>
                  </a:lnTo>
                  <a:lnTo>
                    <a:pt x="47204" y="739472"/>
                  </a:lnTo>
                  <a:lnTo>
                    <a:pt x="30210" y="697577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8"/>
                  </a:lnTo>
                  <a:lnTo>
                    <a:pt x="0" y="522175"/>
                  </a:lnTo>
                  <a:lnTo>
                    <a:pt x="1888" y="477673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1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188058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2" y="16993"/>
                  </a:lnTo>
                  <a:lnTo>
                    <a:pt x="433432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3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4" y="522176"/>
                  </a:lnTo>
                  <a:lnTo>
                    <a:pt x="891409" y="891410"/>
                  </a:lnTo>
                  <a:lnTo>
                    <a:pt x="856292" y="923509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8" y="1027358"/>
                  </a:lnTo>
                  <a:lnTo>
                    <a:pt x="610918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1" y="1036799"/>
                  </a:lnTo>
                  <a:lnTo>
                    <a:pt x="389712" y="1027358"/>
                  </a:lnTo>
                  <a:lnTo>
                    <a:pt x="346774" y="1014140"/>
                  </a:lnTo>
                  <a:lnTo>
                    <a:pt x="304879" y="997147"/>
                  </a:lnTo>
                  <a:lnTo>
                    <a:pt x="264287" y="976377"/>
                  </a:lnTo>
                  <a:lnTo>
                    <a:pt x="225260" y="951831"/>
                  </a:lnTo>
                  <a:lnTo>
                    <a:pt x="188057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138902" y="1958641"/>
              <a:ext cx="448309" cy="382270"/>
            </a:xfrm>
            <a:custGeom>
              <a:rect l="l" t="t" r="r" b="b"/>
              <a:pathLst>
                <a:path w="448309" h="382269">
                  <a:moveTo>
                    <a:pt x="224542" y="382251"/>
                  </a:moveTo>
                  <a:lnTo>
                    <a:pt x="189458" y="359008"/>
                  </a:lnTo>
                  <a:lnTo>
                    <a:pt x="112271" y="299553"/>
                  </a:lnTo>
                  <a:lnTo>
                    <a:pt x="35084" y="219297"/>
                  </a:lnTo>
                  <a:lnTo>
                    <a:pt x="0" y="133649"/>
                  </a:lnTo>
                  <a:lnTo>
                    <a:pt x="7705" y="84578"/>
                  </a:lnTo>
                  <a:lnTo>
                    <a:pt x="30571" y="41768"/>
                  </a:lnTo>
                  <a:lnTo>
                    <a:pt x="68225" y="11486"/>
                  </a:lnTo>
                  <a:lnTo>
                    <a:pt x="120291" y="0"/>
                  </a:lnTo>
                  <a:lnTo>
                    <a:pt x="167029" y="10680"/>
                  </a:lnTo>
                  <a:lnTo>
                    <a:pt x="199482" y="34178"/>
                  </a:lnTo>
                  <a:lnTo>
                    <a:pt x="218403" y="57675"/>
                  </a:lnTo>
                  <a:lnTo>
                    <a:pt x="224542" y="68356"/>
                  </a:lnTo>
                  <a:lnTo>
                    <a:pt x="431433" y="68356"/>
                  </a:lnTo>
                  <a:lnTo>
                    <a:pt x="439867" y="84010"/>
                  </a:lnTo>
                  <a:lnTo>
                    <a:pt x="447738" y="133649"/>
                  </a:lnTo>
                  <a:lnTo>
                    <a:pt x="412864" y="219858"/>
                  </a:lnTo>
                  <a:lnTo>
                    <a:pt x="336140" y="300052"/>
                  </a:lnTo>
                  <a:lnTo>
                    <a:pt x="259417" y="359195"/>
                  </a:lnTo>
                  <a:lnTo>
                    <a:pt x="224542" y="382251"/>
                  </a:lnTo>
                  <a:close/>
                </a:path>
                <a:path w="448309" h="382269">
                  <a:moveTo>
                    <a:pt x="431433" y="68356"/>
                  </a:moveTo>
                  <a:lnTo>
                    <a:pt x="224542" y="68356"/>
                  </a:lnTo>
                  <a:lnTo>
                    <a:pt x="230119" y="57675"/>
                  </a:lnTo>
                  <a:lnTo>
                    <a:pt x="248100" y="34178"/>
                  </a:lnTo>
                  <a:lnTo>
                    <a:pt x="280365" y="10680"/>
                  </a:lnTo>
                  <a:lnTo>
                    <a:pt x="328795" y="0"/>
                  </a:lnTo>
                  <a:lnTo>
                    <a:pt x="379520" y="11297"/>
                  </a:lnTo>
                  <a:lnTo>
                    <a:pt x="416835" y="41263"/>
                  </a:lnTo>
                  <a:lnTo>
                    <a:pt x="431433" y="6835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247430" y="2909176"/>
            <a:ext cx="10331450" cy="1044575"/>
            <a:chOff x="1247430" y="2909176"/>
            <a:chExt cx="10331450" cy="1044575"/>
          </a:xfrm>
        </p:grpSpPr>
        <p:sp>
          <p:nvSpPr>
            <p:cNvPr id="8" name="object 8"/>
            <p:cNvSpPr/>
            <p:nvPr/>
          </p:nvSpPr>
          <p:spPr>
            <a:xfrm>
              <a:off x="2454056" y="3429801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454056" y="3429801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47430" y="2909176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0"/>
                  </a:lnTo>
                  <a:lnTo>
                    <a:pt x="67973" y="780063"/>
                  </a:lnTo>
                  <a:lnTo>
                    <a:pt x="47204" y="739471"/>
                  </a:lnTo>
                  <a:lnTo>
                    <a:pt x="30210" y="697576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7"/>
                  </a:lnTo>
                  <a:lnTo>
                    <a:pt x="0" y="522175"/>
                  </a:lnTo>
                  <a:lnTo>
                    <a:pt x="1888" y="477673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0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188058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2" y="16993"/>
                  </a:lnTo>
                  <a:lnTo>
                    <a:pt x="433432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3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4" y="522176"/>
                  </a:lnTo>
                  <a:lnTo>
                    <a:pt x="891409" y="891410"/>
                  </a:lnTo>
                  <a:lnTo>
                    <a:pt x="856293" y="923509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8" y="1027358"/>
                  </a:lnTo>
                  <a:lnTo>
                    <a:pt x="610918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2" y="1036799"/>
                  </a:lnTo>
                  <a:lnTo>
                    <a:pt x="389712" y="1027358"/>
                  </a:lnTo>
                  <a:lnTo>
                    <a:pt x="346774" y="1014140"/>
                  </a:lnTo>
                  <a:lnTo>
                    <a:pt x="304879" y="997147"/>
                  </a:lnTo>
                  <a:lnTo>
                    <a:pt x="264287" y="976377"/>
                  </a:lnTo>
                  <a:lnTo>
                    <a:pt x="225260" y="951831"/>
                  </a:lnTo>
                  <a:lnTo>
                    <a:pt x="188057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869478" y="4190754"/>
            <a:ext cx="10331450" cy="1044575"/>
            <a:chOff x="869478" y="4190754"/>
            <a:chExt cx="10331450" cy="1044575"/>
          </a:xfrm>
        </p:grpSpPr>
        <p:sp>
          <p:nvSpPr>
            <p:cNvPr id="12" name="object 12"/>
            <p:cNvSpPr/>
            <p:nvPr/>
          </p:nvSpPr>
          <p:spPr>
            <a:xfrm>
              <a:off x="2076104" y="4711379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076104" y="4711379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69478" y="4190754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1"/>
                  </a:lnTo>
                  <a:lnTo>
                    <a:pt x="67973" y="780063"/>
                  </a:lnTo>
                  <a:lnTo>
                    <a:pt x="47204" y="739472"/>
                  </a:lnTo>
                  <a:lnTo>
                    <a:pt x="30210" y="697577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7"/>
                  </a:lnTo>
                  <a:lnTo>
                    <a:pt x="0" y="522175"/>
                  </a:lnTo>
                  <a:lnTo>
                    <a:pt x="1888" y="477673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1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188058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2" y="16993"/>
                  </a:lnTo>
                  <a:lnTo>
                    <a:pt x="433432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3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3" y="522176"/>
                  </a:lnTo>
                  <a:lnTo>
                    <a:pt x="891409" y="891410"/>
                  </a:lnTo>
                  <a:lnTo>
                    <a:pt x="856292" y="923509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8" y="1027358"/>
                  </a:lnTo>
                  <a:lnTo>
                    <a:pt x="610918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1" y="1036799"/>
                  </a:lnTo>
                  <a:lnTo>
                    <a:pt x="389712" y="1027358"/>
                  </a:lnTo>
                  <a:lnTo>
                    <a:pt x="346774" y="1014140"/>
                  </a:lnTo>
                  <a:lnTo>
                    <a:pt x="304879" y="997147"/>
                  </a:lnTo>
                  <a:lnTo>
                    <a:pt x="264287" y="976377"/>
                  </a:lnTo>
                  <a:lnTo>
                    <a:pt x="225260" y="951831"/>
                  </a:lnTo>
                  <a:lnTo>
                    <a:pt x="188057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2449294" y="5988194"/>
            <a:ext cx="9130030" cy="9525"/>
            <a:chOff x="2449294" y="5988194"/>
            <a:chExt cx="9130030" cy="9525"/>
          </a:xfrm>
        </p:grpSpPr>
        <p:sp>
          <p:nvSpPr>
            <p:cNvPr id="16" name="object 16"/>
            <p:cNvSpPr/>
            <p:nvPr/>
          </p:nvSpPr>
          <p:spPr>
            <a:xfrm>
              <a:off x="2454056" y="5992957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454056" y="5992957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231721" y="1108591"/>
            <a:ext cx="5965190" cy="46507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不同年龄段需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  <a:p>
            <a:pPr marL="49530">
              <a:lnSpc>
                <a:spcPct val="100000"/>
              </a:lnSpc>
              <a:spcBef>
                <a:spcPts val="155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儿童、青少年、成人、老年人等不同年龄段的保险需求存在差异。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微软雅黑"/>
              <a:cs typeface="微软雅黑"/>
            </a:endParaRPr>
          </a:p>
          <a:p>
            <a:pPr marL="390525">
              <a:lnSpc>
                <a:spcPct val="100000"/>
              </a:lnSpc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职业与收入状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况</a:t>
            </a:r>
            <a:endParaRPr sz="2300">
              <a:latin typeface="微软雅黑"/>
              <a:cs typeface="微软雅黑"/>
            </a:endParaRPr>
          </a:p>
          <a:p>
            <a:pPr marL="427355">
              <a:lnSpc>
                <a:spcPct val="10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不同职业和收入水平的客户对保险产品的需求和购买力有所不同。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家庭状况与生活方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式</a:t>
            </a:r>
            <a:endParaRPr sz="2300">
              <a:latin typeface="微软雅黑"/>
              <a:cs typeface="微软雅黑"/>
            </a:endParaRPr>
          </a:p>
          <a:p>
            <a:pPr marL="49530">
              <a:lnSpc>
                <a:spcPct val="100000"/>
              </a:lnSpc>
              <a:spcBef>
                <a:spcPts val="155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家庭结构、婚姻状况及生活方式等因素会影响保险需求。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微软雅黑"/>
              <a:cs typeface="微软雅黑"/>
            </a:endParaRPr>
          </a:p>
          <a:p>
            <a:pPr marL="390525">
              <a:lnSpc>
                <a:spcPct val="100000"/>
              </a:lnSpc>
              <a:spcBef>
                <a:spcPts val="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风险认知与保障意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识</a:t>
            </a:r>
            <a:endParaRPr sz="2300">
              <a:latin typeface="微软雅黑"/>
              <a:cs typeface="微软雅黑"/>
            </a:endParaRPr>
          </a:p>
          <a:p>
            <a:pPr marL="427355">
              <a:lnSpc>
                <a:spcPct val="100000"/>
              </a:lnSpc>
              <a:spcBef>
                <a:spcPts val="155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客户对风险的认知程度和保障意识的高低决定其购买保险的意愿。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479693" y="3180134"/>
            <a:ext cx="541020" cy="539750"/>
          </a:xfrm>
          <a:custGeom>
            <a:rect l="l" t="t" r="r" b="b"/>
            <a:pathLst>
              <a:path w="541019" h="539750">
                <a:moveTo>
                  <a:pt x="461757" y="352683"/>
                </a:moveTo>
                <a:lnTo>
                  <a:pt x="354327" y="460113"/>
                </a:lnTo>
                <a:lnTo>
                  <a:pt x="329104" y="446504"/>
                </a:lnTo>
                <a:lnTo>
                  <a:pt x="270343" y="413110"/>
                </a:lnTo>
                <a:lnTo>
                  <a:pt x="202219" y="370410"/>
                </a:lnTo>
                <a:lnTo>
                  <a:pt x="149449" y="329194"/>
                </a:lnTo>
                <a:lnTo>
                  <a:pt x="119698" y="295976"/>
                </a:lnTo>
                <a:lnTo>
                  <a:pt x="96074" y="263049"/>
                </a:lnTo>
                <a:lnTo>
                  <a:pt x="264546" y="94577"/>
                </a:lnTo>
                <a:lnTo>
                  <a:pt x="280979" y="105698"/>
                </a:lnTo>
                <a:lnTo>
                  <a:pt x="296200" y="117191"/>
                </a:lnTo>
                <a:lnTo>
                  <a:pt x="207391" y="206001"/>
                </a:lnTo>
                <a:lnTo>
                  <a:pt x="196734" y="222051"/>
                </a:lnTo>
                <a:lnTo>
                  <a:pt x="207405" y="274633"/>
                </a:lnTo>
                <a:lnTo>
                  <a:pt x="241733" y="288846"/>
                </a:lnTo>
                <a:lnTo>
                  <a:pt x="259996" y="285293"/>
                </a:lnTo>
                <a:lnTo>
                  <a:pt x="276037" y="274647"/>
                </a:lnTo>
                <a:lnTo>
                  <a:pt x="362308" y="188375"/>
                </a:lnTo>
                <a:lnTo>
                  <a:pt x="371660" y="200361"/>
                </a:lnTo>
                <a:lnTo>
                  <a:pt x="414427" y="268479"/>
                </a:lnTo>
                <a:lnTo>
                  <a:pt x="448175" y="327639"/>
                </a:lnTo>
                <a:lnTo>
                  <a:pt x="461757" y="352683"/>
                </a:lnTo>
                <a:close/>
              </a:path>
              <a:path w="541019" h="539750">
                <a:moveTo>
                  <a:pt x="362308" y="188375"/>
                </a:moveTo>
                <a:lnTo>
                  <a:pt x="276037" y="274647"/>
                </a:lnTo>
                <a:lnTo>
                  <a:pt x="286695" y="258590"/>
                </a:lnTo>
                <a:lnTo>
                  <a:pt x="290248" y="240321"/>
                </a:lnTo>
                <a:lnTo>
                  <a:pt x="286693" y="222055"/>
                </a:lnTo>
                <a:lnTo>
                  <a:pt x="276035" y="206002"/>
                </a:lnTo>
                <a:lnTo>
                  <a:pt x="259983" y="195332"/>
                </a:lnTo>
                <a:lnTo>
                  <a:pt x="241718" y="191778"/>
                </a:lnTo>
                <a:lnTo>
                  <a:pt x="223450" y="195335"/>
                </a:lnTo>
                <a:lnTo>
                  <a:pt x="207391" y="206001"/>
                </a:lnTo>
                <a:lnTo>
                  <a:pt x="296200" y="117191"/>
                </a:lnTo>
                <a:lnTo>
                  <a:pt x="297519" y="118187"/>
                </a:lnTo>
                <a:lnTo>
                  <a:pt x="314120" y="132204"/>
                </a:lnTo>
                <a:lnTo>
                  <a:pt x="330733" y="147910"/>
                </a:lnTo>
                <a:lnTo>
                  <a:pt x="362308" y="188375"/>
                </a:lnTo>
                <a:close/>
              </a:path>
              <a:path w="541019" h="539750">
                <a:moveTo>
                  <a:pt x="342316" y="537617"/>
                </a:moveTo>
                <a:lnTo>
                  <a:pt x="277677" y="535651"/>
                </a:lnTo>
                <a:lnTo>
                  <a:pt x="213565" y="514626"/>
                </a:lnTo>
                <a:lnTo>
                  <a:pt x="143088" y="463735"/>
                </a:lnTo>
                <a:lnTo>
                  <a:pt x="118250" y="421641"/>
                </a:lnTo>
                <a:lnTo>
                  <a:pt x="116701" y="382130"/>
                </a:lnTo>
                <a:lnTo>
                  <a:pt x="125363" y="352830"/>
                </a:lnTo>
                <a:lnTo>
                  <a:pt x="131157" y="341368"/>
                </a:lnTo>
                <a:lnTo>
                  <a:pt x="144060" y="352267"/>
                </a:lnTo>
                <a:lnTo>
                  <a:pt x="180114" y="379883"/>
                </a:lnTo>
                <a:lnTo>
                  <a:pt x="235335" y="416596"/>
                </a:lnTo>
                <a:lnTo>
                  <a:pt x="305736" y="454783"/>
                </a:lnTo>
                <a:lnTo>
                  <a:pt x="313655" y="493230"/>
                </a:lnTo>
                <a:lnTo>
                  <a:pt x="325985" y="518870"/>
                </a:lnTo>
                <a:lnTo>
                  <a:pt x="337333" y="533173"/>
                </a:lnTo>
                <a:lnTo>
                  <a:pt x="342316" y="537617"/>
                </a:lnTo>
                <a:close/>
              </a:path>
              <a:path w="541019" h="539750">
                <a:moveTo>
                  <a:pt x="539273" y="340659"/>
                </a:moveTo>
                <a:lnTo>
                  <a:pt x="534828" y="335678"/>
                </a:lnTo>
                <a:lnTo>
                  <a:pt x="520516" y="324328"/>
                </a:lnTo>
                <a:lnTo>
                  <a:pt x="494875" y="311998"/>
                </a:lnTo>
                <a:lnTo>
                  <a:pt x="456438" y="304078"/>
                </a:lnTo>
                <a:lnTo>
                  <a:pt x="418260" y="233669"/>
                </a:lnTo>
                <a:lnTo>
                  <a:pt x="381551" y="178446"/>
                </a:lnTo>
                <a:lnTo>
                  <a:pt x="353936" y="142391"/>
                </a:lnTo>
                <a:lnTo>
                  <a:pt x="343037" y="129488"/>
                </a:lnTo>
                <a:lnTo>
                  <a:pt x="354499" y="123694"/>
                </a:lnTo>
                <a:lnTo>
                  <a:pt x="383799" y="115032"/>
                </a:lnTo>
                <a:lnTo>
                  <a:pt x="423310" y="116581"/>
                </a:lnTo>
                <a:lnTo>
                  <a:pt x="465404" y="141419"/>
                </a:lnTo>
                <a:lnTo>
                  <a:pt x="516288" y="211903"/>
                </a:lnTo>
                <a:lnTo>
                  <a:pt x="537309" y="276019"/>
                </a:lnTo>
                <a:lnTo>
                  <a:pt x="540845" y="322646"/>
                </a:lnTo>
                <a:lnTo>
                  <a:pt x="539273" y="340659"/>
                </a:lnTo>
                <a:close/>
              </a:path>
              <a:path w="541019" h="539750">
                <a:moveTo>
                  <a:pt x="431454" y="478644"/>
                </a:moveTo>
                <a:lnTo>
                  <a:pt x="382196" y="457761"/>
                </a:lnTo>
                <a:lnTo>
                  <a:pt x="459045" y="380913"/>
                </a:lnTo>
                <a:lnTo>
                  <a:pt x="465601" y="405728"/>
                </a:lnTo>
                <a:lnTo>
                  <a:pt x="421769" y="449560"/>
                </a:lnTo>
                <a:lnTo>
                  <a:pt x="431454" y="478644"/>
                </a:lnTo>
                <a:close/>
              </a:path>
              <a:path w="541019" h="539750">
                <a:moveTo>
                  <a:pt x="473273" y="472685"/>
                </a:moveTo>
                <a:lnTo>
                  <a:pt x="421769" y="449560"/>
                </a:lnTo>
                <a:lnTo>
                  <a:pt x="447889" y="423440"/>
                </a:lnTo>
                <a:lnTo>
                  <a:pt x="473273" y="472685"/>
                </a:lnTo>
                <a:close/>
              </a:path>
              <a:path w="541019" h="539750">
                <a:moveTo>
                  <a:pt x="470281" y="423439"/>
                </a:moveTo>
                <a:lnTo>
                  <a:pt x="447889" y="423440"/>
                </a:lnTo>
                <a:lnTo>
                  <a:pt x="465601" y="405728"/>
                </a:lnTo>
                <a:lnTo>
                  <a:pt x="470281" y="423439"/>
                </a:lnTo>
                <a:close/>
              </a:path>
              <a:path w="541019" h="539750">
                <a:moveTo>
                  <a:pt x="248754" y="84825"/>
                </a:moveTo>
                <a:lnTo>
                  <a:pt x="86293" y="247285"/>
                </a:lnTo>
                <a:lnTo>
                  <a:pt x="59198" y="186499"/>
                </a:lnTo>
                <a:lnTo>
                  <a:pt x="46865" y="132808"/>
                </a:lnTo>
                <a:lnTo>
                  <a:pt x="44356" y="89557"/>
                </a:lnTo>
                <a:lnTo>
                  <a:pt x="46734" y="60095"/>
                </a:lnTo>
                <a:lnTo>
                  <a:pt x="0" y="13360"/>
                </a:lnTo>
                <a:lnTo>
                  <a:pt x="13360" y="0"/>
                </a:lnTo>
                <a:lnTo>
                  <a:pt x="58905" y="45545"/>
                </a:lnTo>
                <a:lnTo>
                  <a:pt x="87496" y="42982"/>
                </a:lnTo>
                <a:lnTo>
                  <a:pt x="131179" y="45099"/>
                </a:lnTo>
                <a:lnTo>
                  <a:pt x="186187" y="57259"/>
                </a:lnTo>
                <a:lnTo>
                  <a:pt x="248754" y="848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103936" y="4441504"/>
            <a:ext cx="575945" cy="485775"/>
          </a:xfrm>
          <a:custGeom>
            <a:rect l="l" t="t" r="r" b="b"/>
            <a:pathLst>
              <a:path w="575944" h="485775">
                <a:moveTo>
                  <a:pt x="503505" y="485523"/>
                </a:moveTo>
                <a:lnTo>
                  <a:pt x="323682" y="485523"/>
                </a:lnTo>
                <a:lnTo>
                  <a:pt x="323682" y="377629"/>
                </a:lnTo>
                <a:lnTo>
                  <a:pt x="251752" y="377629"/>
                </a:lnTo>
                <a:lnTo>
                  <a:pt x="251752" y="485523"/>
                </a:lnTo>
                <a:lnTo>
                  <a:pt x="71929" y="485523"/>
                </a:lnTo>
                <a:lnTo>
                  <a:pt x="71929" y="305699"/>
                </a:lnTo>
                <a:lnTo>
                  <a:pt x="0" y="305699"/>
                </a:lnTo>
                <a:lnTo>
                  <a:pt x="0" y="287717"/>
                </a:lnTo>
                <a:lnTo>
                  <a:pt x="287717" y="0"/>
                </a:lnTo>
                <a:lnTo>
                  <a:pt x="395611" y="107894"/>
                </a:lnTo>
                <a:lnTo>
                  <a:pt x="395611" y="17982"/>
                </a:lnTo>
                <a:lnTo>
                  <a:pt x="467540" y="17982"/>
                </a:lnTo>
                <a:lnTo>
                  <a:pt x="467540" y="179823"/>
                </a:lnTo>
                <a:lnTo>
                  <a:pt x="575434" y="287717"/>
                </a:lnTo>
                <a:lnTo>
                  <a:pt x="575434" y="305699"/>
                </a:lnTo>
                <a:lnTo>
                  <a:pt x="503505" y="305699"/>
                </a:lnTo>
                <a:lnTo>
                  <a:pt x="503505" y="48552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1" name="object 21"/>
          <p:cNvGrpSpPr/>
          <p:nvPr/>
        </p:nvGrpSpPr>
        <p:grpSpPr>
          <a:xfrm>
            <a:off x="1247430" y="5472332"/>
            <a:ext cx="1261110" cy="1044575"/>
            <a:chOff x="1247430" y="5472332"/>
            <a:chExt cx="1261110" cy="1044575"/>
          </a:xfrm>
        </p:grpSpPr>
        <p:sp>
          <p:nvSpPr>
            <p:cNvPr id="22" name="object 22"/>
            <p:cNvSpPr/>
            <p:nvPr/>
          </p:nvSpPr>
          <p:spPr>
            <a:xfrm>
              <a:off x="1247430" y="5472332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891409" y="891410"/>
                  </a:moveTo>
                  <a:lnTo>
                    <a:pt x="152941" y="152941"/>
                  </a:lnTo>
                  <a:lnTo>
                    <a:pt x="188057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1" y="16993"/>
                  </a:lnTo>
                  <a:lnTo>
                    <a:pt x="433431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2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3" y="522176"/>
                  </a:lnTo>
                  <a:lnTo>
                    <a:pt x="891409" y="891410"/>
                  </a:lnTo>
                  <a:close/>
                </a:path>
                <a:path w="1261110" h="1044575">
                  <a:moveTo>
                    <a:pt x="152941" y="152941"/>
                  </a:moveTo>
                  <a:close/>
                </a:path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1"/>
                  </a:lnTo>
                  <a:lnTo>
                    <a:pt x="67974" y="780063"/>
                  </a:lnTo>
                  <a:lnTo>
                    <a:pt x="47204" y="739472"/>
                  </a:lnTo>
                  <a:lnTo>
                    <a:pt x="30210" y="697577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8"/>
                  </a:lnTo>
                  <a:lnTo>
                    <a:pt x="0" y="522176"/>
                  </a:lnTo>
                  <a:lnTo>
                    <a:pt x="1888" y="477674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0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891409" y="891410"/>
                  </a:lnTo>
                  <a:lnTo>
                    <a:pt x="856293" y="923508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9" y="1027358"/>
                  </a:lnTo>
                  <a:lnTo>
                    <a:pt x="610919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2" y="1036799"/>
                  </a:lnTo>
                  <a:lnTo>
                    <a:pt x="389712" y="1027358"/>
                  </a:lnTo>
                  <a:lnTo>
                    <a:pt x="346774" y="1014141"/>
                  </a:lnTo>
                  <a:lnTo>
                    <a:pt x="304879" y="997147"/>
                  </a:lnTo>
                  <a:lnTo>
                    <a:pt x="264288" y="976377"/>
                  </a:lnTo>
                  <a:lnTo>
                    <a:pt x="225260" y="951831"/>
                  </a:lnTo>
                  <a:lnTo>
                    <a:pt x="188058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1532320" y="5719567"/>
              <a:ext cx="474980" cy="474980"/>
            </a:xfrm>
            <a:custGeom>
              <a:rect l="l" t="t" r="r" b="b"/>
              <a:pathLst>
                <a:path w="474980" h="474979">
                  <a:moveTo>
                    <a:pt x="308472" y="474572"/>
                  </a:moveTo>
                  <a:lnTo>
                    <a:pt x="118643" y="474572"/>
                  </a:lnTo>
                  <a:lnTo>
                    <a:pt x="98922" y="471072"/>
                  </a:lnTo>
                  <a:lnTo>
                    <a:pt x="80292" y="461521"/>
                  </a:lnTo>
                  <a:lnTo>
                    <a:pt x="64820" y="447344"/>
                  </a:lnTo>
                  <a:lnTo>
                    <a:pt x="54575" y="429963"/>
                  </a:lnTo>
                  <a:lnTo>
                    <a:pt x="0" y="284743"/>
                  </a:lnTo>
                  <a:lnTo>
                    <a:pt x="0" y="237286"/>
                  </a:lnTo>
                  <a:lnTo>
                    <a:pt x="3730" y="218815"/>
                  </a:lnTo>
                  <a:lnTo>
                    <a:pt x="13901" y="203730"/>
                  </a:lnTo>
                  <a:lnTo>
                    <a:pt x="28986" y="193559"/>
                  </a:lnTo>
                  <a:lnTo>
                    <a:pt x="47457" y="189829"/>
                  </a:lnTo>
                  <a:lnTo>
                    <a:pt x="213557" y="189829"/>
                  </a:lnTo>
                  <a:lnTo>
                    <a:pt x="213557" y="47457"/>
                  </a:lnTo>
                  <a:lnTo>
                    <a:pt x="217287" y="28986"/>
                  </a:lnTo>
                  <a:lnTo>
                    <a:pt x="227459" y="13901"/>
                  </a:lnTo>
                  <a:lnTo>
                    <a:pt x="242544" y="3729"/>
                  </a:lnTo>
                  <a:lnTo>
                    <a:pt x="261015" y="0"/>
                  </a:lnTo>
                  <a:lnTo>
                    <a:pt x="284743" y="0"/>
                  </a:lnTo>
                  <a:lnTo>
                    <a:pt x="284743" y="71185"/>
                  </a:lnTo>
                  <a:lnTo>
                    <a:pt x="355929" y="237286"/>
                  </a:lnTo>
                  <a:lnTo>
                    <a:pt x="355929" y="427115"/>
                  </a:lnTo>
                  <a:lnTo>
                    <a:pt x="352199" y="445586"/>
                  </a:lnTo>
                  <a:lnTo>
                    <a:pt x="342028" y="460671"/>
                  </a:lnTo>
                  <a:lnTo>
                    <a:pt x="326943" y="470842"/>
                  </a:lnTo>
                  <a:lnTo>
                    <a:pt x="308472" y="474572"/>
                  </a:lnTo>
                  <a:close/>
                </a:path>
                <a:path w="474980" h="474979">
                  <a:moveTo>
                    <a:pt x="474572" y="474572"/>
                  </a:moveTo>
                  <a:lnTo>
                    <a:pt x="403387" y="474572"/>
                  </a:lnTo>
                  <a:lnTo>
                    <a:pt x="403387" y="237286"/>
                  </a:lnTo>
                  <a:lnTo>
                    <a:pt x="474572" y="237286"/>
                  </a:lnTo>
                  <a:lnTo>
                    <a:pt x="474572" y="4745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5" name="object 4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目标客户群体需求洞察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561215" y="4239149"/>
            <a:ext cx="3517265" cy="9525"/>
            <a:chOff x="7561215" y="4239149"/>
            <a:chExt cx="3517265" cy="9525"/>
          </a:xfrm>
        </p:grpSpPr>
        <p:sp>
          <p:nvSpPr>
            <p:cNvPr id="3" name="object 3"/>
            <p:cNvSpPr/>
            <p:nvPr/>
          </p:nvSpPr>
          <p:spPr>
            <a:xfrm>
              <a:off x="7561215" y="4243911"/>
              <a:ext cx="3517265" cy="0"/>
            </a:xfrm>
            <a:custGeom>
              <a:rect l="l" t="t" r="r" b="b"/>
              <a:pathLst>
                <a:path w="3517265">
                  <a:moveTo>
                    <a:pt x="3516683" y="0"/>
                  </a:moveTo>
                  <a:lnTo>
                    <a:pt x="0" y="0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561215" y="4243911"/>
              <a:ext cx="3517265" cy="0"/>
            </a:xfrm>
            <a:custGeom>
              <a:rect l="l" t="t" r="r" b="b"/>
              <a:pathLst>
                <a:path w="3517265">
                  <a:moveTo>
                    <a:pt x="0" y="0"/>
                  </a:moveTo>
                  <a:lnTo>
                    <a:pt x="3516683" y="0"/>
                  </a:lnTo>
                </a:path>
              </a:pathLst>
            </a:custGeom>
            <a:ln w="9525">
              <a:solidFill>
                <a:srgbClr val="FF771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7176058" y="3001443"/>
            <a:ext cx="4235450" cy="9525"/>
            <a:chOff x="7176058" y="3001443"/>
            <a:chExt cx="4235450" cy="9525"/>
          </a:xfrm>
        </p:grpSpPr>
        <p:sp>
          <p:nvSpPr>
            <p:cNvPr id="6" name="object 6"/>
            <p:cNvSpPr/>
            <p:nvPr/>
          </p:nvSpPr>
          <p:spPr>
            <a:xfrm>
              <a:off x="7176058" y="3006206"/>
              <a:ext cx="4235450" cy="0"/>
            </a:xfrm>
            <a:custGeom>
              <a:rect l="l" t="t" r="r" b="b"/>
              <a:pathLst>
                <a:path w="4235450">
                  <a:moveTo>
                    <a:pt x="4235095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176058" y="3006206"/>
              <a:ext cx="4235450" cy="0"/>
            </a:xfrm>
            <a:custGeom>
              <a:rect l="l" t="t" r="r" b="b"/>
              <a:pathLst>
                <a:path w="4235450">
                  <a:moveTo>
                    <a:pt x="0" y="0"/>
                  </a:moveTo>
                  <a:lnTo>
                    <a:pt x="4235095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957845" y="2409031"/>
            <a:ext cx="7008495" cy="2464435"/>
            <a:chOff x="957845" y="2409031"/>
            <a:chExt cx="7008495" cy="2464435"/>
          </a:xfrm>
        </p:grpSpPr>
        <p:sp>
          <p:nvSpPr>
            <p:cNvPr id="9" name="object 9"/>
            <p:cNvSpPr/>
            <p:nvPr/>
          </p:nvSpPr>
          <p:spPr>
            <a:xfrm>
              <a:off x="957845" y="4275468"/>
              <a:ext cx="4262120" cy="0"/>
            </a:xfrm>
            <a:custGeom>
              <a:rect l="l" t="t" r="r" b="b"/>
              <a:pathLst>
                <a:path w="4262120">
                  <a:moveTo>
                    <a:pt x="4261649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57845" y="4275468"/>
              <a:ext cx="4262120" cy="0"/>
            </a:xfrm>
            <a:custGeom>
              <a:rect l="l" t="t" r="r" b="b"/>
              <a:pathLst>
                <a:path w="4262120">
                  <a:moveTo>
                    <a:pt x="0" y="0"/>
                  </a:moveTo>
                  <a:lnTo>
                    <a:pt x="426164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57845" y="3006206"/>
              <a:ext cx="3740150" cy="0"/>
            </a:xfrm>
            <a:custGeom>
              <a:rect l="l" t="t" r="r" b="b"/>
              <a:pathLst>
                <a:path w="3740150">
                  <a:moveTo>
                    <a:pt x="3739643" y="0"/>
                  </a:moveTo>
                  <a:lnTo>
                    <a:pt x="0" y="0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57845" y="3006206"/>
              <a:ext cx="3740150" cy="0"/>
            </a:xfrm>
            <a:custGeom>
              <a:rect l="l" t="t" r="r" b="b"/>
              <a:pathLst>
                <a:path w="3740150">
                  <a:moveTo>
                    <a:pt x="0" y="0"/>
                  </a:moveTo>
                  <a:lnTo>
                    <a:pt x="3739643" y="0"/>
                  </a:lnTo>
                </a:path>
              </a:pathLst>
            </a:custGeom>
            <a:ln w="9525">
              <a:solidFill>
                <a:srgbClr val="FF771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466823" y="2523538"/>
              <a:ext cx="905510" cy="905510"/>
            </a:xfrm>
            <a:custGeom>
              <a:rect l="l" t="t" r="r" b="b"/>
              <a:pathLst>
                <a:path w="905510" h="905510">
                  <a:moveTo>
                    <a:pt x="596919" y="147223"/>
                  </a:moveTo>
                  <a:lnTo>
                    <a:pt x="306499" y="147223"/>
                  </a:lnTo>
                  <a:lnTo>
                    <a:pt x="314568" y="143561"/>
                  </a:lnTo>
                  <a:lnTo>
                    <a:pt x="322709" y="140172"/>
                  </a:lnTo>
                  <a:lnTo>
                    <a:pt x="330950" y="136991"/>
                  </a:lnTo>
                  <a:lnTo>
                    <a:pt x="339322" y="133950"/>
                  </a:lnTo>
                  <a:lnTo>
                    <a:pt x="395263" y="0"/>
                  </a:lnTo>
                  <a:lnTo>
                    <a:pt x="508446" y="0"/>
                  </a:lnTo>
                  <a:lnTo>
                    <a:pt x="565801" y="134405"/>
                  </a:lnTo>
                  <a:lnTo>
                    <a:pt x="573867" y="137378"/>
                  </a:lnTo>
                  <a:lnTo>
                    <a:pt x="581816" y="140513"/>
                  </a:lnTo>
                  <a:lnTo>
                    <a:pt x="589659" y="143854"/>
                  </a:lnTo>
                  <a:lnTo>
                    <a:pt x="596919" y="147223"/>
                  </a:lnTo>
                  <a:close/>
                </a:path>
                <a:path w="905510" h="905510">
                  <a:moveTo>
                    <a:pt x="787659" y="147449"/>
                  </a:moveTo>
                  <a:lnTo>
                    <a:pt x="597406" y="147449"/>
                  </a:lnTo>
                  <a:lnTo>
                    <a:pt x="732149" y="91960"/>
                  </a:lnTo>
                  <a:lnTo>
                    <a:pt x="787659" y="147449"/>
                  </a:lnTo>
                  <a:close/>
                </a:path>
                <a:path w="905510" h="905510">
                  <a:moveTo>
                    <a:pt x="173199" y="813501"/>
                  </a:moveTo>
                  <a:lnTo>
                    <a:pt x="93178" y="733480"/>
                  </a:lnTo>
                  <a:lnTo>
                    <a:pt x="146995" y="599304"/>
                  </a:lnTo>
                  <a:lnTo>
                    <a:pt x="143182" y="591046"/>
                  </a:lnTo>
                  <a:lnTo>
                    <a:pt x="139645" y="582696"/>
                  </a:lnTo>
                  <a:lnTo>
                    <a:pt x="136232" y="573976"/>
                  </a:lnTo>
                  <a:lnTo>
                    <a:pt x="133187" y="565687"/>
                  </a:lnTo>
                  <a:lnTo>
                    <a:pt x="0" y="510198"/>
                  </a:lnTo>
                  <a:lnTo>
                    <a:pt x="0" y="397016"/>
                  </a:lnTo>
                  <a:lnTo>
                    <a:pt x="133074" y="340115"/>
                  </a:lnTo>
                  <a:lnTo>
                    <a:pt x="136201" y="331544"/>
                  </a:lnTo>
                  <a:lnTo>
                    <a:pt x="139480" y="323094"/>
                  </a:lnTo>
                  <a:lnTo>
                    <a:pt x="142986" y="314751"/>
                  </a:lnTo>
                  <a:lnTo>
                    <a:pt x="146799" y="306499"/>
                  </a:lnTo>
                  <a:lnTo>
                    <a:pt x="91960" y="173199"/>
                  </a:lnTo>
                  <a:lnTo>
                    <a:pt x="171981" y="93178"/>
                  </a:lnTo>
                  <a:lnTo>
                    <a:pt x="306499" y="147223"/>
                  </a:lnTo>
                  <a:lnTo>
                    <a:pt x="596919" y="147223"/>
                  </a:lnTo>
                  <a:lnTo>
                    <a:pt x="597406" y="147449"/>
                  </a:lnTo>
                  <a:lnTo>
                    <a:pt x="787659" y="147449"/>
                  </a:lnTo>
                  <a:lnTo>
                    <a:pt x="812200" y="171981"/>
                  </a:lnTo>
                  <a:lnTo>
                    <a:pt x="767624" y="282956"/>
                  </a:lnTo>
                  <a:lnTo>
                    <a:pt x="451854" y="282956"/>
                  </a:lnTo>
                  <a:lnTo>
                    <a:pt x="406738" y="289024"/>
                  </a:lnTo>
                  <a:lnTo>
                    <a:pt x="366187" y="306146"/>
                  </a:lnTo>
                  <a:lnTo>
                    <a:pt x="331824" y="332700"/>
                  </a:lnTo>
                  <a:lnTo>
                    <a:pt x="305270" y="367064"/>
                  </a:lnTo>
                  <a:lnTo>
                    <a:pt x="288148" y="407614"/>
                  </a:lnTo>
                  <a:lnTo>
                    <a:pt x="282080" y="452731"/>
                  </a:lnTo>
                  <a:lnTo>
                    <a:pt x="288148" y="497847"/>
                  </a:lnTo>
                  <a:lnTo>
                    <a:pt x="305270" y="538398"/>
                  </a:lnTo>
                  <a:lnTo>
                    <a:pt x="331824" y="572761"/>
                  </a:lnTo>
                  <a:lnTo>
                    <a:pt x="366187" y="599315"/>
                  </a:lnTo>
                  <a:lnTo>
                    <a:pt x="406738" y="616437"/>
                  </a:lnTo>
                  <a:lnTo>
                    <a:pt x="451854" y="622505"/>
                  </a:lnTo>
                  <a:lnTo>
                    <a:pt x="768239" y="622505"/>
                  </a:lnTo>
                  <a:lnTo>
                    <a:pt x="813472" y="732149"/>
                  </a:lnTo>
                  <a:lnTo>
                    <a:pt x="787836" y="757786"/>
                  </a:lnTo>
                  <a:lnTo>
                    <a:pt x="597717" y="757786"/>
                  </a:lnTo>
                  <a:lnTo>
                    <a:pt x="596234" y="758466"/>
                  </a:lnTo>
                  <a:lnTo>
                    <a:pt x="306838" y="758466"/>
                  </a:lnTo>
                  <a:lnTo>
                    <a:pt x="173199" y="813501"/>
                  </a:lnTo>
                  <a:close/>
                </a:path>
                <a:path w="905510" h="905510">
                  <a:moveTo>
                    <a:pt x="768239" y="622505"/>
                  </a:moveTo>
                  <a:lnTo>
                    <a:pt x="451854" y="622505"/>
                  </a:lnTo>
                  <a:lnTo>
                    <a:pt x="496970" y="616437"/>
                  </a:lnTo>
                  <a:lnTo>
                    <a:pt x="537536" y="599304"/>
                  </a:lnTo>
                  <a:lnTo>
                    <a:pt x="571885" y="572761"/>
                  </a:lnTo>
                  <a:lnTo>
                    <a:pt x="598439" y="538398"/>
                  </a:lnTo>
                  <a:lnTo>
                    <a:pt x="615561" y="497847"/>
                  </a:lnTo>
                  <a:lnTo>
                    <a:pt x="621629" y="452731"/>
                  </a:lnTo>
                  <a:lnTo>
                    <a:pt x="615561" y="407614"/>
                  </a:lnTo>
                  <a:lnTo>
                    <a:pt x="598439" y="367064"/>
                  </a:lnTo>
                  <a:lnTo>
                    <a:pt x="571885" y="332700"/>
                  </a:lnTo>
                  <a:lnTo>
                    <a:pt x="537521" y="306146"/>
                  </a:lnTo>
                  <a:lnTo>
                    <a:pt x="496970" y="289024"/>
                  </a:lnTo>
                  <a:lnTo>
                    <a:pt x="451854" y="282956"/>
                  </a:lnTo>
                  <a:lnTo>
                    <a:pt x="767624" y="282956"/>
                  </a:lnTo>
                  <a:lnTo>
                    <a:pt x="757587" y="307943"/>
                  </a:lnTo>
                  <a:lnTo>
                    <a:pt x="761080" y="315536"/>
                  </a:lnTo>
                  <a:lnTo>
                    <a:pt x="764298" y="323217"/>
                  </a:lnTo>
                  <a:lnTo>
                    <a:pt x="767309" y="331000"/>
                  </a:lnTo>
                  <a:lnTo>
                    <a:pt x="770180" y="338897"/>
                  </a:lnTo>
                  <a:lnTo>
                    <a:pt x="905462" y="395263"/>
                  </a:lnTo>
                  <a:lnTo>
                    <a:pt x="905462" y="508446"/>
                  </a:lnTo>
                  <a:lnTo>
                    <a:pt x="770150" y="566139"/>
                  </a:lnTo>
                  <a:lnTo>
                    <a:pt x="767193" y="574246"/>
                  </a:lnTo>
                  <a:lnTo>
                    <a:pt x="764327" y="581745"/>
                  </a:lnTo>
                  <a:lnTo>
                    <a:pt x="761171" y="589450"/>
                  </a:lnTo>
                  <a:lnTo>
                    <a:pt x="757757" y="597096"/>
                  </a:lnTo>
                  <a:lnTo>
                    <a:pt x="768239" y="622505"/>
                  </a:lnTo>
                  <a:close/>
                </a:path>
                <a:path w="905510" h="905510">
                  <a:moveTo>
                    <a:pt x="733454" y="812170"/>
                  </a:moveTo>
                  <a:lnTo>
                    <a:pt x="597717" y="757786"/>
                  </a:lnTo>
                  <a:lnTo>
                    <a:pt x="787836" y="757786"/>
                  </a:lnTo>
                  <a:lnTo>
                    <a:pt x="733454" y="812170"/>
                  </a:lnTo>
                  <a:close/>
                </a:path>
                <a:path w="905510" h="905510">
                  <a:moveTo>
                    <a:pt x="510198" y="905462"/>
                  </a:moveTo>
                  <a:lnTo>
                    <a:pt x="397016" y="905462"/>
                  </a:lnTo>
                  <a:lnTo>
                    <a:pt x="339774" y="771511"/>
                  </a:lnTo>
                  <a:lnTo>
                    <a:pt x="331385" y="768553"/>
                  </a:lnTo>
                  <a:lnTo>
                    <a:pt x="323104" y="765444"/>
                  </a:lnTo>
                  <a:lnTo>
                    <a:pt x="314925" y="762108"/>
                  </a:lnTo>
                  <a:lnTo>
                    <a:pt x="306838" y="758466"/>
                  </a:lnTo>
                  <a:lnTo>
                    <a:pt x="596234" y="758466"/>
                  </a:lnTo>
                  <a:lnTo>
                    <a:pt x="590020" y="761316"/>
                  </a:lnTo>
                  <a:lnTo>
                    <a:pt x="582184" y="764637"/>
                  </a:lnTo>
                  <a:lnTo>
                    <a:pt x="574242" y="767794"/>
                  </a:lnTo>
                  <a:lnTo>
                    <a:pt x="566225" y="770830"/>
                  </a:lnTo>
                  <a:lnTo>
                    <a:pt x="510198" y="905462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820716" y="2409037"/>
              <a:ext cx="2419985" cy="2464435"/>
            </a:xfrm>
            <a:custGeom>
              <a:rect l="l" t="t" r="r" b="b"/>
              <a:pathLst>
                <a:path w="2419984" h="2464435">
                  <a:moveTo>
                    <a:pt x="1665693" y="1525676"/>
                  </a:moveTo>
                  <a:lnTo>
                    <a:pt x="1416824" y="1421980"/>
                  </a:lnTo>
                  <a:lnTo>
                    <a:pt x="1411541" y="1407452"/>
                  </a:lnTo>
                  <a:lnTo>
                    <a:pt x="1406004" y="1393139"/>
                  </a:lnTo>
                  <a:lnTo>
                    <a:pt x="1400086" y="1379004"/>
                  </a:lnTo>
                  <a:lnTo>
                    <a:pt x="1393659" y="1365034"/>
                  </a:lnTo>
                  <a:lnTo>
                    <a:pt x="1412125" y="1319072"/>
                  </a:lnTo>
                  <a:lnTo>
                    <a:pt x="1494129" y="1114920"/>
                  </a:lnTo>
                  <a:lnTo>
                    <a:pt x="1448981" y="1069797"/>
                  </a:lnTo>
                  <a:lnTo>
                    <a:pt x="1346860" y="967714"/>
                  </a:lnTo>
                  <a:lnTo>
                    <a:pt x="1143546" y="1051458"/>
                  </a:lnTo>
                  <a:lnTo>
                    <a:pt x="1143546" y="1631391"/>
                  </a:lnTo>
                  <a:lnTo>
                    <a:pt x="1140167" y="1677517"/>
                  </a:lnTo>
                  <a:lnTo>
                    <a:pt x="1130325" y="1721561"/>
                  </a:lnTo>
                  <a:lnTo>
                    <a:pt x="1114513" y="1763014"/>
                  </a:lnTo>
                  <a:lnTo>
                    <a:pt x="1093216" y="1801406"/>
                  </a:lnTo>
                  <a:lnTo>
                    <a:pt x="1066914" y="1836254"/>
                  </a:lnTo>
                  <a:lnTo>
                    <a:pt x="1036104" y="1867065"/>
                  </a:lnTo>
                  <a:lnTo>
                    <a:pt x="1001255" y="1893366"/>
                  </a:lnTo>
                  <a:lnTo>
                    <a:pt x="962863" y="1914664"/>
                  </a:lnTo>
                  <a:lnTo>
                    <a:pt x="921410" y="1930476"/>
                  </a:lnTo>
                  <a:lnTo>
                    <a:pt x="877366" y="1940318"/>
                  </a:lnTo>
                  <a:lnTo>
                    <a:pt x="831240" y="1943696"/>
                  </a:lnTo>
                  <a:lnTo>
                    <a:pt x="785101" y="1940318"/>
                  </a:lnTo>
                  <a:lnTo>
                    <a:pt x="741070" y="1930476"/>
                  </a:lnTo>
                  <a:lnTo>
                    <a:pt x="699604" y="1914664"/>
                  </a:lnTo>
                  <a:lnTo>
                    <a:pt x="661212" y="1893366"/>
                  </a:lnTo>
                  <a:lnTo>
                    <a:pt x="626364" y="1867065"/>
                  </a:lnTo>
                  <a:lnTo>
                    <a:pt x="595553" y="1836254"/>
                  </a:lnTo>
                  <a:lnTo>
                    <a:pt x="569252" y="1801406"/>
                  </a:lnTo>
                  <a:lnTo>
                    <a:pt x="547966" y="1763014"/>
                  </a:lnTo>
                  <a:lnTo>
                    <a:pt x="532155" y="1721561"/>
                  </a:lnTo>
                  <a:lnTo>
                    <a:pt x="522312" y="1677517"/>
                  </a:lnTo>
                  <a:lnTo>
                    <a:pt x="518922" y="1631391"/>
                  </a:lnTo>
                  <a:lnTo>
                    <a:pt x="522312" y="1585252"/>
                  </a:lnTo>
                  <a:lnTo>
                    <a:pt x="532155" y="1541221"/>
                  </a:lnTo>
                  <a:lnTo>
                    <a:pt x="547966" y="1499755"/>
                  </a:lnTo>
                  <a:lnTo>
                    <a:pt x="569252" y="1461363"/>
                  </a:lnTo>
                  <a:lnTo>
                    <a:pt x="595553" y="1426514"/>
                  </a:lnTo>
                  <a:lnTo>
                    <a:pt x="626364" y="1395704"/>
                  </a:lnTo>
                  <a:lnTo>
                    <a:pt x="661212" y="1369415"/>
                  </a:lnTo>
                  <a:lnTo>
                    <a:pt x="699604" y="1348117"/>
                  </a:lnTo>
                  <a:lnTo>
                    <a:pt x="741070" y="1332306"/>
                  </a:lnTo>
                  <a:lnTo>
                    <a:pt x="785101" y="1322463"/>
                  </a:lnTo>
                  <a:lnTo>
                    <a:pt x="831240" y="1319072"/>
                  </a:lnTo>
                  <a:lnTo>
                    <a:pt x="877366" y="1322463"/>
                  </a:lnTo>
                  <a:lnTo>
                    <a:pt x="921410" y="1332306"/>
                  </a:lnTo>
                  <a:lnTo>
                    <a:pt x="962863" y="1348117"/>
                  </a:lnTo>
                  <a:lnTo>
                    <a:pt x="1001255" y="1369415"/>
                  </a:lnTo>
                  <a:lnTo>
                    <a:pt x="1036104" y="1395704"/>
                  </a:lnTo>
                  <a:lnTo>
                    <a:pt x="1066914" y="1426514"/>
                  </a:lnTo>
                  <a:lnTo>
                    <a:pt x="1093216" y="1461363"/>
                  </a:lnTo>
                  <a:lnTo>
                    <a:pt x="1114513" y="1499755"/>
                  </a:lnTo>
                  <a:lnTo>
                    <a:pt x="1130325" y="1541221"/>
                  </a:lnTo>
                  <a:lnTo>
                    <a:pt x="1140167" y="1585252"/>
                  </a:lnTo>
                  <a:lnTo>
                    <a:pt x="1143546" y="1631391"/>
                  </a:lnTo>
                  <a:lnTo>
                    <a:pt x="1143546" y="1051458"/>
                  </a:lnTo>
                  <a:lnTo>
                    <a:pt x="1098994" y="1069797"/>
                  </a:lnTo>
                  <a:lnTo>
                    <a:pt x="1098092" y="1069378"/>
                  </a:lnTo>
                  <a:lnTo>
                    <a:pt x="1084745" y="1063180"/>
                  </a:lnTo>
                  <a:lnTo>
                    <a:pt x="1070317" y="1057033"/>
                  </a:lnTo>
                  <a:lnTo>
                    <a:pt x="1055687" y="1051267"/>
                  </a:lnTo>
                  <a:lnTo>
                    <a:pt x="1040853" y="1045794"/>
                  </a:lnTo>
                  <a:lnTo>
                    <a:pt x="935342" y="798550"/>
                  </a:lnTo>
                  <a:lnTo>
                    <a:pt x="727125" y="798550"/>
                  </a:lnTo>
                  <a:lnTo>
                    <a:pt x="624217" y="1044956"/>
                  </a:lnTo>
                  <a:lnTo>
                    <a:pt x="608825" y="1050556"/>
                  </a:lnTo>
                  <a:lnTo>
                    <a:pt x="593661" y="1056411"/>
                  </a:lnTo>
                  <a:lnTo>
                    <a:pt x="578688" y="1062647"/>
                  </a:lnTo>
                  <a:lnTo>
                    <a:pt x="563841" y="1069378"/>
                  </a:lnTo>
                  <a:lnTo>
                    <a:pt x="316382" y="969949"/>
                  </a:lnTo>
                  <a:lnTo>
                    <a:pt x="169176" y="1117168"/>
                  </a:lnTo>
                  <a:lnTo>
                    <a:pt x="270052" y="1362379"/>
                  </a:lnTo>
                  <a:lnTo>
                    <a:pt x="263042" y="1377556"/>
                  </a:lnTo>
                  <a:lnTo>
                    <a:pt x="256590" y="1392910"/>
                  </a:lnTo>
                  <a:lnTo>
                    <a:pt x="250558" y="1408455"/>
                  </a:lnTo>
                  <a:lnTo>
                    <a:pt x="244805" y="1424216"/>
                  </a:lnTo>
                  <a:lnTo>
                    <a:pt x="0" y="1528889"/>
                  </a:lnTo>
                  <a:lnTo>
                    <a:pt x="0" y="1737106"/>
                  </a:lnTo>
                  <a:lnTo>
                    <a:pt x="245021" y="1839188"/>
                  </a:lnTo>
                  <a:lnTo>
                    <a:pt x="250799" y="1854923"/>
                  </a:lnTo>
                  <a:lnTo>
                    <a:pt x="256895" y="1870468"/>
                  </a:lnTo>
                  <a:lnTo>
                    <a:pt x="263398" y="1885835"/>
                  </a:lnTo>
                  <a:lnTo>
                    <a:pt x="270421" y="1901024"/>
                  </a:lnTo>
                  <a:lnTo>
                    <a:pt x="171411" y="2147849"/>
                  </a:lnTo>
                  <a:lnTo>
                    <a:pt x="318617" y="2295055"/>
                  </a:lnTo>
                  <a:lnTo>
                    <a:pt x="564464" y="2193823"/>
                  </a:lnTo>
                  <a:lnTo>
                    <a:pt x="579335" y="2200516"/>
                  </a:lnTo>
                  <a:lnTo>
                    <a:pt x="594385" y="2206650"/>
                  </a:lnTo>
                  <a:lnTo>
                    <a:pt x="609625" y="2212378"/>
                  </a:lnTo>
                  <a:lnTo>
                    <a:pt x="625055" y="2217813"/>
                  </a:lnTo>
                  <a:lnTo>
                    <a:pt x="730351" y="2464231"/>
                  </a:lnTo>
                  <a:lnTo>
                    <a:pt x="938568" y="2464231"/>
                  </a:lnTo>
                  <a:lnTo>
                    <a:pt x="1041628" y="2216556"/>
                  </a:lnTo>
                  <a:lnTo>
                    <a:pt x="1056373" y="2210981"/>
                  </a:lnTo>
                  <a:lnTo>
                    <a:pt x="1070991" y="2205164"/>
                  </a:lnTo>
                  <a:lnTo>
                    <a:pt x="1085405" y="2199055"/>
                  </a:lnTo>
                  <a:lnTo>
                    <a:pt x="1096835" y="2193823"/>
                  </a:lnTo>
                  <a:lnTo>
                    <a:pt x="1099566" y="2192566"/>
                  </a:lnTo>
                  <a:lnTo>
                    <a:pt x="1349260" y="2292616"/>
                  </a:lnTo>
                  <a:lnTo>
                    <a:pt x="1449298" y="2192566"/>
                  </a:lnTo>
                  <a:lnTo>
                    <a:pt x="1496466" y="2145411"/>
                  </a:lnTo>
                  <a:lnTo>
                    <a:pt x="1413256" y="1943696"/>
                  </a:lnTo>
                  <a:lnTo>
                    <a:pt x="1393977" y="1896960"/>
                  </a:lnTo>
                  <a:lnTo>
                    <a:pt x="1400251" y="1882889"/>
                  </a:lnTo>
                  <a:lnTo>
                    <a:pt x="1406055" y="1868716"/>
                  </a:lnTo>
                  <a:lnTo>
                    <a:pt x="1411516" y="1854428"/>
                  </a:lnTo>
                  <a:lnTo>
                    <a:pt x="1416773" y="1840014"/>
                  </a:lnTo>
                  <a:lnTo>
                    <a:pt x="1665693" y="1733880"/>
                  </a:lnTo>
                  <a:lnTo>
                    <a:pt x="1665693" y="1525676"/>
                  </a:lnTo>
                  <a:close/>
                </a:path>
                <a:path w="2419984" h="2464435">
                  <a:moveTo>
                    <a:pt x="2419896" y="445249"/>
                  </a:moveTo>
                  <a:lnTo>
                    <a:pt x="2267508" y="381749"/>
                  </a:lnTo>
                  <a:lnTo>
                    <a:pt x="2264270" y="372859"/>
                  </a:lnTo>
                  <a:lnTo>
                    <a:pt x="2260879" y="364096"/>
                  </a:lnTo>
                  <a:lnTo>
                    <a:pt x="2257247" y="355434"/>
                  </a:lnTo>
                  <a:lnTo>
                    <a:pt x="2253323" y="346887"/>
                  </a:lnTo>
                  <a:lnTo>
                    <a:pt x="2264626" y="318744"/>
                  </a:lnTo>
                  <a:lnTo>
                    <a:pt x="2314841" y="193725"/>
                  </a:lnTo>
                  <a:lnTo>
                    <a:pt x="2287193" y="166090"/>
                  </a:lnTo>
                  <a:lnTo>
                    <a:pt x="2224659" y="103593"/>
                  </a:lnTo>
                  <a:lnTo>
                    <a:pt x="2100160" y="154863"/>
                  </a:lnTo>
                  <a:lnTo>
                    <a:pt x="2100160" y="509981"/>
                  </a:lnTo>
                  <a:lnTo>
                    <a:pt x="2095119" y="553821"/>
                  </a:lnTo>
                  <a:lnTo>
                    <a:pt x="2080717" y="594067"/>
                  </a:lnTo>
                  <a:lnTo>
                    <a:pt x="2058136" y="629577"/>
                  </a:lnTo>
                  <a:lnTo>
                    <a:pt x="2028507" y="659193"/>
                  </a:lnTo>
                  <a:lnTo>
                    <a:pt x="1992998" y="681786"/>
                  </a:lnTo>
                  <a:lnTo>
                    <a:pt x="1952752" y="696175"/>
                  </a:lnTo>
                  <a:lnTo>
                    <a:pt x="1908924" y="701230"/>
                  </a:lnTo>
                  <a:lnTo>
                    <a:pt x="1865083" y="696175"/>
                  </a:lnTo>
                  <a:lnTo>
                    <a:pt x="1824837" y="681786"/>
                  </a:lnTo>
                  <a:lnTo>
                    <a:pt x="1789328" y="659193"/>
                  </a:lnTo>
                  <a:lnTo>
                    <a:pt x="1759712" y="629577"/>
                  </a:lnTo>
                  <a:lnTo>
                    <a:pt x="1737131" y="594067"/>
                  </a:lnTo>
                  <a:lnTo>
                    <a:pt x="1722729" y="553821"/>
                  </a:lnTo>
                  <a:lnTo>
                    <a:pt x="1717675" y="509981"/>
                  </a:lnTo>
                  <a:lnTo>
                    <a:pt x="1722729" y="466153"/>
                  </a:lnTo>
                  <a:lnTo>
                    <a:pt x="1737131" y="425907"/>
                  </a:lnTo>
                  <a:lnTo>
                    <a:pt x="1759712" y="390398"/>
                  </a:lnTo>
                  <a:lnTo>
                    <a:pt x="1789328" y="360768"/>
                  </a:lnTo>
                  <a:lnTo>
                    <a:pt x="1824837" y="338188"/>
                  </a:lnTo>
                  <a:lnTo>
                    <a:pt x="1865083" y="323799"/>
                  </a:lnTo>
                  <a:lnTo>
                    <a:pt x="1908924" y="318744"/>
                  </a:lnTo>
                  <a:lnTo>
                    <a:pt x="1952752" y="323799"/>
                  </a:lnTo>
                  <a:lnTo>
                    <a:pt x="1992998" y="338188"/>
                  </a:lnTo>
                  <a:lnTo>
                    <a:pt x="2028507" y="360768"/>
                  </a:lnTo>
                  <a:lnTo>
                    <a:pt x="2058136" y="390398"/>
                  </a:lnTo>
                  <a:lnTo>
                    <a:pt x="2080717" y="425907"/>
                  </a:lnTo>
                  <a:lnTo>
                    <a:pt x="2095119" y="466153"/>
                  </a:lnTo>
                  <a:lnTo>
                    <a:pt x="2100160" y="509981"/>
                  </a:lnTo>
                  <a:lnTo>
                    <a:pt x="2100160" y="154863"/>
                  </a:lnTo>
                  <a:lnTo>
                    <a:pt x="2072881" y="166090"/>
                  </a:lnTo>
                  <a:lnTo>
                    <a:pt x="2072335" y="165836"/>
                  </a:lnTo>
                  <a:lnTo>
                    <a:pt x="2064156" y="162052"/>
                  </a:lnTo>
                  <a:lnTo>
                    <a:pt x="2055317" y="158280"/>
                  </a:lnTo>
                  <a:lnTo>
                    <a:pt x="2046363" y="154749"/>
                  </a:lnTo>
                  <a:lnTo>
                    <a:pt x="2037283" y="151396"/>
                  </a:lnTo>
                  <a:lnTo>
                    <a:pt x="1972665" y="0"/>
                  </a:lnTo>
                  <a:lnTo>
                    <a:pt x="1845170" y="0"/>
                  </a:lnTo>
                  <a:lnTo>
                    <a:pt x="1782152" y="150888"/>
                  </a:lnTo>
                  <a:lnTo>
                    <a:pt x="1772729" y="154317"/>
                  </a:lnTo>
                  <a:lnTo>
                    <a:pt x="1763445" y="157899"/>
                  </a:lnTo>
                  <a:lnTo>
                    <a:pt x="1754276" y="161721"/>
                  </a:lnTo>
                  <a:lnTo>
                    <a:pt x="1745183" y="165836"/>
                  </a:lnTo>
                  <a:lnTo>
                    <a:pt x="1593659" y="104965"/>
                  </a:lnTo>
                  <a:lnTo>
                    <a:pt x="1503514" y="195097"/>
                  </a:lnTo>
                  <a:lnTo>
                    <a:pt x="1565287" y="345262"/>
                  </a:lnTo>
                  <a:lnTo>
                    <a:pt x="1560995" y="354558"/>
                  </a:lnTo>
                  <a:lnTo>
                    <a:pt x="1557045" y="363956"/>
                  </a:lnTo>
                  <a:lnTo>
                    <a:pt x="1553349" y="373468"/>
                  </a:lnTo>
                  <a:lnTo>
                    <a:pt x="1549831" y="383133"/>
                  </a:lnTo>
                  <a:lnTo>
                    <a:pt x="1399921" y="447217"/>
                  </a:lnTo>
                  <a:lnTo>
                    <a:pt x="1399921" y="574725"/>
                  </a:lnTo>
                  <a:lnTo>
                    <a:pt x="1549958" y="637222"/>
                  </a:lnTo>
                  <a:lnTo>
                    <a:pt x="1553387" y="646557"/>
                  </a:lnTo>
                  <a:lnTo>
                    <a:pt x="1557235" y="656386"/>
                  </a:lnTo>
                  <a:lnTo>
                    <a:pt x="1561211" y="665797"/>
                  </a:lnTo>
                  <a:lnTo>
                    <a:pt x="1565503" y="675093"/>
                  </a:lnTo>
                  <a:lnTo>
                    <a:pt x="1504886" y="826236"/>
                  </a:lnTo>
                  <a:lnTo>
                    <a:pt x="1595031" y="916381"/>
                  </a:lnTo>
                  <a:lnTo>
                    <a:pt x="1745564" y="854379"/>
                  </a:lnTo>
                  <a:lnTo>
                    <a:pt x="1754670" y="858481"/>
                  </a:lnTo>
                  <a:lnTo>
                    <a:pt x="1763890" y="862241"/>
                  </a:lnTo>
                  <a:lnTo>
                    <a:pt x="1773212" y="865746"/>
                  </a:lnTo>
                  <a:lnTo>
                    <a:pt x="1782673" y="869073"/>
                  </a:lnTo>
                  <a:lnTo>
                    <a:pt x="1847151" y="1019962"/>
                  </a:lnTo>
                  <a:lnTo>
                    <a:pt x="1974646" y="1019962"/>
                  </a:lnTo>
                  <a:lnTo>
                    <a:pt x="2037753" y="868311"/>
                  </a:lnTo>
                  <a:lnTo>
                    <a:pt x="2046782" y="864895"/>
                  </a:lnTo>
                  <a:lnTo>
                    <a:pt x="2055736" y="861339"/>
                  </a:lnTo>
                  <a:lnTo>
                    <a:pt x="2064562" y="857592"/>
                  </a:lnTo>
                  <a:lnTo>
                    <a:pt x="2071560" y="854379"/>
                  </a:lnTo>
                  <a:lnTo>
                    <a:pt x="2073236" y="853617"/>
                  </a:lnTo>
                  <a:lnTo>
                    <a:pt x="2226132" y="914882"/>
                  </a:lnTo>
                  <a:lnTo>
                    <a:pt x="2287397" y="853617"/>
                  </a:lnTo>
                  <a:lnTo>
                    <a:pt x="2316276" y="824738"/>
                  </a:lnTo>
                  <a:lnTo>
                    <a:pt x="2265311" y="701230"/>
                  </a:lnTo>
                  <a:lnTo>
                    <a:pt x="2253513" y="672604"/>
                  </a:lnTo>
                  <a:lnTo>
                    <a:pt x="2257361" y="663994"/>
                  </a:lnTo>
                  <a:lnTo>
                    <a:pt x="2260904" y="655320"/>
                  </a:lnTo>
                  <a:lnTo>
                    <a:pt x="2264143" y="646861"/>
                  </a:lnTo>
                  <a:lnTo>
                    <a:pt x="2267470" y="637730"/>
                  </a:lnTo>
                  <a:lnTo>
                    <a:pt x="2419896" y="572744"/>
                  </a:lnTo>
                  <a:lnTo>
                    <a:pt x="2419896" y="445249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682448" y="3207577"/>
              <a:ext cx="1283970" cy="1283970"/>
            </a:xfrm>
            <a:custGeom>
              <a:rect l="l" t="t" r="r" b="b"/>
              <a:pathLst>
                <a:path w="1283970" h="1283970">
                  <a:moveTo>
                    <a:pt x="846131" y="208689"/>
                  </a:moveTo>
                  <a:lnTo>
                    <a:pt x="434461" y="208689"/>
                  </a:lnTo>
                  <a:lnTo>
                    <a:pt x="445899" y="203498"/>
                  </a:lnTo>
                  <a:lnTo>
                    <a:pt x="457439" y="198694"/>
                  </a:lnTo>
                  <a:lnTo>
                    <a:pt x="469121" y="194184"/>
                  </a:lnTo>
                  <a:lnTo>
                    <a:pt x="480988" y="189874"/>
                  </a:lnTo>
                  <a:lnTo>
                    <a:pt x="560284" y="0"/>
                  </a:lnTo>
                  <a:lnTo>
                    <a:pt x="720720" y="0"/>
                  </a:lnTo>
                  <a:lnTo>
                    <a:pt x="802020" y="190518"/>
                  </a:lnTo>
                  <a:lnTo>
                    <a:pt x="813454" y="194733"/>
                  </a:lnTo>
                  <a:lnTo>
                    <a:pt x="824722" y="199176"/>
                  </a:lnTo>
                  <a:lnTo>
                    <a:pt x="835840" y="203913"/>
                  </a:lnTo>
                  <a:lnTo>
                    <a:pt x="846131" y="208689"/>
                  </a:lnTo>
                  <a:close/>
                </a:path>
                <a:path w="1283970" h="1283970">
                  <a:moveTo>
                    <a:pt x="1116505" y="209009"/>
                  </a:moveTo>
                  <a:lnTo>
                    <a:pt x="846821" y="209009"/>
                  </a:lnTo>
                  <a:lnTo>
                    <a:pt x="1037820" y="130353"/>
                  </a:lnTo>
                  <a:lnTo>
                    <a:pt x="1116505" y="209009"/>
                  </a:lnTo>
                  <a:close/>
                </a:path>
                <a:path w="1283970" h="1283970">
                  <a:moveTo>
                    <a:pt x="245509" y="1153136"/>
                  </a:moveTo>
                  <a:lnTo>
                    <a:pt x="132079" y="1039706"/>
                  </a:lnTo>
                  <a:lnTo>
                    <a:pt x="208364" y="849512"/>
                  </a:lnTo>
                  <a:lnTo>
                    <a:pt x="202960" y="837806"/>
                  </a:lnTo>
                  <a:lnTo>
                    <a:pt x="197946" y="825970"/>
                  </a:lnTo>
                  <a:lnTo>
                    <a:pt x="193249" y="813992"/>
                  </a:lnTo>
                  <a:lnTo>
                    <a:pt x="188792" y="801861"/>
                  </a:lnTo>
                  <a:lnTo>
                    <a:pt x="0" y="723205"/>
                  </a:lnTo>
                  <a:lnTo>
                    <a:pt x="0" y="562769"/>
                  </a:lnTo>
                  <a:lnTo>
                    <a:pt x="188632" y="482112"/>
                  </a:lnTo>
                  <a:lnTo>
                    <a:pt x="193065" y="469962"/>
                  </a:lnTo>
                  <a:lnTo>
                    <a:pt x="197712" y="457985"/>
                  </a:lnTo>
                  <a:lnTo>
                    <a:pt x="202683" y="446159"/>
                  </a:lnTo>
                  <a:lnTo>
                    <a:pt x="208086" y="434462"/>
                  </a:lnTo>
                  <a:lnTo>
                    <a:pt x="130353" y="245509"/>
                  </a:lnTo>
                  <a:lnTo>
                    <a:pt x="243782" y="132079"/>
                  </a:lnTo>
                  <a:lnTo>
                    <a:pt x="434461" y="208689"/>
                  </a:lnTo>
                  <a:lnTo>
                    <a:pt x="846131" y="208689"/>
                  </a:lnTo>
                  <a:lnTo>
                    <a:pt x="846821" y="209009"/>
                  </a:lnTo>
                  <a:lnTo>
                    <a:pt x="1116505" y="209009"/>
                  </a:lnTo>
                  <a:lnTo>
                    <a:pt x="1151291" y="243783"/>
                  </a:lnTo>
                  <a:lnTo>
                    <a:pt x="1088105" y="401090"/>
                  </a:lnTo>
                  <a:lnTo>
                    <a:pt x="640502" y="401090"/>
                  </a:lnTo>
                  <a:lnTo>
                    <a:pt x="592021" y="405982"/>
                  </a:lnTo>
                  <a:lnTo>
                    <a:pt x="546857" y="420011"/>
                  </a:lnTo>
                  <a:lnTo>
                    <a:pt x="505980" y="442208"/>
                  </a:lnTo>
                  <a:lnTo>
                    <a:pt x="470359" y="471602"/>
                  </a:lnTo>
                  <a:lnTo>
                    <a:pt x="440966" y="507222"/>
                  </a:lnTo>
                  <a:lnTo>
                    <a:pt x="418769" y="548100"/>
                  </a:lnTo>
                  <a:lnTo>
                    <a:pt x="404740" y="593264"/>
                  </a:lnTo>
                  <a:lnTo>
                    <a:pt x="399848" y="641744"/>
                  </a:lnTo>
                  <a:lnTo>
                    <a:pt x="404740" y="690225"/>
                  </a:lnTo>
                  <a:lnTo>
                    <a:pt x="418769" y="735389"/>
                  </a:lnTo>
                  <a:lnTo>
                    <a:pt x="440966" y="776267"/>
                  </a:lnTo>
                  <a:lnTo>
                    <a:pt x="470359" y="811887"/>
                  </a:lnTo>
                  <a:lnTo>
                    <a:pt x="505980" y="841281"/>
                  </a:lnTo>
                  <a:lnTo>
                    <a:pt x="546857" y="863477"/>
                  </a:lnTo>
                  <a:lnTo>
                    <a:pt x="592021" y="877507"/>
                  </a:lnTo>
                  <a:lnTo>
                    <a:pt x="640502" y="882399"/>
                  </a:lnTo>
                  <a:lnTo>
                    <a:pt x="1088976" y="882399"/>
                  </a:lnTo>
                  <a:lnTo>
                    <a:pt x="1153093" y="1037820"/>
                  </a:lnTo>
                  <a:lnTo>
                    <a:pt x="1116755" y="1074160"/>
                  </a:lnTo>
                  <a:lnTo>
                    <a:pt x="847263" y="1074160"/>
                  </a:lnTo>
                  <a:lnTo>
                    <a:pt x="845160" y="1075125"/>
                  </a:lnTo>
                  <a:lnTo>
                    <a:pt x="434941" y="1075125"/>
                  </a:lnTo>
                  <a:lnTo>
                    <a:pt x="245509" y="1153136"/>
                  </a:lnTo>
                  <a:close/>
                </a:path>
                <a:path w="1283970" h="1283970">
                  <a:moveTo>
                    <a:pt x="1088976" y="882399"/>
                  </a:moveTo>
                  <a:lnTo>
                    <a:pt x="640502" y="882399"/>
                  </a:lnTo>
                  <a:lnTo>
                    <a:pt x="688983" y="877507"/>
                  </a:lnTo>
                  <a:lnTo>
                    <a:pt x="734147" y="863477"/>
                  </a:lnTo>
                  <a:lnTo>
                    <a:pt x="775024" y="841281"/>
                  </a:lnTo>
                  <a:lnTo>
                    <a:pt x="810645" y="811887"/>
                  </a:lnTo>
                  <a:lnTo>
                    <a:pt x="840039" y="776267"/>
                  </a:lnTo>
                  <a:lnTo>
                    <a:pt x="862235" y="735389"/>
                  </a:lnTo>
                  <a:lnTo>
                    <a:pt x="876265" y="690225"/>
                  </a:lnTo>
                  <a:lnTo>
                    <a:pt x="881157" y="641744"/>
                  </a:lnTo>
                  <a:lnTo>
                    <a:pt x="876265" y="593264"/>
                  </a:lnTo>
                  <a:lnTo>
                    <a:pt x="862235" y="548100"/>
                  </a:lnTo>
                  <a:lnTo>
                    <a:pt x="840039" y="507222"/>
                  </a:lnTo>
                  <a:lnTo>
                    <a:pt x="810645" y="471602"/>
                  </a:lnTo>
                  <a:lnTo>
                    <a:pt x="775024" y="442208"/>
                  </a:lnTo>
                  <a:lnTo>
                    <a:pt x="734147" y="420011"/>
                  </a:lnTo>
                  <a:lnTo>
                    <a:pt x="688983" y="405982"/>
                  </a:lnTo>
                  <a:lnTo>
                    <a:pt x="640502" y="401090"/>
                  </a:lnTo>
                  <a:lnTo>
                    <a:pt x="1088105" y="401090"/>
                  </a:lnTo>
                  <a:lnTo>
                    <a:pt x="1073878" y="436508"/>
                  </a:lnTo>
                  <a:lnTo>
                    <a:pt x="1078828" y="447271"/>
                  </a:lnTo>
                  <a:lnTo>
                    <a:pt x="1083390" y="458160"/>
                  </a:lnTo>
                  <a:lnTo>
                    <a:pt x="1087659" y="469192"/>
                  </a:lnTo>
                  <a:lnTo>
                    <a:pt x="1091728" y="480386"/>
                  </a:lnTo>
                  <a:lnTo>
                    <a:pt x="1283489" y="560284"/>
                  </a:lnTo>
                  <a:lnTo>
                    <a:pt x="1283489" y="720720"/>
                  </a:lnTo>
                  <a:lnTo>
                    <a:pt x="1091686" y="802501"/>
                  </a:lnTo>
                  <a:lnTo>
                    <a:pt x="1087640" y="813610"/>
                  </a:lnTo>
                  <a:lnTo>
                    <a:pt x="1083431" y="824622"/>
                  </a:lnTo>
                  <a:lnTo>
                    <a:pt x="1078957" y="835543"/>
                  </a:lnTo>
                  <a:lnTo>
                    <a:pt x="1074118" y="846383"/>
                  </a:lnTo>
                  <a:lnTo>
                    <a:pt x="1088976" y="882399"/>
                  </a:lnTo>
                  <a:close/>
                </a:path>
                <a:path w="1283970" h="1283970">
                  <a:moveTo>
                    <a:pt x="1039669" y="1151249"/>
                  </a:moveTo>
                  <a:lnTo>
                    <a:pt x="847263" y="1074160"/>
                  </a:lnTo>
                  <a:lnTo>
                    <a:pt x="1116755" y="1074160"/>
                  </a:lnTo>
                  <a:lnTo>
                    <a:pt x="1039669" y="1151249"/>
                  </a:lnTo>
                  <a:close/>
                </a:path>
                <a:path w="1283970" h="1283970">
                  <a:moveTo>
                    <a:pt x="723205" y="1283489"/>
                  </a:moveTo>
                  <a:lnTo>
                    <a:pt x="562768" y="1283489"/>
                  </a:lnTo>
                  <a:lnTo>
                    <a:pt x="481628" y="1093615"/>
                  </a:lnTo>
                  <a:lnTo>
                    <a:pt x="469736" y="1089422"/>
                  </a:lnTo>
                  <a:lnTo>
                    <a:pt x="457999" y="1085015"/>
                  </a:lnTo>
                  <a:lnTo>
                    <a:pt x="446404" y="1080286"/>
                  </a:lnTo>
                  <a:lnTo>
                    <a:pt x="434941" y="1075125"/>
                  </a:lnTo>
                  <a:lnTo>
                    <a:pt x="845160" y="1075125"/>
                  </a:lnTo>
                  <a:lnTo>
                    <a:pt x="836352" y="1079164"/>
                  </a:lnTo>
                  <a:lnTo>
                    <a:pt x="825244" y="1083871"/>
                  </a:lnTo>
                  <a:lnTo>
                    <a:pt x="813986" y="1088345"/>
                  </a:lnTo>
                  <a:lnTo>
                    <a:pt x="802623" y="1092650"/>
                  </a:lnTo>
                  <a:lnTo>
                    <a:pt x="723205" y="1283489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1007450" y="1325877"/>
            <a:ext cx="38354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6055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创新保障范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围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针对特定风险或需求，开发具有创新保障范</a:t>
            </a:r>
            <a:endParaRPr sz="1500">
              <a:latin typeface="微软雅黑"/>
              <a:cs typeface="微软雅黑"/>
            </a:endParaRPr>
          </a:p>
          <a:p>
            <a:pPr marL="24885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围的保险产品。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659048" y="1325877"/>
            <a:ext cx="36449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优化理赔服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务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提供快速、便捷的理赔服务，增强客户信任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度和满意度。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07450" y="4609967"/>
            <a:ext cx="38354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6527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定制化产品方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案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根据客户需求提供定制化的保险产品方案，</a:t>
            </a:r>
            <a:endParaRPr sz="1500">
              <a:latin typeface="微软雅黑"/>
              <a:cs typeface="微软雅黑"/>
            </a:endParaRPr>
          </a:p>
          <a:p>
            <a:pPr marL="2298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满足个性化需求。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273666" y="4599723"/>
            <a:ext cx="36449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增值服务与附加权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益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提供健康管理、紧急救援等增值服务，增加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产品附加值。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产品差异化优势挖掘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170812" y="1887609"/>
            <a:ext cx="860425" cy="1779905"/>
          </a:xfrm>
          <a:custGeom>
            <a:rect l="l" t="t" r="r" b="b"/>
            <a:pathLst>
              <a:path w="860425" h="1779904">
                <a:moveTo>
                  <a:pt x="859970" y="0"/>
                </a:moveTo>
                <a:lnTo>
                  <a:pt x="859970" y="1779542"/>
                </a:lnTo>
                <a:lnTo>
                  <a:pt x="0" y="889771"/>
                </a:lnTo>
                <a:lnTo>
                  <a:pt x="859970" y="0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144187" y="1887609"/>
            <a:ext cx="860425" cy="1779905"/>
          </a:xfrm>
          <a:custGeom>
            <a:rect l="l" t="t" r="r" b="b"/>
            <a:pathLst>
              <a:path w="860425" h="1779904">
                <a:moveTo>
                  <a:pt x="0" y="0"/>
                </a:moveTo>
                <a:lnTo>
                  <a:pt x="0" y="1779543"/>
                </a:lnTo>
                <a:lnTo>
                  <a:pt x="859970" y="889772"/>
                </a:lnTo>
                <a:lnTo>
                  <a:pt x="0" y="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170812" y="4070054"/>
            <a:ext cx="860425" cy="1779905"/>
          </a:xfrm>
          <a:custGeom>
            <a:rect l="l" t="t" r="r" b="b"/>
            <a:pathLst>
              <a:path w="860425" h="1779904">
                <a:moveTo>
                  <a:pt x="859970" y="0"/>
                </a:moveTo>
                <a:lnTo>
                  <a:pt x="859970" y="1779542"/>
                </a:lnTo>
                <a:lnTo>
                  <a:pt x="0" y="889771"/>
                </a:lnTo>
                <a:lnTo>
                  <a:pt x="859970" y="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144187" y="4070053"/>
            <a:ext cx="860425" cy="1779905"/>
          </a:xfrm>
          <a:custGeom>
            <a:rect l="l" t="t" r="r" b="b"/>
            <a:pathLst>
              <a:path w="860425" h="1779904">
                <a:moveTo>
                  <a:pt x="0" y="0"/>
                </a:moveTo>
                <a:lnTo>
                  <a:pt x="0" y="1779543"/>
                </a:lnTo>
                <a:lnTo>
                  <a:pt x="859970" y="889772"/>
                </a:lnTo>
                <a:lnTo>
                  <a:pt x="0" y="0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566920" y="2590382"/>
            <a:ext cx="317500" cy="374015"/>
          </a:xfrm>
          <a:custGeom>
            <a:rect l="l" t="t" r="r" b="b"/>
            <a:pathLst>
              <a:path w="317500" h="374014">
                <a:moveTo>
                  <a:pt x="170178" y="44670"/>
                </a:moveTo>
                <a:lnTo>
                  <a:pt x="150704" y="44670"/>
                </a:lnTo>
                <a:lnTo>
                  <a:pt x="150704" y="36041"/>
                </a:lnTo>
                <a:lnTo>
                  <a:pt x="147516" y="29989"/>
                </a:lnTo>
                <a:lnTo>
                  <a:pt x="140503" y="21832"/>
                </a:lnTo>
                <a:lnTo>
                  <a:pt x="133490" y="14668"/>
                </a:lnTo>
                <a:lnTo>
                  <a:pt x="130302" y="11591"/>
                </a:lnTo>
                <a:lnTo>
                  <a:pt x="130000" y="0"/>
                </a:lnTo>
                <a:lnTo>
                  <a:pt x="187617" y="0"/>
                </a:lnTo>
                <a:lnTo>
                  <a:pt x="187229" y="12030"/>
                </a:lnTo>
                <a:lnTo>
                  <a:pt x="183774" y="15110"/>
                </a:lnTo>
                <a:lnTo>
                  <a:pt x="176172" y="22308"/>
                </a:lnTo>
                <a:lnTo>
                  <a:pt x="168571" y="30564"/>
                </a:lnTo>
                <a:lnTo>
                  <a:pt x="165116" y="36816"/>
                </a:lnTo>
                <a:lnTo>
                  <a:pt x="165116" y="44631"/>
                </a:lnTo>
                <a:lnTo>
                  <a:pt x="169670" y="44631"/>
                </a:lnTo>
                <a:lnTo>
                  <a:pt x="170178" y="44670"/>
                </a:lnTo>
                <a:close/>
              </a:path>
              <a:path w="317500" h="374014">
                <a:moveTo>
                  <a:pt x="316960" y="325849"/>
                </a:moveTo>
                <a:lnTo>
                  <a:pt x="483" y="325849"/>
                </a:lnTo>
                <a:lnTo>
                  <a:pt x="483" y="303026"/>
                </a:lnTo>
                <a:lnTo>
                  <a:pt x="0" y="300581"/>
                </a:lnTo>
                <a:lnTo>
                  <a:pt x="1690" y="292934"/>
                </a:lnTo>
                <a:lnTo>
                  <a:pt x="10267" y="279612"/>
                </a:lnTo>
                <a:lnTo>
                  <a:pt x="30442" y="260144"/>
                </a:lnTo>
                <a:lnTo>
                  <a:pt x="50903" y="229609"/>
                </a:lnTo>
                <a:lnTo>
                  <a:pt x="60137" y="187949"/>
                </a:lnTo>
                <a:lnTo>
                  <a:pt x="62491" y="142031"/>
                </a:lnTo>
                <a:lnTo>
                  <a:pt x="62316" y="98719"/>
                </a:lnTo>
                <a:lnTo>
                  <a:pt x="75664" y="67938"/>
                </a:lnTo>
                <a:lnTo>
                  <a:pt x="105042" y="51828"/>
                </a:lnTo>
                <a:lnTo>
                  <a:pt x="134420" y="45648"/>
                </a:lnTo>
                <a:lnTo>
                  <a:pt x="147773" y="44645"/>
                </a:lnTo>
                <a:lnTo>
                  <a:pt x="150704" y="44645"/>
                </a:lnTo>
                <a:lnTo>
                  <a:pt x="170178" y="44670"/>
                </a:lnTo>
                <a:lnTo>
                  <a:pt x="183086" y="45648"/>
                </a:lnTo>
                <a:lnTo>
                  <a:pt x="212425" y="51828"/>
                </a:lnTo>
                <a:lnTo>
                  <a:pt x="241785" y="67938"/>
                </a:lnTo>
                <a:lnTo>
                  <a:pt x="255133" y="98733"/>
                </a:lnTo>
                <a:lnTo>
                  <a:pt x="254953" y="142042"/>
                </a:lnTo>
                <a:lnTo>
                  <a:pt x="257309" y="187955"/>
                </a:lnTo>
                <a:lnTo>
                  <a:pt x="266547" y="229612"/>
                </a:lnTo>
                <a:lnTo>
                  <a:pt x="287017" y="260156"/>
                </a:lnTo>
                <a:lnTo>
                  <a:pt x="307183" y="279622"/>
                </a:lnTo>
                <a:lnTo>
                  <a:pt x="315755" y="292940"/>
                </a:lnTo>
                <a:lnTo>
                  <a:pt x="317444" y="300583"/>
                </a:lnTo>
                <a:lnTo>
                  <a:pt x="316960" y="303026"/>
                </a:lnTo>
                <a:lnTo>
                  <a:pt x="316960" y="325849"/>
                </a:lnTo>
                <a:close/>
              </a:path>
              <a:path w="317500" h="374014">
                <a:moveTo>
                  <a:pt x="194792" y="338049"/>
                </a:moveTo>
                <a:lnTo>
                  <a:pt x="134054" y="338049"/>
                </a:lnTo>
                <a:lnTo>
                  <a:pt x="183563" y="337828"/>
                </a:lnTo>
                <a:lnTo>
                  <a:pt x="194815" y="337942"/>
                </a:lnTo>
                <a:close/>
              </a:path>
              <a:path w="317500" h="374014">
                <a:moveTo>
                  <a:pt x="158807" y="373996"/>
                </a:moveTo>
                <a:lnTo>
                  <a:pt x="144793" y="370798"/>
                </a:lnTo>
                <a:lnTo>
                  <a:pt x="133348" y="362464"/>
                </a:lnTo>
                <a:lnTo>
                  <a:pt x="125631" y="350883"/>
                </a:lnTo>
                <a:lnTo>
                  <a:pt x="122802" y="337942"/>
                </a:lnTo>
                <a:lnTo>
                  <a:pt x="194792" y="338049"/>
                </a:lnTo>
                <a:lnTo>
                  <a:pt x="191986" y="350883"/>
                </a:lnTo>
                <a:lnTo>
                  <a:pt x="184269" y="362464"/>
                </a:lnTo>
                <a:lnTo>
                  <a:pt x="172823" y="370798"/>
                </a:lnTo>
                <a:lnTo>
                  <a:pt x="158807" y="37399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304633" y="2609607"/>
            <a:ext cx="332105" cy="332105"/>
          </a:xfrm>
          <a:custGeom>
            <a:rect l="l" t="t" r="r" b="b"/>
            <a:pathLst>
              <a:path w="332104" h="332105">
                <a:moveTo>
                  <a:pt x="218921" y="53992"/>
                </a:moveTo>
                <a:lnTo>
                  <a:pt x="112405" y="53992"/>
                </a:lnTo>
                <a:lnTo>
                  <a:pt x="116338" y="52124"/>
                </a:lnTo>
                <a:lnTo>
                  <a:pt x="120312" y="50588"/>
                </a:lnTo>
                <a:lnTo>
                  <a:pt x="124442" y="49124"/>
                </a:lnTo>
                <a:lnTo>
                  <a:pt x="144958" y="0"/>
                </a:lnTo>
                <a:lnTo>
                  <a:pt x="186466" y="0"/>
                </a:lnTo>
                <a:lnTo>
                  <a:pt x="207501" y="49291"/>
                </a:lnTo>
                <a:lnTo>
                  <a:pt x="211475" y="50713"/>
                </a:lnTo>
                <a:lnTo>
                  <a:pt x="215325" y="52248"/>
                </a:lnTo>
                <a:lnTo>
                  <a:pt x="218921" y="53992"/>
                </a:lnTo>
                <a:close/>
              </a:path>
              <a:path w="332104" h="332105">
                <a:moveTo>
                  <a:pt x="288865" y="54075"/>
                </a:moveTo>
                <a:lnTo>
                  <a:pt x="219092" y="54075"/>
                </a:lnTo>
                <a:lnTo>
                  <a:pt x="268507" y="33725"/>
                </a:lnTo>
                <a:lnTo>
                  <a:pt x="288865" y="54075"/>
                </a:lnTo>
                <a:close/>
              </a:path>
              <a:path w="332104" h="332105">
                <a:moveTo>
                  <a:pt x="63518" y="298342"/>
                </a:moveTo>
                <a:lnTo>
                  <a:pt x="34171" y="268995"/>
                </a:lnTo>
                <a:lnTo>
                  <a:pt x="53908" y="219788"/>
                </a:lnTo>
                <a:lnTo>
                  <a:pt x="51968" y="215771"/>
                </a:lnTo>
                <a:lnTo>
                  <a:pt x="50279" y="211475"/>
                </a:lnTo>
                <a:lnTo>
                  <a:pt x="48845" y="207459"/>
                </a:lnTo>
                <a:lnTo>
                  <a:pt x="0" y="187109"/>
                </a:lnTo>
                <a:lnTo>
                  <a:pt x="0" y="145601"/>
                </a:lnTo>
                <a:lnTo>
                  <a:pt x="48803" y="124733"/>
                </a:lnTo>
                <a:lnTo>
                  <a:pt x="50352" y="120395"/>
                </a:lnTo>
                <a:lnTo>
                  <a:pt x="51885" y="116420"/>
                </a:lnTo>
                <a:lnTo>
                  <a:pt x="53837" y="112405"/>
                </a:lnTo>
                <a:lnTo>
                  <a:pt x="33725" y="63518"/>
                </a:lnTo>
                <a:lnTo>
                  <a:pt x="63072" y="34172"/>
                </a:lnTo>
                <a:lnTo>
                  <a:pt x="112405" y="53992"/>
                </a:lnTo>
                <a:lnTo>
                  <a:pt x="218921" y="53992"/>
                </a:lnTo>
                <a:lnTo>
                  <a:pt x="219092" y="54075"/>
                </a:lnTo>
                <a:lnTo>
                  <a:pt x="288865" y="54075"/>
                </a:lnTo>
                <a:lnTo>
                  <a:pt x="297865" y="63072"/>
                </a:lnTo>
                <a:lnTo>
                  <a:pt x="281517" y="103771"/>
                </a:lnTo>
                <a:lnTo>
                  <a:pt x="165712" y="103771"/>
                </a:lnTo>
                <a:lnTo>
                  <a:pt x="141484" y="108666"/>
                </a:lnTo>
                <a:lnTo>
                  <a:pt x="121692" y="122014"/>
                </a:lnTo>
                <a:lnTo>
                  <a:pt x="108345" y="141805"/>
                </a:lnTo>
                <a:lnTo>
                  <a:pt x="103449" y="166034"/>
                </a:lnTo>
                <a:lnTo>
                  <a:pt x="108345" y="190262"/>
                </a:lnTo>
                <a:lnTo>
                  <a:pt x="121692" y="210053"/>
                </a:lnTo>
                <a:lnTo>
                  <a:pt x="141484" y="223401"/>
                </a:lnTo>
                <a:lnTo>
                  <a:pt x="165712" y="228296"/>
                </a:lnTo>
                <a:lnTo>
                  <a:pt x="281742" y="228296"/>
                </a:lnTo>
                <a:lnTo>
                  <a:pt x="298331" y="268507"/>
                </a:lnTo>
                <a:lnTo>
                  <a:pt x="288929" y="277909"/>
                </a:lnTo>
                <a:lnTo>
                  <a:pt x="219205" y="277909"/>
                </a:lnTo>
                <a:lnTo>
                  <a:pt x="218685" y="278159"/>
                </a:lnTo>
                <a:lnTo>
                  <a:pt x="112529" y="278159"/>
                </a:lnTo>
                <a:lnTo>
                  <a:pt x="63518" y="298342"/>
                </a:lnTo>
                <a:close/>
              </a:path>
              <a:path w="332104" h="332105">
                <a:moveTo>
                  <a:pt x="281742" y="228296"/>
                </a:moveTo>
                <a:lnTo>
                  <a:pt x="165712" y="228296"/>
                </a:lnTo>
                <a:lnTo>
                  <a:pt x="189940" y="223401"/>
                </a:lnTo>
                <a:lnTo>
                  <a:pt x="209732" y="210053"/>
                </a:lnTo>
                <a:lnTo>
                  <a:pt x="223079" y="190262"/>
                </a:lnTo>
                <a:lnTo>
                  <a:pt x="227975" y="166034"/>
                </a:lnTo>
                <a:lnTo>
                  <a:pt x="223079" y="141805"/>
                </a:lnTo>
                <a:lnTo>
                  <a:pt x="209732" y="122014"/>
                </a:lnTo>
                <a:lnTo>
                  <a:pt x="189940" y="108666"/>
                </a:lnTo>
                <a:lnTo>
                  <a:pt x="165712" y="103771"/>
                </a:lnTo>
                <a:lnTo>
                  <a:pt x="281517" y="103771"/>
                </a:lnTo>
                <a:lnTo>
                  <a:pt x="277836" y="112934"/>
                </a:lnTo>
                <a:lnTo>
                  <a:pt x="279622" y="116627"/>
                </a:lnTo>
                <a:lnTo>
                  <a:pt x="281114" y="120509"/>
                </a:lnTo>
                <a:lnTo>
                  <a:pt x="282454" y="124286"/>
                </a:lnTo>
                <a:lnTo>
                  <a:pt x="332068" y="144958"/>
                </a:lnTo>
                <a:lnTo>
                  <a:pt x="332068" y="186466"/>
                </a:lnTo>
                <a:lnTo>
                  <a:pt x="282444" y="207625"/>
                </a:lnTo>
                <a:lnTo>
                  <a:pt x="280990" y="211672"/>
                </a:lnTo>
                <a:lnTo>
                  <a:pt x="279643" y="215252"/>
                </a:lnTo>
                <a:lnTo>
                  <a:pt x="277898" y="218978"/>
                </a:lnTo>
                <a:lnTo>
                  <a:pt x="281742" y="228296"/>
                </a:lnTo>
                <a:close/>
              </a:path>
              <a:path w="332104" h="332105">
                <a:moveTo>
                  <a:pt x="268985" y="297854"/>
                </a:moveTo>
                <a:lnTo>
                  <a:pt x="219205" y="277909"/>
                </a:lnTo>
                <a:lnTo>
                  <a:pt x="288929" y="277909"/>
                </a:lnTo>
                <a:lnTo>
                  <a:pt x="268985" y="297854"/>
                </a:lnTo>
                <a:close/>
              </a:path>
              <a:path w="332104" h="332105">
                <a:moveTo>
                  <a:pt x="187109" y="332068"/>
                </a:moveTo>
                <a:lnTo>
                  <a:pt x="145601" y="332068"/>
                </a:lnTo>
                <a:lnTo>
                  <a:pt x="124608" y="282943"/>
                </a:lnTo>
                <a:lnTo>
                  <a:pt x="120478" y="281521"/>
                </a:lnTo>
                <a:lnTo>
                  <a:pt x="116462" y="280026"/>
                </a:lnTo>
                <a:lnTo>
                  <a:pt x="112529" y="278159"/>
                </a:lnTo>
                <a:lnTo>
                  <a:pt x="218685" y="278159"/>
                </a:lnTo>
                <a:lnTo>
                  <a:pt x="215481" y="279694"/>
                </a:lnTo>
                <a:lnTo>
                  <a:pt x="211590" y="281230"/>
                </a:lnTo>
                <a:lnTo>
                  <a:pt x="207657" y="282693"/>
                </a:lnTo>
                <a:lnTo>
                  <a:pt x="187109" y="3320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539837" y="4808111"/>
            <a:ext cx="332105" cy="328295"/>
          </a:xfrm>
          <a:custGeom>
            <a:rect l="l" t="t" r="r" b="b"/>
            <a:pathLst>
              <a:path w="332104" h="328295">
                <a:moveTo>
                  <a:pt x="166044" y="140490"/>
                </a:moveTo>
                <a:lnTo>
                  <a:pt x="0" y="93660"/>
                </a:lnTo>
                <a:lnTo>
                  <a:pt x="0" y="46830"/>
                </a:lnTo>
                <a:lnTo>
                  <a:pt x="166044" y="0"/>
                </a:lnTo>
                <a:lnTo>
                  <a:pt x="332068" y="46830"/>
                </a:lnTo>
                <a:lnTo>
                  <a:pt x="332068" y="93660"/>
                </a:lnTo>
                <a:lnTo>
                  <a:pt x="166044" y="140490"/>
                </a:lnTo>
                <a:close/>
              </a:path>
              <a:path w="332104" h="328295">
                <a:moveTo>
                  <a:pt x="166044" y="234150"/>
                </a:moveTo>
                <a:lnTo>
                  <a:pt x="0" y="187320"/>
                </a:lnTo>
                <a:lnTo>
                  <a:pt x="0" y="140490"/>
                </a:lnTo>
                <a:lnTo>
                  <a:pt x="166044" y="187320"/>
                </a:lnTo>
                <a:lnTo>
                  <a:pt x="332068" y="187320"/>
                </a:lnTo>
                <a:lnTo>
                  <a:pt x="166044" y="234150"/>
                </a:lnTo>
                <a:close/>
              </a:path>
              <a:path w="332104" h="328295">
                <a:moveTo>
                  <a:pt x="332068" y="187320"/>
                </a:moveTo>
                <a:lnTo>
                  <a:pt x="166044" y="187320"/>
                </a:lnTo>
                <a:lnTo>
                  <a:pt x="332068" y="140490"/>
                </a:lnTo>
                <a:lnTo>
                  <a:pt x="332068" y="187320"/>
                </a:lnTo>
                <a:close/>
              </a:path>
              <a:path w="332104" h="328295">
                <a:moveTo>
                  <a:pt x="166044" y="327810"/>
                </a:moveTo>
                <a:lnTo>
                  <a:pt x="0" y="280980"/>
                </a:lnTo>
                <a:lnTo>
                  <a:pt x="0" y="234150"/>
                </a:lnTo>
                <a:lnTo>
                  <a:pt x="166044" y="280980"/>
                </a:lnTo>
                <a:lnTo>
                  <a:pt x="332068" y="280980"/>
                </a:lnTo>
                <a:lnTo>
                  <a:pt x="166044" y="327810"/>
                </a:lnTo>
                <a:close/>
              </a:path>
              <a:path w="332104" h="328295">
                <a:moveTo>
                  <a:pt x="332068" y="280980"/>
                </a:moveTo>
                <a:lnTo>
                  <a:pt x="166044" y="280980"/>
                </a:lnTo>
                <a:lnTo>
                  <a:pt x="332068" y="234150"/>
                </a:lnTo>
                <a:lnTo>
                  <a:pt x="332068" y="2809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327996" y="4833534"/>
            <a:ext cx="319405" cy="273050"/>
          </a:xfrm>
          <a:custGeom>
            <a:rect l="l" t="t" r="r" b="b"/>
            <a:pathLst>
              <a:path w="319404" h="273050">
                <a:moveTo>
                  <a:pt x="160180" y="272683"/>
                </a:moveTo>
                <a:lnTo>
                  <a:pt x="135151" y="256102"/>
                </a:lnTo>
                <a:lnTo>
                  <a:pt x="80090" y="213689"/>
                </a:lnTo>
                <a:lnTo>
                  <a:pt x="25028" y="156437"/>
                </a:lnTo>
                <a:lnTo>
                  <a:pt x="0" y="95340"/>
                </a:lnTo>
                <a:lnTo>
                  <a:pt x="5496" y="60334"/>
                </a:lnTo>
                <a:lnTo>
                  <a:pt x="21808" y="29795"/>
                </a:lnTo>
                <a:lnTo>
                  <a:pt x="48669" y="8194"/>
                </a:lnTo>
                <a:lnTo>
                  <a:pt x="85811" y="0"/>
                </a:lnTo>
                <a:lnTo>
                  <a:pt x="119152" y="7619"/>
                </a:lnTo>
                <a:lnTo>
                  <a:pt x="142303" y="24381"/>
                </a:lnTo>
                <a:lnTo>
                  <a:pt x="155800" y="41143"/>
                </a:lnTo>
                <a:lnTo>
                  <a:pt x="160180" y="48762"/>
                </a:lnTo>
                <a:lnTo>
                  <a:pt x="307767" y="48762"/>
                </a:lnTo>
                <a:lnTo>
                  <a:pt x="313784" y="59929"/>
                </a:lnTo>
                <a:lnTo>
                  <a:pt x="319399" y="95340"/>
                </a:lnTo>
                <a:lnTo>
                  <a:pt x="294521" y="156838"/>
                </a:lnTo>
                <a:lnTo>
                  <a:pt x="239789" y="214045"/>
                </a:lnTo>
                <a:lnTo>
                  <a:pt x="185058" y="256236"/>
                </a:lnTo>
                <a:lnTo>
                  <a:pt x="160180" y="272683"/>
                </a:lnTo>
                <a:close/>
              </a:path>
              <a:path w="319404" h="273050">
                <a:moveTo>
                  <a:pt x="307767" y="48762"/>
                </a:moveTo>
                <a:lnTo>
                  <a:pt x="160180" y="48762"/>
                </a:lnTo>
                <a:lnTo>
                  <a:pt x="164157" y="41143"/>
                </a:lnTo>
                <a:lnTo>
                  <a:pt x="176985" y="24381"/>
                </a:lnTo>
                <a:lnTo>
                  <a:pt x="200002" y="7619"/>
                </a:lnTo>
                <a:lnTo>
                  <a:pt x="234550" y="0"/>
                </a:lnTo>
                <a:lnTo>
                  <a:pt x="270735" y="8058"/>
                </a:lnTo>
                <a:lnTo>
                  <a:pt x="297354" y="29435"/>
                </a:lnTo>
                <a:lnTo>
                  <a:pt x="307767" y="487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326121" y="1971302"/>
            <a:ext cx="3644900" cy="10534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104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价格敏感度分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9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分析目标客户对价格的敏感度，确保价格策略符合市场需求和购买力。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326121" y="4153746"/>
            <a:ext cx="3644900" cy="10712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9781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价格与品牌形象的平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衡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在制定价格策略时考虑品牌形象和定位，避免价格过低损害品牌形象。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77701" y="1971302"/>
            <a:ext cx="3644900" cy="10712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876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市场调研与定价依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据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通过市场调研了解同类产品价格水平，结合成本、利润等因素制定价格策略。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277701" y="4153746"/>
            <a:ext cx="3644900" cy="10712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8836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灵活定价机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制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根据市场变化、销售策略等因素调整价格，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保持价格竞争力。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价格策略制定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6940" marR="5080" indent="-904875">
              <a:lnSpc>
                <a:spcPct val="115700"/>
              </a:lnSpc>
              <a:spcBef>
                <a:spcPts val="95"/>
              </a:spcBef>
            </a:pPr>
            <a:r>
              <a:rPr sz="7650" spc="-10">
                <a:solidFill>
                  <a:srgbClr val="643400"/>
                </a:solidFill>
              </a:rPr>
              <a:t>CHAPTER </a:t>
            </a:r>
            <a:r>
              <a:rPr sz="7650" spc="-25">
                <a:solidFill>
                  <a:srgbClr val="FFFFFF"/>
                </a:solidFill>
              </a:rPr>
              <a:t>03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738014" y="2993870"/>
            <a:ext cx="525462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solidFill>
                  <a:srgbClr val="351E00"/>
                </a:solidFill>
                <a:latin typeface="微软雅黑"/>
                <a:cs typeface="微软雅黑"/>
              </a:rPr>
              <a:t>销售渠道规划与拓展</a:t>
            </a:r>
            <a:endParaRPr sz="45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303258" y="1394814"/>
            <a:ext cx="5242560" cy="2194560"/>
          </a:xfrm>
          <a:custGeom>
            <a:rect l="l" t="t" r="r" b="b"/>
            <a:pathLst>
              <a:path w="5242559" h="2194560">
                <a:moveTo>
                  <a:pt x="365767" y="2194560"/>
                </a:moveTo>
                <a:lnTo>
                  <a:pt x="319884" y="2191709"/>
                </a:lnTo>
                <a:lnTo>
                  <a:pt x="275704" y="2183388"/>
                </a:lnTo>
                <a:lnTo>
                  <a:pt x="233568" y="2169939"/>
                </a:lnTo>
                <a:lnTo>
                  <a:pt x="193817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0"/>
                </a:lnTo>
                <a:lnTo>
                  <a:pt x="11170" y="1918853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1"/>
                </a:lnTo>
                <a:lnTo>
                  <a:pt x="156797" y="65533"/>
                </a:lnTo>
                <a:lnTo>
                  <a:pt x="193818" y="42855"/>
                </a:lnTo>
                <a:lnTo>
                  <a:pt x="233569" y="24620"/>
                </a:lnTo>
                <a:lnTo>
                  <a:pt x="275706" y="11170"/>
                </a:lnTo>
                <a:lnTo>
                  <a:pt x="319886" y="2849"/>
                </a:lnTo>
                <a:lnTo>
                  <a:pt x="365766" y="0"/>
                </a:lnTo>
                <a:lnTo>
                  <a:pt x="4876793" y="0"/>
                </a:lnTo>
                <a:lnTo>
                  <a:pt x="4922672" y="2849"/>
                </a:lnTo>
                <a:lnTo>
                  <a:pt x="4966853" y="11170"/>
                </a:lnTo>
                <a:lnTo>
                  <a:pt x="5008990" y="24620"/>
                </a:lnTo>
                <a:lnTo>
                  <a:pt x="5048740" y="42855"/>
                </a:lnTo>
                <a:lnTo>
                  <a:pt x="5085762" y="65533"/>
                </a:lnTo>
                <a:lnTo>
                  <a:pt x="5119712" y="92311"/>
                </a:lnTo>
                <a:lnTo>
                  <a:pt x="5150247" y="122846"/>
                </a:lnTo>
                <a:lnTo>
                  <a:pt x="5177025" y="156796"/>
                </a:lnTo>
                <a:lnTo>
                  <a:pt x="5199703" y="193818"/>
                </a:lnTo>
                <a:lnTo>
                  <a:pt x="5217938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7" y="1918854"/>
                </a:lnTo>
                <a:lnTo>
                  <a:pt x="5217938" y="1960991"/>
                </a:lnTo>
                <a:lnTo>
                  <a:pt x="5199703" y="2000742"/>
                </a:lnTo>
                <a:lnTo>
                  <a:pt x="5177025" y="2037763"/>
                </a:lnTo>
                <a:lnTo>
                  <a:pt x="5150247" y="2071713"/>
                </a:lnTo>
                <a:lnTo>
                  <a:pt x="5119711" y="2102249"/>
                </a:lnTo>
                <a:lnTo>
                  <a:pt x="5085761" y="2129027"/>
                </a:lnTo>
                <a:lnTo>
                  <a:pt x="5048739" y="2151704"/>
                </a:lnTo>
                <a:lnTo>
                  <a:pt x="5008988" y="2169939"/>
                </a:lnTo>
                <a:lnTo>
                  <a:pt x="4966851" y="2183389"/>
                </a:lnTo>
                <a:lnTo>
                  <a:pt x="4922666" y="2191710"/>
                </a:lnTo>
                <a:lnTo>
                  <a:pt x="4876792" y="2194559"/>
                </a:lnTo>
                <a:lnTo>
                  <a:pt x="365767" y="2194560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303258" y="3911004"/>
            <a:ext cx="5242560" cy="2194560"/>
          </a:xfrm>
          <a:custGeom>
            <a:rect l="l" t="t" r="r" b="b"/>
            <a:pathLst>
              <a:path w="5242559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6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1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2" y="122846"/>
                </a:lnTo>
                <a:lnTo>
                  <a:pt x="122847" y="92310"/>
                </a:lnTo>
                <a:lnTo>
                  <a:pt x="156797" y="65532"/>
                </a:lnTo>
                <a:lnTo>
                  <a:pt x="193819" y="42855"/>
                </a:lnTo>
                <a:lnTo>
                  <a:pt x="233570" y="24620"/>
                </a:lnTo>
                <a:lnTo>
                  <a:pt x="275707" y="11170"/>
                </a:lnTo>
                <a:lnTo>
                  <a:pt x="319888" y="2849"/>
                </a:lnTo>
                <a:lnTo>
                  <a:pt x="365766" y="0"/>
                </a:lnTo>
                <a:lnTo>
                  <a:pt x="4876793" y="0"/>
                </a:lnTo>
                <a:lnTo>
                  <a:pt x="4922673" y="2849"/>
                </a:lnTo>
                <a:lnTo>
                  <a:pt x="4966853" y="11171"/>
                </a:lnTo>
                <a:lnTo>
                  <a:pt x="5008990" y="24620"/>
                </a:lnTo>
                <a:lnTo>
                  <a:pt x="5048741" y="42855"/>
                </a:lnTo>
                <a:lnTo>
                  <a:pt x="5085762" y="65533"/>
                </a:lnTo>
                <a:lnTo>
                  <a:pt x="5119712" y="92311"/>
                </a:lnTo>
                <a:lnTo>
                  <a:pt x="5150248" y="122847"/>
                </a:lnTo>
                <a:lnTo>
                  <a:pt x="5177025" y="156796"/>
                </a:lnTo>
                <a:lnTo>
                  <a:pt x="5199703" y="193818"/>
                </a:lnTo>
                <a:lnTo>
                  <a:pt x="5217938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8" y="1960991"/>
                </a:lnTo>
                <a:lnTo>
                  <a:pt x="5199703" y="2000742"/>
                </a:lnTo>
                <a:lnTo>
                  <a:pt x="5177025" y="2037763"/>
                </a:lnTo>
                <a:lnTo>
                  <a:pt x="5150247" y="2071713"/>
                </a:lnTo>
                <a:lnTo>
                  <a:pt x="5119712" y="2102248"/>
                </a:lnTo>
                <a:lnTo>
                  <a:pt x="5085762" y="2129026"/>
                </a:lnTo>
                <a:lnTo>
                  <a:pt x="5048740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FFE4D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15855" y="3911004"/>
            <a:ext cx="5242560" cy="2194560"/>
          </a:xfrm>
          <a:custGeom>
            <a:rect l="l" t="t" r="r" b="b"/>
            <a:pathLst>
              <a:path w="5242560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5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1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0"/>
                </a:lnTo>
                <a:lnTo>
                  <a:pt x="156797" y="65532"/>
                </a:lnTo>
                <a:lnTo>
                  <a:pt x="193819" y="42855"/>
                </a:lnTo>
                <a:lnTo>
                  <a:pt x="233570" y="24620"/>
                </a:lnTo>
                <a:lnTo>
                  <a:pt x="275707" y="11170"/>
                </a:lnTo>
                <a:lnTo>
                  <a:pt x="319888" y="2849"/>
                </a:lnTo>
                <a:lnTo>
                  <a:pt x="365766" y="0"/>
                </a:lnTo>
                <a:lnTo>
                  <a:pt x="4876792" y="0"/>
                </a:lnTo>
                <a:lnTo>
                  <a:pt x="4922673" y="2849"/>
                </a:lnTo>
                <a:lnTo>
                  <a:pt x="4966854" y="11171"/>
                </a:lnTo>
                <a:lnTo>
                  <a:pt x="5008991" y="24620"/>
                </a:lnTo>
                <a:lnTo>
                  <a:pt x="5048741" y="42855"/>
                </a:lnTo>
                <a:lnTo>
                  <a:pt x="5085763" y="65533"/>
                </a:lnTo>
                <a:lnTo>
                  <a:pt x="5119713" y="92311"/>
                </a:lnTo>
                <a:lnTo>
                  <a:pt x="5150248" y="122847"/>
                </a:lnTo>
                <a:lnTo>
                  <a:pt x="5177026" y="156796"/>
                </a:lnTo>
                <a:lnTo>
                  <a:pt x="5199704" y="193818"/>
                </a:lnTo>
                <a:lnTo>
                  <a:pt x="5217939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9" y="1960991"/>
                </a:lnTo>
                <a:lnTo>
                  <a:pt x="5199704" y="2000742"/>
                </a:lnTo>
                <a:lnTo>
                  <a:pt x="5177026" y="2037763"/>
                </a:lnTo>
                <a:lnTo>
                  <a:pt x="5150248" y="2071713"/>
                </a:lnTo>
                <a:lnTo>
                  <a:pt x="5119712" y="2102248"/>
                </a:lnTo>
                <a:lnTo>
                  <a:pt x="5085763" y="2129026"/>
                </a:lnTo>
                <a:lnTo>
                  <a:pt x="5048741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15855" y="1378941"/>
            <a:ext cx="5242560" cy="2194560"/>
          </a:xfrm>
          <a:custGeom>
            <a:rect l="l" t="t" r="r" b="b"/>
            <a:pathLst>
              <a:path w="5242560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5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0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0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1"/>
                </a:lnTo>
                <a:lnTo>
                  <a:pt x="156797" y="65533"/>
                </a:lnTo>
                <a:lnTo>
                  <a:pt x="193818" y="42855"/>
                </a:lnTo>
                <a:lnTo>
                  <a:pt x="233569" y="24620"/>
                </a:lnTo>
                <a:lnTo>
                  <a:pt x="275706" y="11170"/>
                </a:lnTo>
                <a:lnTo>
                  <a:pt x="319886" y="2849"/>
                </a:lnTo>
                <a:lnTo>
                  <a:pt x="365766" y="0"/>
                </a:lnTo>
                <a:lnTo>
                  <a:pt x="4876792" y="0"/>
                </a:lnTo>
                <a:lnTo>
                  <a:pt x="4922673" y="2849"/>
                </a:lnTo>
                <a:lnTo>
                  <a:pt x="4966853" y="11170"/>
                </a:lnTo>
                <a:lnTo>
                  <a:pt x="5008990" y="24620"/>
                </a:lnTo>
                <a:lnTo>
                  <a:pt x="5048741" y="42855"/>
                </a:lnTo>
                <a:lnTo>
                  <a:pt x="5085763" y="65533"/>
                </a:lnTo>
                <a:lnTo>
                  <a:pt x="5119713" y="92311"/>
                </a:lnTo>
                <a:lnTo>
                  <a:pt x="5150248" y="122846"/>
                </a:lnTo>
                <a:lnTo>
                  <a:pt x="5177026" y="156796"/>
                </a:lnTo>
                <a:lnTo>
                  <a:pt x="5199704" y="193818"/>
                </a:lnTo>
                <a:lnTo>
                  <a:pt x="5217939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9" y="1960991"/>
                </a:lnTo>
                <a:lnTo>
                  <a:pt x="5199704" y="2000741"/>
                </a:lnTo>
                <a:lnTo>
                  <a:pt x="5177026" y="2037763"/>
                </a:lnTo>
                <a:lnTo>
                  <a:pt x="5150248" y="2071713"/>
                </a:lnTo>
                <a:lnTo>
                  <a:pt x="5119712" y="2102248"/>
                </a:lnTo>
                <a:lnTo>
                  <a:pt x="5085763" y="2129026"/>
                </a:lnTo>
                <a:lnTo>
                  <a:pt x="5048741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FFE4D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6814131" y="4316877"/>
            <a:ext cx="4311650" cy="1106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8D3800"/>
                </a:solidFill>
                <a:latin typeface="微软雅黑"/>
                <a:cs typeface="微软雅黑"/>
              </a:rPr>
              <a:t>数据分析与营销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solidFill>
                  <a:srgbClr val="8D3800"/>
                </a:solidFill>
                <a:latin typeface="微软雅黑"/>
                <a:cs typeface="微软雅黑"/>
              </a:rPr>
              <a:t>运用大数据技术，分析客户行为、需求偏好，制定个性化</a:t>
            </a:r>
            <a:r>
              <a:rPr sz="1350" spc="-10">
                <a:solidFill>
                  <a:srgbClr val="8D3800"/>
                </a:solidFill>
                <a:latin typeface="微软雅黑"/>
                <a:cs typeface="微软雅黑"/>
              </a:rPr>
              <a:t>营销策略。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09826" y="1800687"/>
            <a:ext cx="4483100" cy="14147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8D3800"/>
                </a:solidFill>
                <a:latin typeface="微软雅黑"/>
                <a:cs typeface="微软雅黑"/>
              </a:rPr>
              <a:t>官方网站与微平台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solidFill>
                  <a:srgbClr val="8D3800"/>
                </a:solidFill>
                <a:latin typeface="微软雅黑"/>
                <a:cs typeface="微软雅黑"/>
              </a:rPr>
              <a:t>构建专业、用户友好的官方网站，提供保险产品详细介绍、在线咨询服务等；利用微信等社交平台，发布保险知识、</a:t>
            </a:r>
            <a:r>
              <a:rPr sz="1350" spc="-50">
                <a:solidFill>
                  <a:srgbClr val="8D38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8D3800"/>
                </a:solidFill>
                <a:latin typeface="微软雅黑"/>
                <a:cs typeface="微软雅黑"/>
              </a:rPr>
              <a:t>活动信息，吸引潜在客户。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97230" y="1800687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电商平台合作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97230" y="2264077"/>
            <a:ext cx="43116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与主流电商平台合作，开设官方旗舰店，借助平台流量推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广保险产品。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09826" y="4316877"/>
            <a:ext cx="4311650" cy="1106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互联网广告投放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针对目标客户群体，进行精准广告投放，提高品牌知名度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和曝光率。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线上渠道布局及运营策略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52884" y="2055084"/>
            <a:ext cx="2476499" cy="2476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374796" y="2055084"/>
            <a:ext cx="2476499" cy="24764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38597" y="2093144"/>
            <a:ext cx="694690" cy="694690"/>
            <a:chOff x="3338597" y="2093144"/>
            <a:chExt cx="694690" cy="694690"/>
          </a:xfrm>
        </p:grpSpPr>
        <p:sp>
          <p:nvSpPr>
            <p:cNvPr id="5" name="object 5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09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4" y="14094"/>
                  </a:lnTo>
                  <a:lnTo>
                    <a:pt x="283708" y="3609"/>
                  </a:lnTo>
                  <a:lnTo>
                    <a:pt x="332897" y="0"/>
                  </a:lnTo>
                  <a:lnTo>
                    <a:pt x="382091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4124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32725" y="2292905"/>
              <a:ext cx="306705" cy="294640"/>
            </a:xfrm>
            <a:custGeom>
              <a:rect l="l" t="t" r="r" b="b"/>
              <a:pathLst>
                <a:path w="306704" h="294639">
                  <a:moveTo>
                    <a:pt x="20404" y="13969"/>
                  </a:moveTo>
                  <a:lnTo>
                    <a:pt x="10224" y="13969"/>
                  </a:lnTo>
                  <a:lnTo>
                    <a:pt x="10224" y="1269"/>
                  </a:lnTo>
                  <a:lnTo>
                    <a:pt x="12467" y="0"/>
                  </a:lnTo>
                  <a:lnTo>
                    <a:pt x="18117" y="0"/>
                  </a:lnTo>
                  <a:lnTo>
                    <a:pt x="20404" y="1269"/>
                  </a:lnTo>
                  <a:lnTo>
                    <a:pt x="20404" y="13969"/>
                  </a:lnTo>
                  <a:close/>
                </a:path>
                <a:path w="306704" h="294639">
                  <a:moveTo>
                    <a:pt x="172287" y="96519"/>
                  </a:moveTo>
                  <a:lnTo>
                    <a:pt x="160995" y="96519"/>
                  </a:lnTo>
                  <a:lnTo>
                    <a:pt x="193507" y="38100"/>
                  </a:lnTo>
                  <a:lnTo>
                    <a:pt x="190548" y="34289"/>
                  </a:lnTo>
                  <a:lnTo>
                    <a:pt x="188799" y="29210"/>
                  </a:lnTo>
                  <a:lnTo>
                    <a:pt x="188799" y="24130"/>
                  </a:lnTo>
                  <a:lnTo>
                    <a:pt x="190806" y="13969"/>
                  </a:lnTo>
                  <a:lnTo>
                    <a:pt x="196277" y="6350"/>
                  </a:lnTo>
                  <a:lnTo>
                    <a:pt x="204388" y="1269"/>
                  </a:lnTo>
                  <a:lnTo>
                    <a:pt x="214316" y="0"/>
                  </a:lnTo>
                  <a:lnTo>
                    <a:pt x="224225" y="1269"/>
                  </a:lnTo>
                  <a:lnTo>
                    <a:pt x="232338" y="6350"/>
                  </a:lnTo>
                  <a:lnTo>
                    <a:pt x="237820" y="13969"/>
                  </a:lnTo>
                  <a:lnTo>
                    <a:pt x="239833" y="24130"/>
                  </a:lnTo>
                  <a:lnTo>
                    <a:pt x="239833" y="29210"/>
                  </a:lnTo>
                  <a:lnTo>
                    <a:pt x="238174" y="34289"/>
                  </a:lnTo>
                  <a:lnTo>
                    <a:pt x="235348" y="38100"/>
                  </a:lnTo>
                  <a:lnTo>
                    <a:pt x="240526" y="44450"/>
                  </a:lnTo>
                  <a:lnTo>
                    <a:pt x="201266" y="44450"/>
                  </a:lnTo>
                  <a:lnTo>
                    <a:pt x="172287" y="96519"/>
                  </a:lnTo>
                  <a:close/>
                </a:path>
                <a:path w="306704" h="294639">
                  <a:moveTo>
                    <a:pt x="28342" y="24130"/>
                  </a:moveTo>
                  <a:lnTo>
                    <a:pt x="2287" y="24130"/>
                  </a:lnTo>
                  <a:lnTo>
                    <a:pt x="0" y="21589"/>
                  </a:lnTo>
                  <a:lnTo>
                    <a:pt x="0" y="16510"/>
                  </a:lnTo>
                  <a:lnTo>
                    <a:pt x="2287" y="13969"/>
                  </a:lnTo>
                  <a:lnTo>
                    <a:pt x="28342" y="13969"/>
                  </a:lnTo>
                  <a:lnTo>
                    <a:pt x="30629" y="16510"/>
                  </a:lnTo>
                  <a:lnTo>
                    <a:pt x="30629" y="21589"/>
                  </a:lnTo>
                  <a:lnTo>
                    <a:pt x="28342" y="24130"/>
                  </a:lnTo>
                  <a:close/>
                </a:path>
                <a:path w="306704" h="294639">
                  <a:moveTo>
                    <a:pt x="20404" y="38100"/>
                  </a:moveTo>
                  <a:lnTo>
                    <a:pt x="10224" y="38100"/>
                  </a:lnTo>
                  <a:lnTo>
                    <a:pt x="10224" y="24130"/>
                  </a:lnTo>
                  <a:lnTo>
                    <a:pt x="20404" y="24130"/>
                  </a:lnTo>
                  <a:lnTo>
                    <a:pt x="20404" y="38100"/>
                  </a:lnTo>
                  <a:close/>
                </a:path>
                <a:path w="306704" h="294639">
                  <a:moveTo>
                    <a:pt x="28342" y="48260"/>
                  </a:moveTo>
                  <a:lnTo>
                    <a:pt x="2287" y="48260"/>
                  </a:lnTo>
                  <a:lnTo>
                    <a:pt x="0" y="45719"/>
                  </a:lnTo>
                  <a:lnTo>
                    <a:pt x="0" y="40639"/>
                  </a:lnTo>
                  <a:lnTo>
                    <a:pt x="2287" y="38100"/>
                  </a:lnTo>
                  <a:lnTo>
                    <a:pt x="28342" y="38100"/>
                  </a:lnTo>
                  <a:lnTo>
                    <a:pt x="30629" y="40639"/>
                  </a:lnTo>
                  <a:lnTo>
                    <a:pt x="30629" y="45719"/>
                  </a:lnTo>
                  <a:lnTo>
                    <a:pt x="28342" y="48260"/>
                  </a:lnTo>
                  <a:close/>
                </a:path>
                <a:path w="306704" h="294639">
                  <a:moveTo>
                    <a:pt x="219338" y="48260"/>
                  </a:moveTo>
                  <a:lnTo>
                    <a:pt x="209517" y="48260"/>
                  </a:lnTo>
                  <a:lnTo>
                    <a:pt x="205123" y="46989"/>
                  </a:lnTo>
                  <a:lnTo>
                    <a:pt x="201266" y="44450"/>
                  </a:lnTo>
                  <a:lnTo>
                    <a:pt x="227949" y="44450"/>
                  </a:lnTo>
                  <a:lnTo>
                    <a:pt x="224002" y="46989"/>
                  </a:lnTo>
                  <a:lnTo>
                    <a:pt x="219338" y="48260"/>
                  </a:lnTo>
                  <a:close/>
                </a:path>
                <a:path w="306704" h="294639">
                  <a:moveTo>
                    <a:pt x="280642" y="127000"/>
                  </a:moveTo>
                  <a:lnTo>
                    <a:pt x="270714" y="125730"/>
                  </a:lnTo>
                  <a:lnTo>
                    <a:pt x="262603" y="119380"/>
                  </a:lnTo>
                  <a:lnTo>
                    <a:pt x="257132" y="111760"/>
                  </a:lnTo>
                  <a:lnTo>
                    <a:pt x="255125" y="102869"/>
                  </a:lnTo>
                  <a:lnTo>
                    <a:pt x="255125" y="96519"/>
                  </a:lnTo>
                  <a:lnTo>
                    <a:pt x="257636" y="90169"/>
                  </a:lnTo>
                  <a:lnTo>
                    <a:pt x="261717" y="86360"/>
                  </a:lnTo>
                  <a:lnTo>
                    <a:pt x="261403" y="86360"/>
                  </a:lnTo>
                  <a:lnTo>
                    <a:pt x="227949" y="44450"/>
                  </a:lnTo>
                  <a:lnTo>
                    <a:pt x="240526" y="44450"/>
                  </a:lnTo>
                  <a:lnTo>
                    <a:pt x="269521" y="80010"/>
                  </a:lnTo>
                  <a:lnTo>
                    <a:pt x="290551" y="80010"/>
                  </a:lnTo>
                  <a:lnTo>
                    <a:pt x="298664" y="85089"/>
                  </a:lnTo>
                  <a:lnTo>
                    <a:pt x="304146" y="92710"/>
                  </a:lnTo>
                  <a:lnTo>
                    <a:pt x="306159" y="102869"/>
                  </a:lnTo>
                  <a:lnTo>
                    <a:pt x="304146" y="111760"/>
                  </a:lnTo>
                  <a:lnTo>
                    <a:pt x="298664" y="119380"/>
                  </a:lnTo>
                  <a:lnTo>
                    <a:pt x="290551" y="125730"/>
                  </a:lnTo>
                  <a:lnTo>
                    <a:pt x="280642" y="127000"/>
                  </a:lnTo>
                  <a:close/>
                </a:path>
                <a:path w="306704" h="294639">
                  <a:moveTo>
                    <a:pt x="20404" y="63500"/>
                  </a:moveTo>
                  <a:lnTo>
                    <a:pt x="10224" y="63500"/>
                  </a:lnTo>
                  <a:lnTo>
                    <a:pt x="10224" y="48260"/>
                  </a:lnTo>
                  <a:lnTo>
                    <a:pt x="20404" y="48260"/>
                  </a:lnTo>
                  <a:lnTo>
                    <a:pt x="20404" y="63500"/>
                  </a:lnTo>
                  <a:close/>
                </a:path>
                <a:path w="306704" h="294639">
                  <a:moveTo>
                    <a:pt x="21525" y="161289"/>
                  </a:moveTo>
                  <a:lnTo>
                    <a:pt x="10224" y="161289"/>
                  </a:lnTo>
                  <a:lnTo>
                    <a:pt x="10224" y="147319"/>
                  </a:lnTo>
                  <a:lnTo>
                    <a:pt x="2287" y="147319"/>
                  </a:lnTo>
                  <a:lnTo>
                    <a:pt x="0" y="144780"/>
                  </a:lnTo>
                  <a:lnTo>
                    <a:pt x="0" y="139700"/>
                  </a:lnTo>
                  <a:lnTo>
                    <a:pt x="2287" y="137160"/>
                  </a:lnTo>
                  <a:lnTo>
                    <a:pt x="26593" y="137160"/>
                  </a:lnTo>
                  <a:lnTo>
                    <a:pt x="55563" y="96519"/>
                  </a:lnTo>
                  <a:lnTo>
                    <a:pt x="52738" y="92710"/>
                  </a:lnTo>
                  <a:lnTo>
                    <a:pt x="51034" y="87630"/>
                  </a:lnTo>
                  <a:lnTo>
                    <a:pt x="51034" y="82550"/>
                  </a:lnTo>
                  <a:lnTo>
                    <a:pt x="53040" y="73660"/>
                  </a:lnTo>
                  <a:lnTo>
                    <a:pt x="58511" y="66039"/>
                  </a:lnTo>
                  <a:lnTo>
                    <a:pt x="66623" y="59689"/>
                  </a:lnTo>
                  <a:lnTo>
                    <a:pt x="76551" y="58419"/>
                  </a:lnTo>
                  <a:lnTo>
                    <a:pt x="86459" y="59689"/>
                  </a:lnTo>
                  <a:lnTo>
                    <a:pt x="94573" y="66039"/>
                  </a:lnTo>
                  <a:lnTo>
                    <a:pt x="100055" y="73660"/>
                  </a:lnTo>
                  <a:lnTo>
                    <a:pt x="102068" y="82550"/>
                  </a:lnTo>
                  <a:lnTo>
                    <a:pt x="102068" y="85089"/>
                  </a:lnTo>
                  <a:lnTo>
                    <a:pt x="101664" y="87630"/>
                  </a:lnTo>
                  <a:lnTo>
                    <a:pt x="101081" y="88900"/>
                  </a:lnTo>
                  <a:lnTo>
                    <a:pt x="119916" y="97789"/>
                  </a:lnTo>
                  <a:lnTo>
                    <a:pt x="96507" y="97789"/>
                  </a:lnTo>
                  <a:lnTo>
                    <a:pt x="91843" y="104139"/>
                  </a:lnTo>
                  <a:lnTo>
                    <a:pt x="63097" y="104139"/>
                  </a:lnTo>
                  <a:lnTo>
                    <a:pt x="21525" y="161289"/>
                  </a:lnTo>
                  <a:close/>
                </a:path>
                <a:path w="306704" h="294639">
                  <a:moveTo>
                    <a:pt x="28342" y="73660"/>
                  </a:moveTo>
                  <a:lnTo>
                    <a:pt x="2287" y="73660"/>
                  </a:lnTo>
                  <a:lnTo>
                    <a:pt x="0" y="71119"/>
                  </a:lnTo>
                  <a:lnTo>
                    <a:pt x="0" y="66039"/>
                  </a:lnTo>
                  <a:lnTo>
                    <a:pt x="2287" y="63500"/>
                  </a:lnTo>
                  <a:lnTo>
                    <a:pt x="28342" y="63500"/>
                  </a:lnTo>
                  <a:lnTo>
                    <a:pt x="30629" y="66039"/>
                  </a:lnTo>
                  <a:lnTo>
                    <a:pt x="30629" y="71119"/>
                  </a:lnTo>
                  <a:lnTo>
                    <a:pt x="28342" y="73660"/>
                  </a:lnTo>
                  <a:close/>
                </a:path>
                <a:path w="306704" h="294639">
                  <a:moveTo>
                    <a:pt x="20404" y="87630"/>
                  </a:moveTo>
                  <a:lnTo>
                    <a:pt x="10224" y="87630"/>
                  </a:lnTo>
                  <a:lnTo>
                    <a:pt x="10224" y="73660"/>
                  </a:lnTo>
                  <a:lnTo>
                    <a:pt x="20404" y="73660"/>
                  </a:lnTo>
                  <a:lnTo>
                    <a:pt x="20404" y="87630"/>
                  </a:lnTo>
                  <a:close/>
                </a:path>
                <a:path w="306704" h="294639">
                  <a:moveTo>
                    <a:pt x="290551" y="80010"/>
                  </a:moveTo>
                  <a:lnTo>
                    <a:pt x="269655" y="80010"/>
                  </a:lnTo>
                  <a:lnTo>
                    <a:pt x="272974" y="78739"/>
                  </a:lnTo>
                  <a:lnTo>
                    <a:pt x="276696" y="77469"/>
                  </a:lnTo>
                  <a:lnTo>
                    <a:pt x="280642" y="77469"/>
                  </a:lnTo>
                  <a:lnTo>
                    <a:pt x="290551" y="80010"/>
                  </a:lnTo>
                  <a:close/>
                </a:path>
                <a:path w="306704" h="294639">
                  <a:moveTo>
                    <a:pt x="28342" y="97789"/>
                  </a:moveTo>
                  <a:lnTo>
                    <a:pt x="2287" y="97789"/>
                  </a:lnTo>
                  <a:lnTo>
                    <a:pt x="0" y="95250"/>
                  </a:lnTo>
                  <a:lnTo>
                    <a:pt x="0" y="90169"/>
                  </a:lnTo>
                  <a:lnTo>
                    <a:pt x="2287" y="87630"/>
                  </a:lnTo>
                  <a:lnTo>
                    <a:pt x="28342" y="87630"/>
                  </a:lnTo>
                  <a:lnTo>
                    <a:pt x="30629" y="90169"/>
                  </a:lnTo>
                  <a:lnTo>
                    <a:pt x="30629" y="95250"/>
                  </a:lnTo>
                  <a:lnTo>
                    <a:pt x="28342" y="97789"/>
                  </a:lnTo>
                  <a:close/>
                </a:path>
                <a:path w="306704" h="294639">
                  <a:moveTo>
                    <a:pt x="169460" y="101600"/>
                  </a:moveTo>
                  <a:lnTo>
                    <a:pt x="127988" y="101600"/>
                  </a:lnTo>
                  <a:lnTo>
                    <a:pt x="132697" y="96519"/>
                  </a:lnTo>
                  <a:lnTo>
                    <a:pt x="139827" y="92710"/>
                  </a:lnTo>
                  <a:lnTo>
                    <a:pt x="152743" y="92710"/>
                  </a:lnTo>
                  <a:lnTo>
                    <a:pt x="157183" y="93980"/>
                  </a:lnTo>
                  <a:lnTo>
                    <a:pt x="160995" y="96519"/>
                  </a:lnTo>
                  <a:lnTo>
                    <a:pt x="172287" y="96519"/>
                  </a:lnTo>
                  <a:lnTo>
                    <a:pt x="169460" y="101600"/>
                  </a:lnTo>
                  <a:close/>
                </a:path>
                <a:path w="306704" h="294639">
                  <a:moveTo>
                    <a:pt x="20404" y="113030"/>
                  </a:moveTo>
                  <a:lnTo>
                    <a:pt x="10224" y="113030"/>
                  </a:lnTo>
                  <a:lnTo>
                    <a:pt x="10224" y="97789"/>
                  </a:lnTo>
                  <a:lnTo>
                    <a:pt x="20404" y="97789"/>
                  </a:lnTo>
                  <a:lnTo>
                    <a:pt x="20404" y="113030"/>
                  </a:lnTo>
                  <a:close/>
                </a:path>
                <a:path w="306704" h="294639">
                  <a:moveTo>
                    <a:pt x="147989" y="142239"/>
                  </a:moveTo>
                  <a:lnTo>
                    <a:pt x="138062" y="139700"/>
                  </a:lnTo>
                  <a:lnTo>
                    <a:pt x="129950" y="134619"/>
                  </a:lnTo>
                  <a:lnTo>
                    <a:pt x="124479" y="127000"/>
                  </a:lnTo>
                  <a:lnTo>
                    <a:pt x="122472" y="116839"/>
                  </a:lnTo>
                  <a:lnTo>
                    <a:pt x="122472" y="115569"/>
                  </a:lnTo>
                  <a:lnTo>
                    <a:pt x="122876" y="113030"/>
                  </a:lnTo>
                  <a:lnTo>
                    <a:pt x="123414" y="110489"/>
                  </a:lnTo>
                  <a:lnTo>
                    <a:pt x="96507" y="97789"/>
                  </a:lnTo>
                  <a:lnTo>
                    <a:pt x="119916" y="97789"/>
                  </a:lnTo>
                  <a:lnTo>
                    <a:pt x="127988" y="101600"/>
                  </a:lnTo>
                  <a:lnTo>
                    <a:pt x="169460" y="101600"/>
                  </a:lnTo>
                  <a:lnTo>
                    <a:pt x="168753" y="102869"/>
                  </a:lnTo>
                  <a:lnTo>
                    <a:pt x="171713" y="106680"/>
                  </a:lnTo>
                  <a:lnTo>
                    <a:pt x="173461" y="111760"/>
                  </a:lnTo>
                  <a:lnTo>
                    <a:pt x="173461" y="116839"/>
                  </a:lnTo>
                  <a:lnTo>
                    <a:pt x="171455" y="127000"/>
                  </a:lnTo>
                  <a:lnTo>
                    <a:pt x="165989" y="134619"/>
                  </a:lnTo>
                  <a:lnTo>
                    <a:pt x="157891" y="139700"/>
                  </a:lnTo>
                  <a:lnTo>
                    <a:pt x="147989" y="142239"/>
                  </a:lnTo>
                  <a:close/>
                </a:path>
                <a:path w="306704" h="294639">
                  <a:moveTo>
                    <a:pt x="84668" y="107950"/>
                  </a:moveTo>
                  <a:lnTo>
                    <a:pt x="71573" y="107950"/>
                  </a:lnTo>
                  <a:lnTo>
                    <a:pt x="66999" y="106680"/>
                  </a:lnTo>
                  <a:lnTo>
                    <a:pt x="63097" y="104139"/>
                  </a:lnTo>
                  <a:lnTo>
                    <a:pt x="91843" y="104139"/>
                  </a:lnTo>
                  <a:lnTo>
                    <a:pt x="84668" y="107950"/>
                  </a:lnTo>
                  <a:close/>
                </a:path>
                <a:path w="306704" h="294639">
                  <a:moveTo>
                    <a:pt x="28342" y="121919"/>
                  </a:moveTo>
                  <a:lnTo>
                    <a:pt x="2287" y="121919"/>
                  </a:lnTo>
                  <a:lnTo>
                    <a:pt x="0" y="120650"/>
                  </a:lnTo>
                  <a:lnTo>
                    <a:pt x="0" y="114300"/>
                  </a:lnTo>
                  <a:lnTo>
                    <a:pt x="2287" y="113030"/>
                  </a:lnTo>
                  <a:lnTo>
                    <a:pt x="28342" y="113030"/>
                  </a:lnTo>
                  <a:lnTo>
                    <a:pt x="30629" y="114300"/>
                  </a:lnTo>
                  <a:lnTo>
                    <a:pt x="30629" y="120650"/>
                  </a:lnTo>
                  <a:lnTo>
                    <a:pt x="28342" y="121919"/>
                  </a:lnTo>
                  <a:close/>
                </a:path>
                <a:path w="306704" h="294639">
                  <a:moveTo>
                    <a:pt x="20404" y="137160"/>
                  </a:moveTo>
                  <a:lnTo>
                    <a:pt x="10224" y="137160"/>
                  </a:lnTo>
                  <a:lnTo>
                    <a:pt x="10224" y="121919"/>
                  </a:lnTo>
                  <a:lnTo>
                    <a:pt x="20404" y="121919"/>
                  </a:lnTo>
                  <a:lnTo>
                    <a:pt x="20404" y="137160"/>
                  </a:lnTo>
                  <a:close/>
                </a:path>
                <a:path w="306704" h="294639">
                  <a:moveTo>
                    <a:pt x="120933" y="212089"/>
                  </a:moveTo>
                  <a:lnTo>
                    <a:pt x="105297" y="212089"/>
                  </a:lnTo>
                  <a:lnTo>
                    <a:pt x="158438" y="168910"/>
                  </a:lnTo>
                  <a:lnTo>
                    <a:pt x="161097" y="160019"/>
                  </a:lnTo>
                  <a:lnTo>
                    <a:pt x="166623" y="153669"/>
                  </a:lnTo>
                  <a:lnTo>
                    <a:pt x="174368" y="148589"/>
                  </a:lnTo>
                  <a:lnTo>
                    <a:pt x="183686" y="147319"/>
                  </a:lnTo>
                  <a:lnTo>
                    <a:pt x="192865" y="148589"/>
                  </a:lnTo>
                  <a:lnTo>
                    <a:pt x="200543" y="152400"/>
                  </a:lnTo>
                  <a:lnTo>
                    <a:pt x="206093" y="160019"/>
                  </a:lnTo>
                  <a:lnTo>
                    <a:pt x="208889" y="168910"/>
                  </a:lnTo>
                  <a:lnTo>
                    <a:pt x="228924" y="179069"/>
                  </a:lnTo>
                  <a:lnTo>
                    <a:pt x="207858" y="179069"/>
                  </a:lnTo>
                  <a:lnTo>
                    <a:pt x="207137" y="180339"/>
                  </a:lnTo>
                  <a:lnTo>
                    <a:pt x="160008" y="180339"/>
                  </a:lnTo>
                  <a:lnTo>
                    <a:pt x="120933" y="212089"/>
                  </a:lnTo>
                  <a:close/>
                </a:path>
                <a:path w="306704" h="294639">
                  <a:moveTo>
                    <a:pt x="28342" y="171450"/>
                  </a:moveTo>
                  <a:lnTo>
                    <a:pt x="2287" y="171450"/>
                  </a:lnTo>
                  <a:lnTo>
                    <a:pt x="0" y="168910"/>
                  </a:lnTo>
                  <a:lnTo>
                    <a:pt x="0" y="163830"/>
                  </a:lnTo>
                  <a:lnTo>
                    <a:pt x="2287" y="161289"/>
                  </a:lnTo>
                  <a:lnTo>
                    <a:pt x="28342" y="161289"/>
                  </a:lnTo>
                  <a:lnTo>
                    <a:pt x="30629" y="163830"/>
                  </a:lnTo>
                  <a:lnTo>
                    <a:pt x="30629" y="168910"/>
                  </a:lnTo>
                  <a:lnTo>
                    <a:pt x="28342" y="171450"/>
                  </a:lnTo>
                  <a:close/>
                </a:path>
                <a:path w="306704" h="294639">
                  <a:moveTo>
                    <a:pt x="20404" y="186689"/>
                  </a:moveTo>
                  <a:lnTo>
                    <a:pt x="10224" y="186689"/>
                  </a:lnTo>
                  <a:lnTo>
                    <a:pt x="10224" y="171450"/>
                  </a:lnTo>
                  <a:lnTo>
                    <a:pt x="20404" y="171450"/>
                  </a:lnTo>
                  <a:lnTo>
                    <a:pt x="20404" y="186689"/>
                  </a:lnTo>
                  <a:close/>
                </a:path>
                <a:path w="306704" h="294639">
                  <a:moveTo>
                    <a:pt x="304434" y="193039"/>
                  </a:moveTo>
                  <a:lnTo>
                    <a:pt x="256471" y="193039"/>
                  </a:lnTo>
                  <a:lnTo>
                    <a:pt x="260077" y="186689"/>
                  </a:lnTo>
                  <a:lnTo>
                    <a:pt x="265580" y="181610"/>
                  </a:lnTo>
                  <a:lnTo>
                    <a:pt x="272571" y="177800"/>
                  </a:lnTo>
                  <a:lnTo>
                    <a:pt x="280642" y="176530"/>
                  </a:lnTo>
                  <a:lnTo>
                    <a:pt x="290551" y="177800"/>
                  </a:lnTo>
                  <a:lnTo>
                    <a:pt x="298664" y="182880"/>
                  </a:lnTo>
                  <a:lnTo>
                    <a:pt x="304146" y="191769"/>
                  </a:lnTo>
                  <a:lnTo>
                    <a:pt x="304434" y="193039"/>
                  </a:lnTo>
                  <a:close/>
                </a:path>
                <a:path w="306704" h="294639">
                  <a:moveTo>
                    <a:pt x="280642" y="226060"/>
                  </a:moveTo>
                  <a:lnTo>
                    <a:pt x="271464" y="223519"/>
                  </a:lnTo>
                  <a:lnTo>
                    <a:pt x="263786" y="219710"/>
                  </a:lnTo>
                  <a:lnTo>
                    <a:pt x="258236" y="212089"/>
                  </a:lnTo>
                  <a:lnTo>
                    <a:pt x="255439" y="204469"/>
                  </a:lnTo>
                  <a:lnTo>
                    <a:pt x="207858" y="179069"/>
                  </a:lnTo>
                  <a:lnTo>
                    <a:pt x="228924" y="179069"/>
                  </a:lnTo>
                  <a:lnTo>
                    <a:pt x="256471" y="193039"/>
                  </a:lnTo>
                  <a:lnTo>
                    <a:pt x="304434" y="193039"/>
                  </a:lnTo>
                  <a:lnTo>
                    <a:pt x="306159" y="200660"/>
                  </a:lnTo>
                  <a:lnTo>
                    <a:pt x="304146" y="210819"/>
                  </a:lnTo>
                  <a:lnTo>
                    <a:pt x="298664" y="218439"/>
                  </a:lnTo>
                  <a:lnTo>
                    <a:pt x="290551" y="223519"/>
                  </a:lnTo>
                  <a:lnTo>
                    <a:pt x="280642" y="226060"/>
                  </a:lnTo>
                  <a:close/>
                </a:path>
                <a:path w="306704" h="294639">
                  <a:moveTo>
                    <a:pt x="183686" y="195580"/>
                  </a:moveTo>
                  <a:lnTo>
                    <a:pt x="175976" y="194310"/>
                  </a:lnTo>
                  <a:lnTo>
                    <a:pt x="169224" y="191769"/>
                  </a:lnTo>
                  <a:lnTo>
                    <a:pt x="163783" y="186689"/>
                  </a:lnTo>
                  <a:lnTo>
                    <a:pt x="160008" y="180339"/>
                  </a:lnTo>
                  <a:lnTo>
                    <a:pt x="207137" y="180339"/>
                  </a:lnTo>
                  <a:lnTo>
                    <a:pt x="204252" y="185419"/>
                  </a:lnTo>
                  <a:lnTo>
                    <a:pt x="198749" y="190500"/>
                  </a:lnTo>
                  <a:lnTo>
                    <a:pt x="191758" y="194310"/>
                  </a:lnTo>
                  <a:lnTo>
                    <a:pt x="183686" y="195580"/>
                  </a:lnTo>
                  <a:close/>
                </a:path>
                <a:path w="306704" h="294639">
                  <a:moveTo>
                    <a:pt x="28342" y="195580"/>
                  </a:moveTo>
                  <a:lnTo>
                    <a:pt x="2287" y="195580"/>
                  </a:lnTo>
                  <a:lnTo>
                    <a:pt x="0" y="194310"/>
                  </a:lnTo>
                  <a:lnTo>
                    <a:pt x="0" y="187960"/>
                  </a:lnTo>
                  <a:lnTo>
                    <a:pt x="2287" y="186689"/>
                  </a:lnTo>
                  <a:lnTo>
                    <a:pt x="28342" y="186689"/>
                  </a:lnTo>
                  <a:lnTo>
                    <a:pt x="30629" y="187960"/>
                  </a:lnTo>
                  <a:lnTo>
                    <a:pt x="30629" y="194310"/>
                  </a:lnTo>
                  <a:lnTo>
                    <a:pt x="28342" y="195580"/>
                  </a:lnTo>
                  <a:close/>
                </a:path>
                <a:path w="306704" h="294639">
                  <a:moveTo>
                    <a:pt x="303872" y="284480"/>
                  </a:moveTo>
                  <a:lnTo>
                    <a:pt x="12467" y="284480"/>
                  </a:lnTo>
                  <a:lnTo>
                    <a:pt x="10224" y="281939"/>
                  </a:lnTo>
                  <a:lnTo>
                    <a:pt x="10224" y="269239"/>
                  </a:lnTo>
                  <a:lnTo>
                    <a:pt x="2287" y="269239"/>
                  </a:lnTo>
                  <a:lnTo>
                    <a:pt x="0" y="267969"/>
                  </a:lnTo>
                  <a:lnTo>
                    <a:pt x="0" y="261619"/>
                  </a:lnTo>
                  <a:lnTo>
                    <a:pt x="2287" y="260350"/>
                  </a:lnTo>
                  <a:lnTo>
                    <a:pt x="10224" y="260350"/>
                  </a:lnTo>
                  <a:lnTo>
                    <a:pt x="10224" y="245110"/>
                  </a:lnTo>
                  <a:lnTo>
                    <a:pt x="2287" y="245110"/>
                  </a:lnTo>
                  <a:lnTo>
                    <a:pt x="0" y="242569"/>
                  </a:lnTo>
                  <a:lnTo>
                    <a:pt x="0" y="237489"/>
                  </a:lnTo>
                  <a:lnTo>
                    <a:pt x="2287" y="234950"/>
                  </a:lnTo>
                  <a:lnTo>
                    <a:pt x="10224" y="234950"/>
                  </a:lnTo>
                  <a:lnTo>
                    <a:pt x="10224" y="220980"/>
                  </a:lnTo>
                  <a:lnTo>
                    <a:pt x="2287" y="220980"/>
                  </a:lnTo>
                  <a:lnTo>
                    <a:pt x="0" y="218439"/>
                  </a:lnTo>
                  <a:lnTo>
                    <a:pt x="0" y="213360"/>
                  </a:lnTo>
                  <a:lnTo>
                    <a:pt x="2287" y="210819"/>
                  </a:lnTo>
                  <a:lnTo>
                    <a:pt x="10224" y="210819"/>
                  </a:lnTo>
                  <a:lnTo>
                    <a:pt x="10224" y="195580"/>
                  </a:lnTo>
                  <a:lnTo>
                    <a:pt x="20404" y="195580"/>
                  </a:lnTo>
                  <a:lnTo>
                    <a:pt x="20404" y="215900"/>
                  </a:lnTo>
                  <a:lnTo>
                    <a:pt x="116244" y="215900"/>
                  </a:lnTo>
                  <a:lnTo>
                    <a:pt x="106866" y="223519"/>
                  </a:lnTo>
                  <a:lnTo>
                    <a:pt x="105986" y="226060"/>
                  </a:lnTo>
                  <a:lnTo>
                    <a:pt x="20404" y="226060"/>
                  </a:lnTo>
                  <a:lnTo>
                    <a:pt x="20404" y="274319"/>
                  </a:lnTo>
                  <a:lnTo>
                    <a:pt x="303872" y="274319"/>
                  </a:lnTo>
                  <a:lnTo>
                    <a:pt x="306159" y="276860"/>
                  </a:lnTo>
                  <a:lnTo>
                    <a:pt x="306159" y="281939"/>
                  </a:lnTo>
                  <a:lnTo>
                    <a:pt x="303872" y="284480"/>
                  </a:lnTo>
                  <a:close/>
                </a:path>
                <a:path w="306704" h="294639">
                  <a:moveTo>
                    <a:pt x="116244" y="215900"/>
                  </a:moveTo>
                  <a:lnTo>
                    <a:pt x="56639" y="215900"/>
                  </a:lnTo>
                  <a:lnTo>
                    <a:pt x="59817" y="208280"/>
                  </a:lnTo>
                  <a:lnTo>
                    <a:pt x="65412" y="201930"/>
                  </a:lnTo>
                  <a:lnTo>
                    <a:pt x="72866" y="196850"/>
                  </a:lnTo>
                  <a:lnTo>
                    <a:pt x="81618" y="195580"/>
                  </a:lnTo>
                  <a:lnTo>
                    <a:pt x="89335" y="196850"/>
                  </a:lnTo>
                  <a:lnTo>
                    <a:pt x="96098" y="200660"/>
                  </a:lnTo>
                  <a:lnTo>
                    <a:pt x="101540" y="205739"/>
                  </a:lnTo>
                  <a:lnTo>
                    <a:pt x="105297" y="212089"/>
                  </a:lnTo>
                  <a:lnTo>
                    <a:pt x="120933" y="212089"/>
                  </a:lnTo>
                  <a:lnTo>
                    <a:pt x="116244" y="215900"/>
                  </a:lnTo>
                  <a:close/>
                </a:path>
                <a:path w="306704" h="294639">
                  <a:moveTo>
                    <a:pt x="81618" y="245110"/>
                  </a:moveTo>
                  <a:lnTo>
                    <a:pt x="72866" y="243839"/>
                  </a:lnTo>
                  <a:lnTo>
                    <a:pt x="65412" y="240030"/>
                  </a:lnTo>
                  <a:lnTo>
                    <a:pt x="59817" y="233680"/>
                  </a:lnTo>
                  <a:lnTo>
                    <a:pt x="56639" y="226060"/>
                  </a:lnTo>
                  <a:lnTo>
                    <a:pt x="105986" y="226060"/>
                  </a:lnTo>
                  <a:lnTo>
                    <a:pt x="104227" y="231139"/>
                  </a:lnTo>
                  <a:lnTo>
                    <a:pt x="98699" y="238760"/>
                  </a:lnTo>
                  <a:lnTo>
                    <a:pt x="90942" y="243839"/>
                  </a:lnTo>
                  <a:lnTo>
                    <a:pt x="81618" y="245110"/>
                  </a:lnTo>
                  <a:close/>
                </a:path>
                <a:path w="306704" h="294639">
                  <a:moveTo>
                    <a:pt x="40809" y="274319"/>
                  </a:moveTo>
                  <a:lnTo>
                    <a:pt x="30629" y="274319"/>
                  </a:lnTo>
                  <a:lnTo>
                    <a:pt x="30629" y="266700"/>
                  </a:lnTo>
                  <a:lnTo>
                    <a:pt x="32916" y="264160"/>
                  </a:lnTo>
                  <a:lnTo>
                    <a:pt x="38522" y="264160"/>
                  </a:lnTo>
                  <a:lnTo>
                    <a:pt x="40809" y="266700"/>
                  </a:lnTo>
                  <a:lnTo>
                    <a:pt x="40809" y="274319"/>
                  </a:lnTo>
                  <a:close/>
                </a:path>
                <a:path w="306704" h="294639">
                  <a:moveTo>
                    <a:pt x="66326" y="274319"/>
                  </a:moveTo>
                  <a:lnTo>
                    <a:pt x="56146" y="274319"/>
                  </a:lnTo>
                  <a:lnTo>
                    <a:pt x="56146" y="266700"/>
                  </a:lnTo>
                  <a:lnTo>
                    <a:pt x="58388" y="264160"/>
                  </a:lnTo>
                  <a:lnTo>
                    <a:pt x="64039" y="264160"/>
                  </a:lnTo>
                  <a:lnTo>
                    <a:pt x="66326" y="266700"/>
                  </a:lnTo>
                  <a:lnTo>
                    <a:pt x="66326" y="274319"/>
                  </a:lnTo>
                  <a:close/>
                </a:path>
                <a:path w="306704" h="294639">
                  <a:moveTo>
                    <a:pt x="91843" y="274319"/>
                  </a:moveTo>
                  <a:lnTo>
                    <a:pt x="81618" y="274319"/>
                  </a:lnTo>
                  <a:lnTo>
                    <a:pt x="81618" y="266700"/>
                  </a:lnTo>
                  <a:lnTo>
                    <a:pt x="83905" y="264160"/>
                  </a:lnTo>
                  <a:lnTo>
                    <a:pt x="89556" y="264160"/>
                  </a:lnTo>
                  <a:lnTo>
                    <a:pt x="91843" y="266700"/>
                  </a:lnTo>
                  <a:lnTo>
                    <a:pt x="91843" y="274319"/>
                  </a:lnTo>
                  <a:close/>
                </a:path>
                <a:path w="306704" h="294639">
                  <a:moveTo>
                    <a:pt x="117360" y="274319"/>
                  </a:moveTo>
                  <a:lnTo>
                    <a:pt x="107135" y="274319"/>
                  </a:lnTo>
                  <a:lnTo>
                    <a:pt x="107135" y="266700"/>
                  </a:lnTo>
                  <a:lnTo>
                    <a:pt x="109422" y="264160"/>
                  </a:lnTo>
                  <a:lnTo>
                    <a:pt x="115073" y="264160"/>
                  </a:lnTo>
                  <a:lnTo>
                    <a:pt x="117360" y="266700"/>
                  </a:lnTo>
                  <a:lnTo>
                    <a:pt x="117360" y="274319"/>
                  </a:lnTo>
                  <a:close/>
                </a:path>
                <a:path w="306704" h="294639">
                  <a:moveTo>
                    <a:pt x="142877" y="274319"/>
                  </a:moveTo>
                  <a:lnTo>
                    <a:pt x="132652" y="274319"/>
                  </a:lnTo>
                  <a:lnTo>
                    <a:pt x="132652" y="266700"/>
                  </a:lnTo>
                  <a:lnTo>
                    <a:pt x="134939" y="264160"/>
                  </a:lnTo>
                  <a:lnTo>
                    <a:pt x="140590" y="264160"/>
                  </a:lnTo>
                  <a:lnTo>
                    <a:pt x="142877" y="266700"/>
                  </a:lnTo>
                  <a:lnTo>
                    <a:pt x="142877" y="274319"/>
                  </a:lnTo>
                  <a:close/>
                </a:path>
                <a:path w="306704" h="294639">
                  <a:moveTo>
                    <a:pt x="168394" y="274319"/>
                  </a:moveTo>
                  <a:lnTo>
                    <a:pt x="158169" y="274319"/>
                  </a:lnTo>
                  <a:lnTo>
                    <a:pt x="158169" y="266700"/>
                  </a:lnTo>
                  <a:lnTo>
                    <a:pt x="160456" y="264160"/>
                  </a:lnTo>
                  <a:lnTo>
                    <a:pt x="166107" y="264160"/>
                  </a:lnTo>
                  <a:lnTo>
                    <a:pt x="168394" y="266700"/>
                  </a:lnTo>
                  <a:lnTo>
                    <a:pt x="168394" y="274319"/>
                  </a:lnTo>
                  <a:close/>
                </a:path>
                <a:path w="306704" h="294639">
                  <a:moveTo>
                    <a:pt x="193866" y="274319"/>
                  </a:moveTo>
                  <a:lnTo>
                    <a:pt x="183686" y="274319"/>
                  </a:lnTo>
                  <a:lnTo>
                    <a:pt x="183686" y="266700"/>
                  </a:lnTo>
                  <a:lnTo>
                    <a:pt x="185973" y="264160"/>
                  </a:lnTo>
                  <a:lnTo>
                    <a:pt x="191624" y="264160"/>
                  </a:lnTo>
                  <a:lnTo>
                    <a:pt x="193866" y="266700"/>
                  </a:lnTo>
                  <a:lnTo>
                    <a:pt x="193866" y="274319"/>
                  </a:lnTo>
                  <a:close/>
                </a:path>
                <a:path w="306704" h="294639">
                  <a:moveTo>
                    <a:pt x="219383" y="274319"/>
                  </a:moveTo>
                  <a:lnTo>
                    <a:pt x="209203" y="274319"/>
                  </a:lnTo>
                  <a:lnTo>
                    <a:pt x="209203" y="266700"/>
                  </a:lnTo>
                  <a:lnTo>
                    <a:pt x="211490" y="264160"/>
                  </a:lnTo>
                  <a:lnTo>
                    <a:pt x="217141" y="264160"/>
                  </a:lnTo>
                  <a:lnTo>
                    <a:pt x="219383" y="266700"/>
                  </a:lnTo>
                  <a:lnTo>
                    <a:pt x="219383" y="274319"/>
                  </a:lnTo>
                  <a:close/>
                </a:path>
                <a:path w="306704" h="294639">
                  <a:moveTo>
                    <a:pt x="244900" y="274319"/>
                  </a:moveTo>
                  <a:lnTo>
                    <a:pt x="234720" y="274319"/>
                  </a:lnTo>
                  <a:lnTo>
                    <a:pt x="234720" y="266700"/>
                  </a:lnTo>
                  <a:lnTo>
                    <a:pt x="237008" y="264160"/>
                  </a:lnTo>
                  <a:lnTo>
                    <a:pt x="242613" y="264160"/>
                  </a:lnTo>
                  <a:lnTo>
                    <a:pt x="244900" y="266700"/>
                  </a:lnTo>
                  <a:lnTo>
                    <a:pt x="244900" y="274319"/>
                  </a:lnTo>
                  <a:close/>
                </a:path>
                <a:path w="306704" h="294639">
                  <a:moveTo>
                    <a:pt x="270417" y="274319"/>
                  </a:moveTo>
                  <a:lnTo>
                    <a:pt x="260237" y="274319"/>
                  </a:lnTo>
                  <a:lnTo>
                    <a:pt x="260237" y="266700"/>
                  </a:lnTo>
                  <a:lnTo>
                    <a:pt x="262480" y="264160"/>
                  </a:lnTo>
                  <a:lnTo>
                    <a:pt x="268130" y="264160"/>
                  </a:lnTo>
                  <a:lnTo>
                    <a:pt x="270417" y="266700"/>
                  </a:lnTo>
                  <a:lnTo>
                    <a:pt x="270417" y="274319"/>
                  </a:lnTo>
                  <a:close/>
                </a:path>
                <a:path w="306704" h="294639">
                  <a:moveTo>
                    <a:pt x="295935" y="274319"/>
                  </a:moveTo>
                  <a:lnTo>
                    <a:pt x="285710" y="274319"/>
                  </a:lnTo>
                  <a:lnTo>
                    <a:pt x="285710" y="266700"/>
                  </a:lnTo>
                  <a:lnTo>
                    <a:pt x="287997" y="264160"/>
                  </a:lnTo>
                  <a:lnTo>
                    <a:pt x="293647" y="264160"/>
                  </a:lnTo>
                  <a:lnTo>
                    <a:pt x="295935" y="266700"/>
                  </a:lnTo>
                  <a:lnTo>
                    <a:pt x="295935" y="274319"/>
                  </a:lnTo>
                  <a:close/>
                </a:path>
                <a:path w="306704" h="294639">
                  <a:moveTo>
                    <a:pt x="38522" y="294639"/>
                  </a:moveTo>
                  <a:lnTo>
                    <a:pt x="32916" y="294639"/>
                  </a:lnTo>
                  <a:lnTo>
                    <a:pt x="30629" y="292100"/>
                  </a:lnTo>
                  <a:lnTo>
                    <a:pt x="30629" y="284480"/>
                  </a:lnTo>
                  <a:lnTo>
                    <a:pt x="40809" y="284480"/>
                  </a:lnTo>
                  <a:lnTo>
                    <a:pt x="40809" y="292100"/>
                  </a:lnTo>
                  <a:lnTo>
                    <a:pt x="38522" y="294639"/>
                  </a:lnTo>
                  <a:close/>
                </a:path>
                <a:path w="306704" h="294639">
                  <a:moveTo>
                    <a:pt x="64039" y="294639"/>
                  </a:moveTo>
                  <a:lnTo>
                    <a:pt x="58388" y="294639"/>
                  </a:lnTo>
                  <a:lnTo>
                    <a:pt x="56146" y="292100"/>
                  </a:lnTo>
                  <a:lnTo>
                    <a:pt x="56146" y="284480"/>
                  </a:lnTo>
                  <a:lnTo>
                    <a:pt x="66326" y="284480"/>
                  </a:lnTo>
                  <a:lnTo>
                    <a:pt x="66326" y="292100"/>
                  </a:lnTo>
                  <a:lnTo>
                    <a:pt x="64039" y="294639"/>
                  </a:lnTo>
                  <a:close/>
                </a:path>
                <a:path w="306704" h="294639">
                  <a:moveTo>
                    <a:pt x="89556" y="294639"/>
                  </a:moveTo>
                  <a:lnTo>
                    <a:pt x="83905" y="294639"/>
                  </a:lnTo>
                  <a:lnTo>
                    <a:pt x="81618" y="292100"/>
                  </a:lnTo>
                  <a:lnTo>
                    <a:pt x="81618" y="284480"/>
                  </a:lnTo>
                  <a:lnTo>
                    <a:pt x="91843" y="284480"/>
                  </a:lnTo>
                  <a:lnTo>
                    <a:pt x="91843" y="292100"/>
                  </a:lnTo>
                  <a:lnTo>
                    <a:pt x="89556" y="294639"/>
                  </a:lnTo>
                  <a:close/>
                </a:path>
                <a:path w="306704" h="294639">
                  <a:moveTo>
                    <a:pt x="115073" y="294639"/>
                  </a:moveTo>
                  <a:lnTo>
                    <a:pt x="109422" y="294639"/>
                  </a:lnTo>
                  <a:lnTo>
                    <a:pt x="107135" y="292100"/>
                  </a:lnTo>
                  <a:lnTo>
                    <a:pt x="107135" y="284480"/>
                  </a:lnTo>
                  <a:lnTo>
                    <a:pt x="117360" y="284480"/>
                  </a:lnTo>
                  <a:lnTo>
                    <a:pt x="117360" y="292100"/>
                  </a:lnTo>
                  <a:lnTo>
                    <a:pt x="115073" y="294639"/>
                  </a:lnTo>
                  <a:close/>
                </a:path>
                <a:path w="306704" h="294639">
                  <a:moveTo>
                    <a:pt x="140590" y="294639"/>
                  </a:moveTo>
                  <a:lnTo>
                    <a:pt x="134939" y="294639"/>
                  </a:lnTo>
                  <a:lnTo>
                    <a:pt x="132652" y="292100"/>
                  </a:lnTo>
                  <a:lnTo>
                    <a:pt x="132652" y="284480"/>
                  </a:lnTo>
                  <a:lnTo>
                    <a:pt x="142877" y="284480"/>
                  </a:lnTo>
                  <a:lnTo>
                    <a:pt x="142877" y="292100"/>
                  </a:lnTo>
                  <a:lnTo>
                    <a:pt x="140590" y="294639"/>
                  </a:lnTo>
                  <a:close/>
                </a:path>
                <a:path w="306704" h="294639">
                  <a:moveTo>
                    <a:pt x="166107" y="294639"/>
                  </a:moveTo>
                  <a:lnTo>
                    <a:pt x="160456" y="294639"/>
                  </a:lnTo>
                  <a:lnTo>
                    <a:pt x="158169" y="292100"/>
                  </a:lnTo>
                  <a:lnTo>
                    <a:pt x="158169" y="284480"/>
                  </a:lnTo>
                  <a:lnTo>
                    <a:pt x="168394" y="284480"/>
                  </a:lnTo>
                  <a:lnTo>
                    <a:pt x="168394" y="292100"/>
                  </a:lnTo>
                  <a:lnTo>
                    <a:pt x="166107" y="294639"/>
                  </a:lnTo>
                  <a:close/>
                </a:path>
                <a:path w="306704" h="294639">
                  <a:moveTo>
                    <a:pt x="191624" y="294639"/>
                  </a:moveTo>
                  <a:lnTo>
                    <a:pt x="185973" y="294639"/>
                  </a:lnTo>
                  <a:lnTo>
                    <a:pt x="183686" y="292100"/>
                  </a:lnTo>
                  <a:lnTo>
                    <a:pt x="183686" y="284480"/>
                  </a:lnTo>
                  <a:lnTo>
                    <a:pt x="193866" y="284480"/>
                  </a:lnTo>
                  <a:lnTo>
                    <a:pt x="193866" y="292100"/>
                  </a:lnTo>
                  <a:lnTo>
                    <a:pt x="191624" y="294639"/>
                  </a:lnTo>
                  <a:close/>
                </a:path>
                <a:path w="306704" h="294639">
                  <a:moveTo>
                    <a:pt x="217141" y="294639"/>
                  </a:moveTo>
                  <a:lnTo>
                    <a:pt x="211490" y="294639"/>
                  </a:lnTo>
                  <a:lnTo>
                    <a:pt x="209203" y="292100"/>
                  </a:lnTo>
                  <a:lnTo>
                    <a:pt x="209203" y="284480"/>
                  </a:lnTo>
                  <a:lnTo>
                    <a:pt x="219383" y="284480"/>
                  </a:lnTo>
                  <a:lnTo>
                    <a:pt x="219383" y="292100"/>
                  </a:lnTo>
                  <a:lnTo>
                    <a:pt x="217141" y="294639"/>
                  </a:lnTo>
                  <a:close/>
                </a:path>
                <a:path w="306704" h="294639">
                  <a:moveTo>
                    <a:pt x="242613" y="294639"/>
                  </a:moveTo>
                  <a:lnTo>
                    <a:pt x="237008" y="294639"/>
                  </a:lnTo>
                  <a:lnTo>
                    <a:pt x="234720" y="292100"/>
                  </a:lnTo>
                  <a:lnTo>
                    <a:pt x="234720" y="284480"/>
                  </a:lnTo>
                  <a:lnTo>
                    <a:pt x="244900" y="284480"/>
                  </a:lnTo>
                  <a:lnTo>
                    <a:pt x="244900" y="292100"/>
                  </a:lnTo>
                  <a:lnTo>
                    <a:pt x="242613" y="294639"/>
                  </a:lnTo>
                  <a:close/>
                </a:path>
                <a:path w="306704" h="294639">
                  <a:moveTo>
                    <a:pt x="268130" y="294639"/>
                  </a:moveTo>
                  <a:lnTo>
                    <a:pt x="262480" y="294639"/>
                  </a:lnTo>
                  <a:lnTo>
                    <a:pt x="260237" y="292100"/>
                  </a:lnTo>
                  <a:lnTo>
                    <a:pt x="260237" y="284480"/>
                  </a:lnTo>
                  <a:lnTo>
                    <a:pt x="270417" y="284480"/>
                  </a:lnTo>
                  <a:lnTo>
                    <a:pt x="270417" y="292100"/>
                  </a:lnTo>
                  <a:lnTo>
                    <a:pt x="268130" y="294639"/>
                  </a:lnTo>
                  <a:close/>
                </a:path>
                <a:path w="306704" h="294639">
                  <a:moveTo>
                    <a:pt x="293647" y="294639"/>
                  </a:moveTo>
                  <a:lnTo>
                    <a:pt x="287997" y="294639"/>
                  </a:lnTo>
                  <a:lnTo>
                    <a:pt x="285710" y="292100"/>
                  </a:lnTo>
                  <a:lnTo>
                    <a:pt x="285710" y="284480"/>
                  </a:lnTo>
                  <a:lnTo>
                    <a:pt x="295935" y="284480"/>
                  </a:lnTo>
                  <a:lnTo>
                    <a:pt x="295935" y="292100"/>
                  </a:lnTo>
                  <a:lnTo>
                    <a:pt x="293647" y="2946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160232" y="2093144"/>
            <a:ext cx="694690" cy="694690"/>
            <a:chOff x="8160232" y="2093144"/>
            <a:chExt cx="694690" cy="694690"/>
          </a:xfrm>
        </p:grpSpPr>
        <p:sp>
          <p:nvSpPr>
            <p:cNvPr id="9" name="object 9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3" y="53631"/>
                  </a:lnTo>
                  <a:lnTo>
                    <a:pt x="192558" y="30940"/>
                  </a:lnTo>
                  <a:lnTo>
                    <a:pt x="236754" y="14094"/>
                  </a:lnTo>
                  <a:lnTo>
                    <a:pt x="283709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4124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354362" y="2273855"/>
              <a:ext cx="306705" cy="295275"/>
            </a:xfrm>
            <a:custGeom>
              <a:rect l="l" t="t" r="r" b="b"/>
              <a:pathLst>
                <a:path w="306704" h="295275">
                  <a:moveTo>
                    <a:pt x="306159" y="294843"/>
                  </a:moveTo>
                  <a:lnTo>
                    <a:pt x="0" y="294843"/>
                  </a:lnTo>
                  <a:lnTo>
                    <a:pt x="153057" y="0"/>
                  </a:lnTo>
                  <a:lnTo>
                    <a:pt x="178229" y="48475"/>
                  </a:lnTo>
                  <a:lnTo>
                    <a:pt x="153057" y="48475"/>
                  </a:lnTo>
                  <a:lnTo>
                    <a:pt x="104848" y="141387"/>
                  </a:lnTo>
                  <a:lnTo>
                    <a:pt x="226474" y="141387"/>
                  </a:lnTo>
                  <a:lnTo>
                    <a:pt x="239060" y="165624"/>
                  </a:lnTo>
                  <a:lnTo>
                    <a:pt x="104848" y="165624"/>
                  </a:lnTo>
                  <a:lnTo>
                    <a:pt x="111140" y="177743"/>
                  </a:lnTo>
                  <a:lnTo>
                    <a:pt x="85968" y="177743"/>
                  </a:lnTo>
                  <a:lnTo>
                    <a:pt x="37759" y="270605"/>
                  </a:lnTo>
                  <a:lnTo>
                    <a:pt x="293573" y="270605"/>
                  </a:lnTo>
                  <a:lnTo>
                    <a:pt x="306159" y="294843"/>
                  </a:lnTo>
                  <a:close/>
                </a:path>
                <a:path w="306704" h="295275">
                  <a:moveTo>
                    <a:pt x="226474" y="141387"/>
                  </a:moveTo>
                  <a:lnTo>
                    <a:pt x="201310" y="141387"/>
                  </a:lnTo>
                  <a:lnTo>
                    <a:pt x="153057" y="48475"/>
                  </a:lnTo>
                  <a:lnTo>
                    <a:pt x="178229" y="48475"/>
                  </a:lnTo>
                  <a:lnTo>
                    <a:pt x="226474" y="141387"/>
                  </a:lnTo>
                  <a:close/>
                </a:path>
                <a:path w="306704" h="295275">
                  <a:moveTo>
                    <a:pt x="178234" y="258486"/>
                  </a:moveTo>
                  <a:lnTo>
                    <a:pt x="153057" y="258486"/>
                  </a:lnTo>
                  <a:lnTo>
                    <a:pt x="201310" y="165624"/>
                  </a:lnTo>
                  <a:lnTo>
                    <a:pt x="239060" y="165624"/>
                  </a:lnTo>
                  <a:lnTo>
                    <a:pt x="245353" y="177743"/>
                  </a:lnTo>
                  <a:lnTo>
                    <a:pt x="220191" y="177743"/>
                  </a:lnTo>
                  <a:lnTo>
                    <a:pt x="178234" y="258486"/>
                  </a:lnTo>
                  <a:close/>
                </a:path>
                <a:path w="306704" h="295275">
                  <a:moveTo>
                    <a:pt x="171937" y="270605"/>
                  </a:moveTo>
                  <a:lnTo>
                    <a:pt x="134222" y="270605"/>
                  </a:lnTo>
                  <a:lnTo>
                    <a:pt x="85968" y="177743"/>
                  </a:lnTo>
                  <a:lnTo>
                    <a:pt x="111140" y="177743"/>
                  </a:lnTo>
                  <a:lnTo>
                    <a:pt x="153057" y="258486"/>
                  </a:lnTo>
                  <a:lnTo>
                    <a:pt x="178234" y="258486"/>
                  </a:lnTo>
                  <a:lnTo>
                    <a:pt x="171937" y="270605"/>
                  </a:lnTo>
                  <a:close/>
                </a:path>
                <a:path w="306704" h="295275">
                  <a:moveTo>
                    <a:pt x="293573" y="270605"/>
                  </a:moveTo>
                  <a:lnTo>
                    <a:pt x="268399" y="270605"/>
                  </a:lnTo>
                  <a:lnTo>
                    <a:pt x="220191" y="177743"/>
                  </a:lnTo>
                  <a:lnTo>
                    <a:pt x="245353" y="177743"/>
                  </a:lnTo>
                  <a:lnTo>
                    <a:pt x="293573" y="2706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238459" y="4164011"/>
            <a:ext cx="694690" cy="694690"/>
            <a:chOff x="4238459" y="4164011"/>
            <a:chExt cx="694690" cy="694690"/>
          </a:xfrm>
        </p:grpSpPr>
        <p:sp>
          <p:nvSpPr>
            <p:cNvPr id="13" name="object 13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7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4124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32224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94082" y="46355"/>
                  </a:moveTo>
                  <a:lnTo>
                    <a:pt x="41614" y="46355"/>
                  </a:lnTo>
                  <a:lnTo>
                    <a:pt x="65317" y="26505"/>
                  </a:lnTo>
                  <a:lnTo>
                    <a:pt x="92255" y="11971"/>
                  </a:lnTo>
                  <a:lnTo>
                    <a:pt x="121718" y="3040"/>
                  </a:lnTo>
                  <a:lnTo>
                    <a:pt x="152994" y="0"/>
                  </a:lnTo>
                  <a:lnTo>
                    <a:pt x="201480" y="7527"/>
                  </a:lnTo>
                  <a:lnTo>
                    <a:pt x="243610" y="28485"/>
                  </a:lnTo>
                  <a:lnTo>
                    <a:pt x="246533" y="31295"/>
                  </a:lnTo>
                  <a:lnTo>
                    <a:pt x="152994" y="31295"/>
                  </a:lnTo>
                  <a:lnTo>
                    <a:pt x="131735" y="33123"/>
                  </a:lnTo>
                  <a:lnTo>
                    <a:pt x="111257" y="38502"/>
                  </a:lnTo>
                  <a:lnTo>
                    <a:pt x="94082" y="46355"/>
                  </a:lnTo>
                  <a:close/>
                </a:path>
                <a:path w="306704" h="295275">
                  <a:moveTo>
                    <a:pt x="246553" y="263546"/>
                  </a:moveTo>
                  <a:lnTo>
                    <a:pt x="152994" y="263546"/>
                  </a:lnTo>
                  <a:lnTo>
                    <a:pt x="199979" y="254421"/>
                  </a:lnTo>
                  <a:lnTo>
                    <a:pt x="238426" y="229544"/>
                  </a:lnTo>
                  <a:lnTo>
                    <a:pt x="264389" y="192666"/>
                  </a:lnTo>
                  <a:lnTo>
                    <a:pt x="273921" y="147539"/>
                  </a:lnTo>
                  <a:lnTo>
                    <a:pt x="264389" y="102374"/>
                  </a:lnTo>
                  <a:lnTo>
                    <a:pt x="238426" y="65415"/>
                  </a:lnTo>
                  <a:lnTo>
                    <a:pt x="199979" y="40458"/>
                  </a:lnTo>
                  <a:lnTo>
                    <a:pt x="152994" y="31295"/>
                  </a:lnTo>
                  <a:lnTo>
                    <a:pt x="246533" y="31295"/>
                  </a:lnTo>
                  <a:lnTo>
                    <a:pt x="276845" y="60432"/>
                  </a:lnTo>
                  <a:lnTo>
                    <a:pt x="298647" y="100930"/>
                  </a:lnTo>
                  <a:lnTo>
                    <a:pt x="306478" y="147539"/>
                  </a:lnTo>
                  <a:lnTo>
                    <a:pt x="298647" y="194032"/>
                  </a:lnTo>
                  <a:lnTo>
                    <a:pt x="276845" y="234460"/>
                  </a:lnTo>
                  <a:lnTo>
                    <a:pt x="246553" y="263546"/>
                  </a:lnTo>
                  <a:close/>
                </a:path>
                <a:path w="306704" h="295275">
                  <a:moveTo>
                    <a:pt x="20562" y="142597"/>
                  </a:moveTo>
                  <a:lnTo>
                    <a:pt x="18359" y="141656"/>
                  </a:lnTo>
                  <a:lnTo>
                    <a:pt x="16400" y="140715"/>
                  </a:lnTo>
                  <a:lnTo>
                    <a:pt x="14687" y="138832"/>
                  </a:lnTo>
                  <a:lnTo>
                    <a:pt x="14442" y="136714"/>
                  </a:lnTo>
                  <a:lnTo>
                    <a:pt x="486" y="40458"/>
                  </a:lnTo>
                  <a:lnTo>
                    <a:pt x="7099" y="32943"/>
                  </a:lnTo>
                  <a:lnTo>
                    <a:pt x="9302" y="33884"/>
                  </a:lnTo>
                  <a:lnTo>
                    <a:pt x="41614" y="46355"/>
                  </a:lnTo>
                  <a:lnTo>
                    <a:pt x="94082" y="46355"/>
                  </a:lnTo>
                  <a:lnTo>
                    <a:pt x="92064" y="47278"/>
                  </a:lnTo>
                  <a:lnTo>
                    <a:pt x="74661" y="59297"/>
                  </a:lnTo>
                  <a:lnTo>
                    <a:pt x="103057" y="70122"/>
                  </a:lnTo>
                  <a:lnTo>
                    <a:pt x="105260" y="71063"/>
                  </a:lnTo>
                  <a:lnTo>
                    <a:pt x="106729" y="72945"/>
                  </a:lnTo>
                  <a:lnTo>
                    <a:pt x="107218" y="77416"/>
                  </a:lnTo>
                  <a:lnTo>
                    <a:pt x="106484" y="79534"/>
                  </a:lnTo>
                  <a:lnTo>
                    <a:pt x="104526" y="80946"/>
                  </a:lnTo>
                  <a:lnTo>
                    <a:pt x="24968" y="140715"/>
                  </a:lnTo>
                  <a:lnTo>
                    <a:pt x="23010" y="142126"/>
                  </a:lnTo>
                  <a:lnTo>
                    <a:pt x="20562" y="142597"/>
                  </a:lnTo>
                  <a:close/>
                </a:path>
                <a:path w="306704" h="295275">
                  <a:moveTo>
                    <a:pt x="244283" y="167773"/>
                  </a:moveTo>
                  <a:lnTo>
                    <a:pt x="145633" y="167773"/>
                  </a:lnTo>
                  <a:lnTo>
                    <a:pt x="139758" y="162126"/>
                  </a:lnTo>
                  <a:lnTo>
                    <a:pt x="139758" y="53425"/>
                  </a:lnTo>
                  <a:lnTo>
                    <a:pt x="145633" y="47778"/>
                  </a:lnTo>
                  <a:lnTo>
                    <a:pt x="160075" y="47778"/>
                  </a:lnTo>
                  <a:lnTo>
                    <a:pt x="165950" y="53425"/>
                  </a:lnTo>
                  <a:lnTo>
                    <a:pt x="165950" y="142833"/>
                  </a:lnTo>
                  <a:lnTo>
                    <a:pt x="244283" y="142833"/>
                  </a:lnTo>
                  <a:lnTo>
                    <a:pt x="250158" y="148480"/>
                  </a:lnTo>
                  <a:lnTo>
                    <a:pt x="250158" y="162126"/>
                  </a:lnTo>
                  <a:lnTo>
                    <a:pt x="244283" y="167773"/>
                  </a:lnTo>
                  <a:close/>
                </a:path>
                <a:path w="306704" h="295275">
                  <a:moveTo>
                    <a:pt x="152994" y="294842"/>
                  </a:moveTo>
                  <a:lnTo>
                    <a:pt x="111957" y="289504"/>
                  </a:lnTo>
                  <a:lnTo>
                    <a:pt x="74569" y="274194"/>
                  </a:lnTo>
                  <a:lnTo>
                    <a:pt x="42735" y="249972"/>
                  </a:lnTo>
                  <a:lnTo>
                    <a:pt x="18359" y="217896"/>
                  </a:lnTo>
                  <a:lnTo>
                    <a:pt x="17135" y="214602"/>
                  </a:lnTo>
                  <a:lnTo>
                    <a:pt x="17869" y="212954"/>
                  </a:lnTo>
                  <a:lnTo>
                    <a:pt x="18359" y="211308"/>
                  </a:lnTo>
                  <a:lnTo>
                    <a:pt x="19583" y="209896"/>
                  </a:lnTo>
                  <a:lnTo>
                    <a:pt x="21052" y="209189"/>
                  </a:lnTo>
                  <a:lnTo>
                    <a:pt x="38677" y="200954"/>
                  </a:lnTo>
                  <a:lnTo>
                    <a:pt x="41859" y="199542"/>
                  </a:lnTo>
                  <a:lnTo>
                    <a:pt x="45775" y="200719"/>
                  </a:lnTo>
                  <a:lnTo>
                    <a:pt x="47244" y="203542"/>
                  </a:lnTo>
                  <a:lnTo>
                    <a:pt x="66590" y="228503"/>
                  </a:lnTo>
                  <a:lnTo>
                    <a:pt x="91674" y="247398"/>
                  </a:lnTo>
                  <a:lnTo>
                    <a:pt x="120980" y="259366"/>
                  </a:lnTo>
                  <a:lnTo>
                    <a:pt x="152994" y="263546"/>
                  </a:lnTo>
                  <a:lnTo>
                    <a:pt x="246553" y="263546"/>
                  </a:lnTo>
                  <a:lnTo>
                    <a:pt x="243610" y="266372"/>
                  </a:lnTo>
                  <a:lnTo>
                    <a:pt x="201480" y="287316"/>
                  </a:lnTo>
                  <a:lnTo>
                    <a:pt x="152994" y="2948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7260370" y="4164011"/>
            <a:ext cx="694690" cy="694690"/>
            <a:chOff x="7260370" y="4164011"/>
            <a:chExt cx="694690" cy="694690"/>
          </a:xfrm>
        </p:grpSpPr>
        <p:sp>
          <p:nvSpPr>
            <p:cNvPr id="17" name="object 17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4" y="81653"/>
                  </a:lnTo>
                  <a:lnTo>
                    <a:pt x="151633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40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4124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69003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53238" y="294843"/>
                  </a:moveTo>
                  <a:lnTo>
                    <a:pt x="0" y="294843"/>
                  </a:lnTo>
                  <a:lnTo>
                    <a:pt x="0" y="196562"/>
                  </a:lnTo>
                  <a:lnTo>
                    <a:pt x="53238" y="196562"/>
                  </a:lnTo>
                  <a:lnTo>
                    <a:pt x="53238" y="294843"/>
                  </a:lnTo>
                  <a:close/>
                </a:path>
                <a:path w="306704" h="295275">
                  <a:moveTo>
                    <a:pt x="133115" y="294843"/>
                  </a:moveTo>
                  <a:lnTo>
                    <a:pt x="79876" y="294843"/>
                  </a:lnTo>
                  <a:lnTo>
                    <a:pt x="79876" y="159698"/>
                  </a:lnTo>
                  <a:lnTo>
                    <a:pt x="133115" y="159698"/>
                  </a:lnTo>
                  <a:lnTo>
                    <a:pt x="133115" y="294843"/>
                  </a:lnTo>
                  <a:close/>
                </a:path>
                <a:path w="306704" h="295275">
                  <a:moveTo>
                    <a:pt x="212955" y="294843"/>
                  </a:moveTo>
                  <a:lnTo>
                    <a:pt x="159754" y="294843"/>
                  </a:lnTo>
                  <a:lnTo>
                    <a:pt x="159754" y="122834"/>
                  </a:lnTo>
                  <a:lnTo>
                    <a:pt x="212955" y="122834"/>
                  </a:lnTo>
                  <a:lnTo>
                    <a:pt x="212955" y="294843"/>
                  </a:lnTo>
                  <a:close/>
                </a:path>
                <a:path w="306704" h="295275">
                  <a:moveTo>
                    <a:pt x="292832" y="294843"/>
                  </a:moveTo>
                  <a:lnTo>
                    <a:pt x="239593" y="294843"/>
                  </a:lnTo>
                  <a:lnTo>
                    <a:pt x="239593" y="98281"/>
                  </a:lnTo>
                  <a:lnTo>
                    <a:pt x="292832" y="98281"/>
                  </a:lnTo>
                  <a:lnTo>
                    <a:pt x="292832" y="294843"/>
                  </a:lnTo>
                  <a:close/>
                </a:path>
                <a:path w="306704" h="295275">
                  <a:moveTo>
                    <a:pt x="215866" y="87513"/>
                  </a:moveTo>
                  <a:lnTo>
                    <a:pt x="207445" y="86779"/>
                  </a:lnTo>
                  <a:lnTo>
                    <a:pt x="198041" y="76368"/>
                  </a:lnTo>
                  <a:lnTo>
                    <a:pt x="198837" y="68637"/>
                  </a:lnTo>
                  <a:lnTo>
                    <a:pt x="256054" y="24577"/>
                  </a:lnTo>
                  <a:lnTo>
                    <a:pt x="232241" y="24577"/>
                  </a:lnTo>
                  <a:lnTo>
                    <a:pt x="226299" y="19092"/>
                  </a:lnTo>
                  <a:lnTo>
                    <a:pt x="226299" y="5486"/>
                  </a:lnTo>
                  <a:lnTo>
                    <a:pt x="232241" y="0"/>
                  </a:lnTo>
                  <a:lnTo>
                    <a:pt x="293202" y="0"/>
                  </a:lnTo>
                  <a:lnTo>
                    <a:pt x="293530" y="43"/>
                  </a:lnTo>
                  <a:lnTo>
                    <a:pt x="294091" y="43"/>
                  </a:lnTo>
                  <a:lnTo>
                    <a:pt x="294559" y="129"/>
                  </a:lnTo>
                  <a:lnTo>
                    <a:pt x="294746" y="129"/>
                  </a:lnTo>
                  <a:lnTo>
                    <a:pt x="295167" y="215"/>
                  </a:lnTo>
                  <a:lnTo>
                    <a:pt x="295401" y="215"/>
                  </a:lnTo>
                  <a:lnTo>
                    <a:pt x="295634" y="258"/>
                  </a:lnTo>
                  <a:lnTo>
                    <a:pt x="295868" y="345"/>
                  </a:lnTo>
                  <a:lnTo>
                    <a:pt x="296851" y="561"/>
                  </a:lnTo>
                  <a:lnTo>
                    <a:pt x="297319" y="734"/>
                  </a:lnTo>
                  <a:lnTo>
                    <a:pt x="297506" y="777"/>
                  </a:lnTo>
                  <a:lnTo>
                    <a:pt x="297694" y="863"/>
                  </a:lnTo>
                  <a:lnTo>
                    <a:pt x="297881" y="907"/>
                  </a:lnTo>
                  <a:lnTo>
                    <a:pt x="299237" y="1511"/>
                  </a:lnTo>
                  <a:lnTo>
                    <a:pt x="299565" y="1684"/>
                  </a:lnTo>
                  <a:lnTo>
                    <a:pt x="299986" y="1944"/>
                  </a:lnTo>
                  <a:lnTo>
                    <a:pt x="300173" y="2030"/>
                  </a:lnTo>
                  <a:lnTo>
                    <a:pt x="300313" y="2159"/>
                  </a:lnTo>
                  <a:lnTo>
                    <a:pt x="300641" y="2332"/>
                  </a:lnTo>
                  <a:lnTo>
                    <a:pt x="300828" y="2505"/>
                  </a:lnTo>
                  <a:lnTo>
                    <a:pt x="301389" y="2894"/>
                  </a:lnTo>
                  <a:lnTo>
                    <a:pt x="301669" y="3153"/>
                  </a:lnTo>
                  <a:lnTo>
                    <a:pt x="302044" y="3412"/>
                  </a:lnTo>
                  <a:lnTo>
                    <a:pt x="302418" y="3757"/>
                  </a:lnTo>
                  <a:lnTo>
                    <a:pt x="302606" y="3974"/>
                  </a:lnTo>
                  <a:lnTo>
                    <a:pt x="303073" y="4405"/>
                  </a:lnTo>
                  <a:lnTo>
                    <a:pt x="303355" y="4751"/>
                  </a:lnTo>
                  <a:lnTo>
                    <a:pt x="303635" y="5097"/>
                  </a:lnTo>
                  <a:lnTo>
                    <a:pt x="304150" y="5831"/>
                  </a:lnTo>
                  <a:lnTo>
                    <a:pt x="304710" y="6781"/>
                  </a:lnTo>
                  <a:lnTo>
                    <a:pt x="304804" y="6911"/>
                  </a:lnTo>
                  <a:lnTo>
                    <a:pt x="305085" y="7559"/>
                  </a:lnTo>
                  <a:lnTo>
                    <a:pt x="305272" y="7904"/>
                  </a:lnTo>
                  <a:lnTo>
                    <a:pt x="305319" y="8120"/>
                  </a:lnTo>
                  <a:lnTo>
                    <a:pt x="305506" y="8466"/>
                  </a:lnTo>
                  <a:lnTo>
                    <a:pt x="305599" y="8898"/>
                  </a:lnTo>
                  <a:lnTo>
                    <a:pt x="305693" y="9114"/>
                  </a:lnTo>
                  <a:lnTo>
                    <a:pt x="305881" y="9848"/>
                  </a:lnTo>
                  <a:lnTo>
                    <a:pt x="305927" y="10193"/>
                  </a:lnTo>
                  <a:lnTo>
                    <a:pt x="306021" y="10582"/>
                  </a:lnTo>
                  <a:lnTo>
                    <a:pt x="306114" y="38529"/>
                  </a:lnTo>
                  <a:lnTo>
                    <a:pt x="279541" y="38529"/>
                  </a:lnTo>
                  <a:lnTo>
                    <a:pt x="215866" y="87513"/>
                  </a:lnTo>
                  <a:close/>
                </a:path>
                <a:path w="306704" h="295275">
                  <a:moveTo>
                    <a:pt x="300173" y="73733"/>
                  </a:moveTo>
                  <a:lnTo>
                    <a:pt x="285482" y="73733"/>
                  </a:lnTo>
                  <a:lnTo>
                    <a:pt x="279541" y="68205"/>
                  </a:lnTo>
                  <a:lnTo>
                    <a:pt x="279541" y="38529"/>
                  </a:lnTo>
                  <a:lnTo>
                    <a:pt x="306114" y="38529"/>
                  </a:lnTo>
                  <a:lnTo>
                    <a:pt x="306114" y="68205"/>
                  </a:lnTo>
                  <a:lnTo>
                    <a:pt x="300173" y="737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019268" y="4721553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960D"/>
                </a:solidFill>
                <a:latin typeface="微软雅黑"/>
                <a:cs typeface="微软雅黑"/>
              </a:rPr>
              <a:t>线下活动推</a:t>
            </a:r>
            <a:r>
              <a:rPr sz="1550" b="1" spc="-50">
                <a:solidFill>
                  <a:srgbClr val="FF960D"/>
                </a:solidFill>
                <a:latin typeface="微软雅黑"/>
                <a:cs typeface="微软雅黑"/>
              </a:rPr>
              <a:t>广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线下渠道资源整合方案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853918" y="2063110"/>
            <a:ext cx="2425700" cy="1287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04076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960D"/>
                </a:solidFill>
                <a:latin typeface="微软雅黑"/>
                <a:cs typeface="微软雅黑"/>
              </a:rPr>
              <a:t>实体门店优</a:t>
            </a:r>
            <a:r>
              <a:rPr sz="1550" b="1" spc="-50">
                <a:solidFill>
                  <a:srgbClr val="FF960D"/>
                </a:solidFill>
                <a:latin typeface="微软雅黑"/>
                <a:cs typeface="微软雅黑"/>
              </a:rPr>
              <a:t>化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提升实体门店形象，提供舒适、专业的咨询环境；加强门店员</a:t>
            </a:r>
            <a:endParaRPr sz="1350">
              <a:latin typeface="微软雅黑"/>
              <a:cs typeface="微软雅黑"/>
            </a:endParaRPr>
          </a:p>
          <a:p>
            <a:pPr marL="52705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工培训，提高服务质量。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9093848" y="2097286"/>
            <a:ext cx="2254250" cy="12534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960D"/>
                </a:solidFill>
                <a:latin typeface="微软雅黑"/>
                <a:cs typeface="微软雅黑"/>
              </a:rPr>
              <a:t>跨界合</a:t>
            </a:r>
            <a:r>
              <a:rPr sz="1550" b="1" spc="-50">
                <a:solidFill>
                  <a:srgbClr val="FF960D"/>
                </a:solidFill>
                <a:latin typeface="微软雅黑"/>
                <a:cs typeface="微软雅黑"/>
              </a:rPr>
              <a:t>作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4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与相关行业合作，如银行、医疗机构等，实现资源共享和互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利共赢。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019268" y="5109732"/>
            <a:ext cx="22542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举办各类线下活动，如保险知识讲座、健康沙龙等，增强客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户互动与粘性。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066024" y="4721553"/>
            <a:ext cx="2425700" cy="1292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4079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960D"/>
                </a:solidFill>
                <a:latin typeface="微软雅黑"/>
                <a:cs typeface="微软雅黑"/>
              </a:rPr>
              <a:t>地域性拓</a:t>
            </a:r>
            <a:r>
              <a:rPr sz="1550" b="1" spc="-50">
                <a:solidFill>
                  <a:srgbClr val="FF960D"/>
                </a:solidFill>
                <a:latin typeface="微软雅黑"/>
                <a:cs typeface="微软雅黑"/>
              </a:rPr>
              <a:t>展</a:t>
            </a:r>
            <a:endParaRPr sz="1550">
              <a:latin typeface="微软雅黑"/>
              <a:cs typeface="微软雅黑"/>
            </a:endParaRPr>
          </a:p>
          <a:p>
            <a:pPr marL="12700" marR="177165">
              <a:lnSpc>
                <a:spcPct val="150000"/>
              </a:lnSpc>
              <a:spcBef>
                <a:spcPts val="7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根据地区特点和市场需求，制定针对性拓展策略，挖掘潜在</a:t>
            </a:r>
            <a:endParaRPr sz="1350">
              <a:latin typeface="微软雅黑"/>
              <a:cs typeface="微软雅黑"/>
            </a:endParaRPr>
          </a:p>
          <a:p>
            <a:pPr marL="1898014">
              <a:lnSpc>
                <a:spcPct val="100000"/>
              </a:lnSpc>
              <a:spcBef>
                <a:spcPts val="810"/>
              </a:spcBef>
            </a:pP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市场。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89935" y="1498288"/>
            <a:ext cx="3861435" cy="3861435"/>
            <a:chOff x="4289935" y="1498288"/>
            <a:chExt cx="3861435" cy="38614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89935" y="1498288"/>
              <a:ext cx="3861422" cy="386142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429410" y="1744053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3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3" y="71129"/>
                  </a:lnTo>
                  <a:lnTo>
                    <a:pt x="169079" y="46607"/>
                  </a:lnTo>
                  <a:lnTo>
                    <a:pt x="208500" y="26826"/>
                  </a:lnTo>
                  <a:lnTo>
                    <a:pt x="250628" y="12194"/>
                  </a:lnTo>
                  <a:lnTo>
                    <a:pt x="295059" y="3116"/>
                  </a:lnTo>
                  <a:lnTo>
                    <a:pt x="341377" y="0"/>
                  </a:lnTo>
                  <a:lnTo>
                    <a:pt x="387700" y="3116"/>
                  </a:lnTo>
                  <a:lnTo>
                    <a:pt x="432128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1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30780" y="1926441"/>
              <a:ext cx="288925" cy="340360"/>
            </a:xfrm>
            <a:custGeom>
              <a:rect l="l" t="t" r="r" b="b"/>
              <a:pathLst>
                <a:path w="288925" h="340360">
                  <a:moveTo>
                    <a:pt x="154743" y="40618"/>
                  </a:moveTo>
                  <a:lnTo>
                    <a:pt x="137035" y="40618"/>
                  </a:lnTo>
                  <a:lnTo>
                    <a:pt x="137035" y="32772"/>
                  </a:lnTo>
                  <a:lnTo>
                    <a:pt x="134136" y="27269"/>
                  </a:lnTo>
                  <a:lnTo>
                    <a:pt x="127759" y="19852"/>
                  </a:lnTo>
                  <a:lnTo>
                    <a:pt x="121382" y="13337"/>
                  </a:lnTo>
                  <a:lnTo>
                    <a:pt x="118483" y="10540"/>
                  </a:lnTo>
                  <a:lnTo>
                    <a:pt x="118209" y="0"/>
                  </a:lnTo>
                  <a:lnTo>
                    <a:pt x="170599" y="0"/>
                  </a:lnTo>
                  <a:lnTo>
                    <a:pt x="170247" y="10939"/>
                  </a:lnTo>
                  <a:lnTo>
                    <a:pt x="167105" y="13739"/>
                  </a:lnTo>
                  <a:lnTo>
                    <a:pt x="160193" y="20285"/>
                  </a:lnTo>
                  <a:lnTo>
                    <a:pt x="153282" y="27792"/>
                  </a:lnTo>
                  <a:lnTo>
                    <a:pt x="150140" y="33476"/>
                  </a:lnTo>
                  <a:lnTo>
                    <a:pt x="150140" y="40583"/>
                  </a:lnTo>
                  <a:lnTo>
                    <a:pt x="154281" y="40583"/>
                  </a:lnTo>
                  <a:lnTo>
                    <a:pt x="154743" y="40618"/>
                  </a:lnTo>
                  <a:close/>
                </a:path>
                <a:path w="288925" h="340360">
                  <a:moveTo>
                    <a:pt x="288212" y="296294"/>
                  </a:moveTo>
                  <a:lnTo>
                    <a:pt x="439" y="296294"/>
                  </a:lnTo>
                  <a:lnTo>
                    <a:pt x="439" y="275541"/>
                  </a:lnTo>
                  <a:lnTo>
                    <a:pt x="0" y="273318"/>
                  </a:lnTo>
                  <a:lnTo>
                    <a:pt x="1537" y="266364"/>
                  </a:lnTo>
                  <a:lnTo>
                    <a:pt x="9336" y="254250"/>
                  </a:lnTo>
                  <a:lnTo>
                    <a:pt x="27681" y="236549"/>
                  </a:lnTo>
                  <a:lnTo>
                    <a:pt x="46285" y="208783"/>
                  </a:lnTo>
                  <a:lnTo>
                    <a:pt x="54683" y="170902"/>
                  </a:lnTo>
                  <a:lnTo>
                    <a:pt x="56823" y="129149"/>
                  </a:lnTo>
                  <a:lnTo>
                    <a:pt x="56663" y="89765"/>
                  </a:lnTo>
                  <a:lnTo>
                    <a:pt x="68801" y="61776"/>
                  </a:lnTo>
                  <a:lnTo>
                    <a:pt x="95514" y="47127"/>
                  </a:lnTo>
                  <a:lnTo>
                    <a:pt x="122227" y="41508"/>
                  </a:lnTo>
                  <a:lnTo>
                    <a:pt x="134370" y="40595"/>
                  </a:lnTo>
                  <a:lnTo>
                    <a:pt x="137035" y="40595"/>
                  </a:lnTo>
                  <a:lnTo>
                    <a:pt x="154743" y="40618"/>
                  </a:lnTo>
                  <a:lnTo>
                    <a:pt x="166480" y="41508"/>
                  </a:lnTo>
                  <a:lnTo>
                    <a:pt x="193158" y="47127"/>
                  </a:lnTo>
                  <a:lnTo>
                    <a:pt x="219855" y="61776"/>
                  </a:lnTo>
                  <a:lnTo>
                    <a:pt x="231992" y="89777"/>
                  </a:lnTo>
                  <a:lnTo>
                    <a:pt x="231829" y="129159"/>
                  </a:lnTo>
                  <a:lnTo>
                    <a:pt x="233971" y="170907"/>
                  </a:lnTo>
                  <a:lnTo>
                    <a:pt x="242371" y="208786"/>
                  </a:lnTo>
                  <a:lnTo>
                    <a:pt x="260984" y="236559"/>
                  </a:lnTo>
                  <a:lnTo>
                    <a:pt x="279321" y="254260"/>
                  </a:lnTo>
                  <a:lnTo>
                    <a:pt x="287115" y="266370"/>
                  </a:lnTo>
                  <a:lnTo>
                    <a:pt x="288651" y="273320"/>
                  </a:lnTo>
                  <a:lnTo>
                    <a:pt x="288212" y="275541"/>
                  </a:lnTo>
                  <a:lnTo>
                    <a:pt x="288212" y="296294"/>
                  </a:lnTo>
                  <a:close/>
                </a:path>
                <a:path w="288925" h="340360">
                  <a:moveTo>
                    <a:pt x="177124" y="307388"/>
                  </a:moveTo>
                  <a:lnTo>
                    <a:pt x="121895" y="307388"/>
                  </a:lnTo>
                  <a:lnTo>
                    <a:pt x="166914" y="307186"/>
                  </a:lnTo>
                  <a:lnTo>
                    <a:pt x="177145" y="307290"/>
                  </a:lnTo>
                  <a:close/>
                </a:path>
                <a:path w="288925" h="340360">
                  <a:moveTo>
                    <a:pt x="144403" y="340074"/>
                  </a:moveTo>
                  <a:lnTo>
                    <a:pt x="131660" y="337166"/>
                  </a:lnTo>
                  <a:lnTo>
                    <a:pt x="121253" y="329588"/>
                  </a:lnTo>
                  <a:lnTo>
                    <a:pt x="114236" y="319057"/>
                  </a:lnTo>
                  <a:lnTo>
                    <a:pt x="111663" y="307290"/>
                  </a:lnTo>
                  <a:lnTo>
                    <a:pt x="177124" y="307388"/>
                  </a:lnTo>
                  <a:lnTo>
                    <a:pt x="174572" y="319057"/>
                  </a:lnTo>
                  <a:lnTo>
                    <a:pt x="167555" y="329588"/>
                  </a:lnTo>
                  <a:lnTo>
                    <a:pt x="157148" y="337166"/>
                  </a:lnTo>
                  <a:lnTo>
                    <a:pt x="144403" y="3400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80954" y="1688046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3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0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1" y="26826"/>
                  </a:lnTo>
                  <a:lnTo>
                    <a:pt x="250630" y="12194"/>
                  </a:lnTo>
                  <a:lnTo>
                    <a:pt x="295061" y="3116"/>
                  </a:lnTo>
                  <a:lnTo>
                    <a:pt x="341379" y="0"/>
                  </a:lnTo>
                  <a:lnTo>
                    <a:pt x="387701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76133" y="1584023"/>
            <a:ext cx="38354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803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筛选优质合作伙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伴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评估潜在合作伙伴的综合实力、信誉度及合</a:t>
            </a:r>
            <a:endParaRPr sz="1500">
              <a:latin typeface="微软雅黑"/>
              <a:cs typeface="微软雅黑"/>
            </a:endParaRPr>
          </a:p>
          <a:p>
            <a:pPr marL="1345565">
              <a:lnSpc>
                <a:spcPct val="100000"/>
              </a:lnSpc>
              <a:spcBef>
                <a:spcPts val="3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作意愿，确保双方利益一致。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29571" y="1584023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61925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明确合作内容与责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任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与合作伙伴签订详细合作协议，明确双方权责、合作期限及收益分配等。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08822" y="1863388"/>
            <a:ext cx="3455035" cy="3256279"/>
            <a:chOff x="4408822" y="1863388"/>
            <a:chExt cx="3455035" cy="3256279"/>
          </a:xfrm>
        </p:grpSpPr>
        <p:sp>
          <p:nvSpPr>
            <p:cNvPr id="10" name="object 10"/>
            <p:cNvSpPr/>
            <p:nvPr/>
          </p:nvSpPr>
          <p:spPr>
            <a:xfrm>
              <a:off x="7356302" y="1863388"/>
              <a:ext cx="332105" cy="332105"/>
            </a:xfrm>
            <a:custGeom>
              <a:rect l="l" t="t" r="r" b="b"/>
              <a:pathLst>
                <a:path w="332104" h="332105">
                  <a:moveTo>
                    <a:pt x="218921" y="53992"/>
                  </a:moveTo>
                  <a:lnTo>
                    <a:pt x="112404" y="53992"/>
                  </a:lnTo>
                  <a:lnTo>
                    <a:pt x="116337" y="52124"/>
                  </a:lnTo>
                  <a:lnTo>
                    <a:pt x="120312" y="50588"/>
                  </a:lnTo>
                  <a:lnTo>
                    <a:pt x="124442" y="49124"/>
                  </a:lnTo>
                  <a:lnTo>
                    <a:pt x="144958" y="0"/>
                  </a:lnTo>
                  <a:lnTo>
                    <a:pt x="186466" y="0"/>
                  </a:lnTo>
                  <a:lnTo>
                    <a:pt x="207501" y="49291"/>
                  </a:lnTo>
                  <a:lnTo>
                    <a:pt x="211475" y="50713"/>
                  </a:lnTo>
                  <a:lnTo>
                    <a:pt x="215325" y="52248"/>
                  </a:lnTo>
                  <a:lnTo>
                    <a:pt x="218921" y="53992"/>
                  </a:lnTo>
                  <a:close/>
                </a:path>
                <a:path w="332104" h="332105">
                  <a:moveTo>
                    <a:pt x="288865" y="54075"/>
                  </a:moveTo>
                  <a:lnTo>
                    <a:pt x="219092" y="54075"/>
                  </a:lnTo>
                  <a:lnTo>
                    <a:pt x="268507" y="33725"/>
                  </a:lnTo>
                  <a:lnTo>
                    <a:pt x="288865" y="54075"/>
                  </a:lnTo>
                  <a:close/>
                </a:path>
                <a:path w="332104" h="332105">
                  <a:moveTo>
                    <a:pt x="63518" y="298342"/>
                  </a:moveTo>
                  <a:lnTo>
                    <a:pt x="34171" y="268995"/>
                  </a:lnTo>
                  <a:lnTo>
                    <a:pt x="53908" y="219788"/>
                  </a:lnTo>
                  <a:lnTo>
                    <a:pt x="51968" y="215771"/>
                  </a:lnTo>
                  <a:lnTo>
                    <a:pt x="50279" y="211475"/>
                  </a:lnTo>
                  <a:lnTo>
                    <a:pt x="48845" y="207459"/>
                  </a:lnTo>
                  <a:lnTo>
                    <a:pt x="0" y="187109"/>
                  </a:lnTo>
                  <a:lnTo>
                    <a:pt x="0" y="145601"/>
                  </a:lnTo>
                  <a:lnTo>
                    <a:pt x="48803" y="124733"/>
                  </a:lnTo>
                  <a:lnTo>
                    <a:pt x="50351" y="120395"/>
                  </a:lnTo>
                  <a:lnTo>
                    <a:pt x="51885" y="116420"/>
                  </a:lnTo>
                  <a:lnTo>
                    <a:pt x="53837" y="112405"/>
                  </a:lnTo>
                  <a:lnTo>
                    <a:pt x="33725" y="63518"/>
                  </a:lnTo>
                  <a:lnTo>
                    <a:pt x="63072" y="34172"/>
                  </a:lnTo>
                  <a:lnTo>
                    <a:pt x="112404" y="53992"/>
                  </a:lnTo>
                  <a:lnTo>
                    <a:pt x="218921" y="53992"/>
                  </a:lnTo>
                  <a:lnTo>
                    <a:pt x="219092" y="54075"/>
                  </a:lnTo>
                  <a:lnTo>
                    <a:pt x="288865" y="54075"/>
                  </a:lnTo>
                  <a:lnTo>
                    <a:pt x="297865" y="63072"/>
                  </a:lnTo>
                  <a:lnTo>
                    <a:pt x="281517" y="103771"/>
                  </a:lnTo>
                  <a:lnTo>
                    <a:pt x="165712" y="103771"/>
                  </a:lnTo>
                  <a:lnTo>
                    <a:pt x="141484" y="108666"/>
                  </a:lnTo>
                  <a:lnTo>
                    <a:pt x="121692" y="122014"/>
                  </a:lnTo>
                  <a:lnTo>
                    <a:pt x="108344" y="141805"/>
                  </a:lnTo>
                  <a:lnTo>
                    <a:pt x="103449" y="166034"/>
                  </a:lnTo>
                  <a:lnTo>
                    <a:pt x="108344" y="190262"/>
                  </a:lnTo>
                  <a:lnTo>
                    <a:pt x="121692" y="210053"/>
                  </a:lnTo>
                  <a:lnTo>
                    <a:pt x="141484" y="223401"/>
                  </a:lnTo>
                  <a:lnTo>
                    <a:pt x="165712" y="228296"/>
                  </a:lnTo>
                  <a:lnTo>
                    <a:pt x="281742" y="228296"/>
                  </a:lnTo>
                  <a:lnTo>
                    <a:pt x="298331" y="268507"/>
                  </a:lnTo>
                  <a:lnTo>
                    <a:pt x="288929" y="277909"/>
                  </a:lnTo>
                  <a:lnTo>
                    <a:pt x="219205" y="277909"/>
                  </a:lnTo>
                  <a:lnTo>
                    <a:pt x="218685" y="278159"/>
                  </a:lnTo>
                  <a:lnTo>
                    <a:pt x="112529" y="278159"/>
                  </a:lnTo>
                  <a:lnTo>
                    <a:pt x="63518" y="298342"/>
                  </a:lnTo>
                  <a:close/>
                </a:path>
                <a:path w="332104" h="332105">
                  <a:moveTo>
                    <a:pt x="281742" y="228296"/>
                  </a:moveTo>
                  <a:lnTo>
                    <a:pt x="165712" y="228296"/>
                  </a:lnTo>
                  <a:lnTo>
                    <a:pt x="189940" y="223401"/>
                  </a:lnTo>
                  <a:lnTo>
                    <a:pt x="209732" y="210053"/>
                  </a:lnTo>
                  <a:lnTo>
                    <a:pt x="223079" y="190262"/>
                  </a:lnTo>
                  <a:lnTo>
                    <a:pt x="227975" y="166034"/>
                  </a:lnTo>
                  <a:lnTo>
                    <a:pt x="223079" y="141805"/>
                  </a:lnTo>
                  <a:lnTo>
                    <a:pt x="209732" y="122014"/>
                  </a:lnTo>
                  <a:lnTo>
                    <a:pt x="189940" y="108666"/>
                  </a:lnTo>
                  <a:lnTo>
                    <a:pt x="165712" y="103771"/>
                  </a:lnTo>
                  <a:lnTo>
                    <a:pt x="281517" y="103771"/>
                  </a:lnTo>
                  <a:lnTo>
                    <a:pt x="277836" y="112934"/>
                  </a:lnTo>
                  <a:lnTo>
                    <a:pt x="279622" y="116627"/>
                  </a:lnTo>
                  <a:lnTo>
                    <a:pt x="281114" y="120509"/>
                  </a:lnTo>
                  <a:lnTo>
                    <a:pt x="282454" y="124286"/>
                  </a:lnTo>
                  <a:lnTo>
                    <a:pt x="332068" y="144958"/>
                  </a:lnTo>
                  <a:lnTo>
                    <a:pt x="332068" y="186466"/>
                  </a:lnTo>
                  <a:lnTo>
                    <a:pt x="282444" y="207625"/>
                  </a:lnTo>
                  <a:lnTo>
                    <a:pt x="280990" y="211672"/>
                  </a:lnTo>
                  <a:lnTo>
                    <a:pt x="279642" y="215252"/>
                  </a:lnTo>
                  <a:lnTo>
                    <a:pt x="277898" y="218978"/>
                  </a:lnTo>
                  <a:lnTo>
                    <a:pt x="281742" y="228296"/>
                  </a:lnTo>
                  <a:close/>
                </a:path>
                <a:path w="332104" h="332105">
                  <a:moveTo>
                    <a:pt x="268985" y="297854"/>
                  </a:moveTo>
                  <a:lnTo>
                    <a:pt x="219205" y="277909"/>
                  </a:lnTo>
                  <a:lnTo>
                    <a:pt x="288929" y="277909"/>
                  </a:lnTo>
                  <a:lnTo>
                    <a:pt x="268985" y="297854"/>
                  </a:lnTo>
                  <a:close/>
                </a:path>
                <a:path w="332104" h="332105">
                  <a:moveTo>
                    <a:pt x="187109" y="332068"/>
                  </a:moveTo>
                  <a:lnTo>
                    <a:pt x="145601" y="332068"/>
                  </a:lnTo>
                  <a:lnTo>
                    <a:pt x="124607" y="282943"/>
                  </a:lnTo>
                  <a:lnTo>
                    <a:pt x="120477" y="281521"/>
                  </a:lnTo>
                  <a:lnTo>
                    <a:pt x="116461" y="280026"/>
                  </a:lnTo>
                  <a:lnTo>
                    <a:pt x="112529" y="278159"/>
                  </a:lnTo>
                  <a:lnTo>
                    <a:pt x="218685" y="278159"/>
                  </a:lnTo>
                  <a:lnTo>
                    <a:pt x="215481" y="279694"/>
                  </a:lnTo>
                  <a:lnTo>
                    <a:pt x="211589" y="281230"/>
                  </a:lnTo>
                  <a:lnTo>
                    <a:pt x="207657" y="282693"/>
                  </a:lnTo>
                  <a:lnTo>
                    <a:pt x="187109" y="332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08822" y="4436915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2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4" y="71129"/>
                  </a:lnTo>
                  <a:lnTo>
                    <a:pt x="169080" y="46607"/>
                  </a:lnTo>
                  <a:lnTo>
                    <a:pt x="208500" y="26826"/>
                  </a:lnTo>
                  <a:lnTo>
                    <a:pt x="250629" y="12194"/>
                  </a:lnTo>
                  <a:lnTo>
                    <a:pt x="295062" y="3116"/>
                  </a:lnTo>
                  <a:lnTo>
                    <a:pt x="341377" y="0"/>
                  </a:lnTo>
                  <a:lnTo>
                    <a:pt x="387701" y="3116"/>
                  </a:lnTo>
                  <a:lnTo>
                    <a:pt x="432129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2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84167" y="4614386"/>
              <a:ext cx="332105" cy="328295"/>
            </a:xfrm>
            <a:custGeom>
              <a:rect l="l" t="t" r="r" b="b"/>
              <a:pathLst>
                <a:path w="332104" h="328295">
                  <a:moveTo>
                    <a:pt x="166044" y="140490"/>
                  </a:moveTo>
                  <a:lnTo>
                    <a:pt x="0" y="93660"/>
                  </a:lnTo>
                  <a:lnTo>
                    <a:pt x="0" y="46830"/>
                  </a:lnTo>
                  <a:lnTo>
                    <a:pt x="166044" y="0"/>
                  </a:lnTo>
                  <a:lnTo>
                    <a:pt x="332068" y="46830"/>
                  </a:lnTo>
                  <a:lnTo>
                    <a:pt x="332068" y="93660"/>
                  </a:lnTo>
                  <a:lnTo>
                    <a:pt x="166044" y="140490"/>
                  </a:lnTo>
                  <a:close/>
                </a:path>
                <a:path w="332104" h="328295">
                  <a:moveTo>
                    <a:pt x="166044" y="234150"/>
                  </a:moveTo>
                  <a:lnTo>
                    <a:pt x="0" y="187320"/>
                  </a:lnTo>
                  <a:lnTo>
                    <a:pt x="0" y="140490"/>
                  </a:lnTo>
                  <a:lnTo>
                    <a:pt x="166044" y="187320"/>
                  </a:lnTo>
                  <a:lnTo>
                    <a:pt x="332068" y="187320"/>
                  </a:lnTo>
                  <a:lnTo>
                    <a:pt x="166044" y="234150"/>
                  </a:lnTo>
                  <a:close/>
                </a:path>
                <a:path w="332104" h="328295">
                  <a:moveTo>
                    <a:pt x="332068" y="187320"/>
                  </a:moveTo>
                  <a:lnTo>
                    <a:pt x="166044" y="187320"/>
                  </a:lnTo>
                  <a:lnTo>
                    <a:pt x="332068" y="140490"/>
                  </a:lnTo>
                  <a:lnTo>
                    <a:pt x="332068" y="187320"/>
                  </a:lnTo>
                  <a:close/>
                </a:path>
                <a:path w="332104" h="328295">
                  <a:moveTo>
                    <a:pt x="166044" y="327810"/>
                  </a:moveTo>
                  <a:lnTo>
                    <a:pt x="0" y="280980"/>
                  </a:lnTo>
                  <a:lnTo>
                    <a:pt x="0" y="234150"/>
                  </a:lnTo>
                  <a:lnTo>
                    <a:pt x="166044" y="280980"/>
                  </a:lnTo>
                  <a:lnTo>
                    <a:pt x="332068" y="280980"/>
                  </a:lnTo>
                  <a:lnTo>
                    <a:pt x="166044" y="327810"/>
                  </a:lnTo>
                  <a:close/>
                </a:path>
                <a:path w="332104" h="328295">
                  <a:moveTo>
                    <a:pt x="332068" y="280980"/>
                  </a:moveTo>
                  <a:lnTo>
                    <a:pt x="166044" y="280980"/>
                  </a:lnTo>
                  <a:lnTo>
                    <a:pt x="332068" y="234150"/>
                  </a:lnTo>
                  <a:lnTo>
                    <a:pt x="332068" y="280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80954" y="4436915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2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1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2" y="26826"/>
                  </a:lnTo>
                  <a:lnTo>
                    <a:pt x="250630" y="12194"/>
                  </a:lnTo>
                  <a:lnTo>
                    <a:pt x="295063" y="3116"/>
                  </a:lnTo>
                  <a:lnTo>
                    <a:pt x="341379" y="0"/>
                  </a:lnTo>
                  <a:lnTo>
                    <a:pt x="387702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62635" y="4641945"/>
              <a:ext cx="319405" cy="273050"/>
            </a:xfrm>
            <a:custGeom>
              <a:rect l="l" t="t" r="r" b="b"/>
              <a:pathLst>
                <a:path w="319404" h="273050">
                  <a:moveTo>
                    <a:pt x="160180" y="272683"/>
                  </a:moveTo>
                  <a:lnTo>
                    <a:pt x="135151" y="256103"/>
                  </a:lnTo>
                  <a:lnTo>
                    <a:pt x="80090" y="213690"/>
                  </a:lnTo>
                  <a:lnTo>
                    <a:pt x="25028" y="156438"/>
                  </a:lnTo>
                  <a:lnTo>
                    <a:pt x="0" y="95340"/>
                  </a:lnTo>
                  <a:lnTo>
                    <a:pt x="5496" y="60335"/>
                  </a:lnTo>
                  <a:lnTo>
                    <a:pt x="21808" y="29796"/>
                  </a:lnTo>
                  <a:lnTo>
                    <a:pt x="48669" y="8194"/>
                  </a:lnTo>
                  <a:lnTo>
                    <a:pt x="85811" y="0"/>
                  </a:lnTo>
                  <a:lnTo>
                    <a:pt x="119152" y="7619"/>
                  </a:lnTo>
                  <a:lnTo>
                    <a:pt x="142303" y="24381"/>
                  </a:lnTo>
                  <a:lnTo>
                    <a:pt x="155800" y="41143"/>
                  </a:lnTo>
                  <a:lnTo>
                    <a:pt x="160180" y="48762"/>
                  </a:lnTo>
                  <a:lnTo>
                    <a:pt x="307768" y="48762"/>
                  </a:lnTo>
                  <a:lnTo>
                    <a:pt x="313784" y="59929"/>
                  </a:lnTo>
                  <a:lnTo>
                    <a:pt x="319399" y="95340"/>
                  </a:lnTo>
                  <a:lnTo>
                    <a:pt x="294521" y="156838"/>
                  </a:lnTo>
                  <a:lnTo>
                    <a:pt x="239790" y="214045"/>
                  </a:lnTo>
                  <a:lnTo>
                    <a:pt x="185058" y="256236"/>
                  </a:lnTo>
                  <a:lnTo>
                    <a:pt x="160180" y="272683"/>
                  </a:lnTo>
                  <a:close/>
                </a:path>
                <a:path w="319404" h="273050">
                  <a:moveTo>
                    <a:pt x="307768" y="48762"/>
                  </a:moveTo>
                  <a:lnTo>
                    <a:pt x="160180" y="48762"/>
                  </a:lnTo>
                  <a:lnTo>
                    <a:pt x="164157" y="41143"/>
                  </a:lnTo>
                  <a:lnTo>
                    <a:pt x="176984" y="24381"/>
                  </a:lnTo>
                  <a:lnTo>
                    <a:pt x="200002" y="7619"/>
                  </a:lnTo>
                  <a:lnTo>
                    <a:pt x="234550" y="0"/>
                  </a:lnTo>
                  <a:lnTo>
                    <a:pt x="270735" y="8058"/>
                  </a:lnTo>
                  <a:lnTo>
                    <a:pt x="297354" y="29435"/>
                  </a:lnTo>
                  <a:lnTo>
                    <a:pt x="307768" y="48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355544" y="4356134"/>
            <a:ext cx="38354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803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建立有效沟通机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制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定期召开合作伙伴会议，分享业务动态、市</a:t>
            </a:r>
            <a:endParaRPr sz="1500">
              <a:latin typeface="微软雅黑"/>
              <a:cs typeface="微软雅黑"/>
            </a:endParaRPr>
          </a:p>
          <a:p>
            <a:pPr marL="1726564">
              <a:lnSpc>
                <a:spcPct val="100000"/>
              </a:lnSpc>
              <a:spcBef>
                <a:spcPts val="3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场信息，共同解决问题。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29571" y="4356134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5626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持续优化合作关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系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根据市场变化及合作效果，调整合作策略，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深化双方合作层次。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合作伙伴关系建立及维护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https://d.book118.com/917066142105006051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保险销售可行性报告</vt:lpstr>
      <vt:lpstr>contents</vt:lpstr>
      <vt:lpstr>CHAPTER 01</vt:lpstr>
      <vt:lpstr>目标市场现状及趋势</vt:lpstr>
      <vt:lpstr>潜在客户群体特征</vt:lpstr>
      <vt:lpstr>市场需求量及增长潜力</vt:lpstr>
      <vt:lpstr>竞争格局与主要对手分析</vt:lpstr>
      <vt:lpstr>CHAPTER 02</vt:lpstr>
      <vt:lpstr>保险产品种类及特点</vt:lpstr>
      <vt:lpstr>目标客户群体需求洞察</vt:lpstr>
      <vt:lpstr>产品差异化优势挖掘</vt:lpstr>
      <vt:lpstr>价格策略制定</vt:lpstr>
      <vt:lpstr>CHAPTER 03</vt:lpstr>
      <vt:lpstr>线上渠道布局及运营策略</vt:lpstr>
      <vt:lpstr>线下渠道资源整合方案</vt:lpstr>
      <vt:lpstr>合作伙伴关系建立及维护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2024-09-24T15:58:02.019</cp:lastPrinted>
  <dcterms:created xsi:type="dcterms:W3CDTF">2024-09-24T07:58:02Z</dcterms:created>
  <dcterms:modified xsi:type="dcterms:W3CDTF">2024-09-24T07:58:03Z</dcterms:modified>
</cp:coreProperties>
</file>