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BFB6B6-0A58-496F-A433-2AC022D1E4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09C701-7A20-46FA-88DF-4B2275AEB9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725968-BC6A-4738-81B7-6620E48BB7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BE951C-FBFE-4A40-B9BD-23BD260D3C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1B3AEF-2C90-44FA-9734-7DFD6670D8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E6C713-E50B-4A7F-AB15-FFD5397C55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C1FEFA-6EB1-4E02-808C-49F73AC099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3CBD75-8B6D-4DDC-9259-2F920D1820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29B473-2623-4D60-AE20-8072FA3A65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353702-1575-44E8-AFE4-F28D163B47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2EEE22-A994-4150-B427-29CF20CE56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0303613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2023届高考语文复习关系型材料作文写作课件\n## 1.关系型材料作文写作概述及重要性\n### 1.1关系型材料作文定义与特点\n### 1.2关系型材料作文命题趋势分析\n### 1.3关系型材料作文在高考中的重要性\n## 2.关系型材料作文写作策略与技巧\n### 2.1审题立意：抓住关系型材料的核心\n### 2.2逻辑论证：构建有力的论证结构\n### 2.3语言表达：提升作文的得分亮点\n## 3.关系型材料作文写作案例分析\n### 3.1优秀作文分析：借鉴成功的写作经验\n### 3.2问题作文分析：避免常见的写作误区\n### 3.3自我评价与修改：提高写作水平的有效途径\n## 4.关系型材料作文写作素材积累与运用\n### 4.1热点话题素材积累：关注时事热点，拓宽写作视野\n### 4.2经典案例素材运用：借鉴经典案例，丰富作文内涵\n### 4.3文化素养提升：阅读经典文学作品，提高文化素养\n## 5.关系型材料作文写作实战演练与反思\n### 5.1模拟写作练习：提高写作能力的有效途径\n### 5.2写作反思与改进：从实践中发现问题，不断提高\n### 5.3心理调适与时间管理：保持良好的心态，合理安排写作时间\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3600"/>
              <a:t>2023届高考语文复习关系型材料作文写作课件</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2" name="" descr="{&quot;isTemplate&quot;:true,&quot;type&quot;:2}"/>
        <p:cNvGrpSpPr/>
        <p:nvPr/>
      </p:nvGrpSpPr>
      <p:grpSpPr>
        <a:xfrm>
          <a:off x="0" y="0"/>
          <a:ext cx="0" cy="0"/>
        </a:xfrm>
      </p:grpSpPr>
      <p:sp>
        <p:nvSpPr>
          <p:cNvPr id="113"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关系型材料作文写作概述及重要性</a:t>
            </a:r>
            <a:endParaRPr/>
          </a:p>
        </p:txBody>
      </p:sp>
      <p:sp>
        <p:nvSpPr>
          <p:cNvPr id="11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1" name="" descr="{&quot;isTemplate&quot;:true,&quot;type&quot;:3}"/>
        <p:cNvGrpSpPr/>
        <p:nvPr/>
      </p:nvGrpSpPr>
      <p:grpSpPr>
        <a:xfrm>
          <a:off x="0" y="0"/>
          <a:ext cx="0" cy="0"/>
        </a:xfrm>
      </p:grpSpPr>
      <p:sp>
        <p:nvSpPr>
          <p:cNvPr id="152"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关系型材料作文定义与特点</a:t>
            </a:r>
            <a:endParaRPr lang="en-US" sz="3600" b="1">
              <a:latin typeface="微软雅黑"/>
              <a:ea typeface="微软雅黑"/>
            </a:endParaRPr>
          </a:p>
        </p:txBody>
      </p:sp>
      <p:sp>
        <p:nvSpPr>
          <p:cNvPr id="153"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定义：关系型材料作文是一种考查学生逻辑分析和综合论述能力的作文题型，要求学生在给定的关系中，阐述自己的观点和看法。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给定的关系：通常包括因果关系、对比关系、并列关系等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观点阐述：要求学生在分析关系的基础上，提出自己的观点，并进行论证</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特点：</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强调逻辑分析能力：关系型材料作文要求学生在分析关系时，具有较强的逻辑推理能力，能够找出事物之间的联系。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注重综合论述能力：学生在论述过程中，需要综合运用多种论述方法，如举例、引用、对比等，使论述更加深入。</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强调创新思维：关系型材料作文鼓励学生发挥自己的想象力和创造力，提出独特的观点和看法。</a:t>
            </a:r>
            <a:endParaRPr/>
          </a:p>
        </p:txBody>
      </p:sp>
      <p:cxnSp>
        <p:nvCxnSpPr>
          <p:cNvPr id="154"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55"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6" name="" descr="{&quot;isTemplate&quot;:true,&quot;type&quot;:3}"/>
        <p:cNvGrpSpPr/>
        <p:nvPr/>
      </p:nvGrpSpPr>
      <p:grpSpPr>
        <a:xfrm>
          <a:off x="0" y="0"/>
          <a:ext cx="0" cy="0"/>
        </a:xfrm>
      </p:grpSpPr>
      <p:grpSp>
        <p:nvGrpSpPr>
          <p:cNvPr id="157"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158" name=""/>
            <p:cNvGrpSpPr/>
            <p:nvPr/>
          </p:nvGrpSpPr>
          <p:grpSpPr>
            <a:xfrm>
              <a:off x="996217" y="2144759"/>
              <a:ext cx="2880000" cy="4458640"/>
              <a:chOff x="996217" y="2144759"/>
              <a:chExt cx="2880000" cy="4458640"/>
            </a:xfrm>
          </p:grpSpPr>
          <p:sp>
            <p:nvSpPr>
              <p:cNvPr id="159"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命题材料更加丰富：近年来，高考关系型材料作文的命题材料越来越丰富，包括社会热点、历史事件、名言警句等，使学生在写作时能够有更广阔的发挥空间。</a:t>
                </a:r>
                <a:endParaRPr kumimoji="1" lang="en-US" altLang="zh-CN" sz="2200" b="1">
                  <a:solidFill>
                    <a:schemeClr val="bg1"/>
                  </a:solidFill>
                  <a:latin typeface="+mj-ea"/>
                  <a:ea typeface="+mj-ea"/>
                </a:endParaRPr>
              </a:p>
            </p:txBody>
          </p:sp>
          <p:sp>
            <p:nvSpPr>
              <p:cNvPr id="160"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61" name=""/>
            <p:cNvGrpSpPr/>
            <p:nvPr/>
          </p:nvGrpSpPr>
          <p:grpSpPr>
            <a:xfrm>
              <a:off x="4656000" y="2144759"/>
              <a:ext cx="2880000" cy="4458640"/>
              <a:chOff x="4656000" y="2144759"/>
              <a:chExt cx="2880000" cy="4458640"/>
            </a:xfrm>
          </p:grpSpPr>
          <p:sp>
            <p:nvSpPr>
              <p:cNvPr id="162"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命题角度更加多元：命题者在设计关系型材料作文时，会从多个角度进行命题，如道德伦理、社会现象、文化传承等，考查学生的综合分析能力。</a:t>
                </a:r>
                <a:endParaRPr kumimoji="1" lang="en-US" altLang="zh-CN" sz="2200" b="1">
                  <a:solidFill>
                    <a:schemeClr val="bg1"/>
                  </a:solidFill>
                  <a:latin typeface="+mj-ea"/>
                  <a:ea typeface="+mj-ea"/>
                </a:endParaRPr>
              </a:p>
            </p:txBody>
          </p:sp>
          <p:sp>
            <p:nvSpPr>
              <p:cNvPr id="163"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164" name=""/>
            <p:cNvGrpSpPr/>
            <p:nvPr/>
          </p:nvGrpSpPr>
          <p:grpSpPr>
            <a:xfrm>
              <a:off x="8315783" y="2144759"/>
              <a:ext cx="2880000" cy="4458640"/>
              <a:chOff x="8315783" y="2144759"/>
              <a:chExt cx="2880000" cy="4458640"/>
            </a:xfrm>
          </p:grpSpPr>
          <p:sp>
            <p:nvSpPr>
              <p:cNvPr id="165"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命题要求更加明确：近年来，高考关系型材料作文的命题要求越来越明确，要求学生在写作时，能够准确把握题目的要求，紧扣关系进行论述。</a:t>
                </a:r>
                <a:endParaRPr kumimoji="1" lang="en-US" altLang="zh-CN" sz="2200" b="1">
                  <a:solidFill>
                    <a:schemeClr val="bg1"/>
                  </a:solidFill>
                  <a:latin typeface="+mj-ea"/>
                  <a:ea typeface="+mj-ea"/>
                </a:endParaRPr>
              </a:p>
            </p:txBody>
          </p:sp>
          <p:sp>
            <p:nvSpPr>
              <p:cNvPr id="166"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167"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关系型材料作文命题趋势分析</a:t>
            </a:r>
            <a:endParaRPr lang="en-US" sz="36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8" name="" descr="{&quot;isTemplate&quot;:true,&quot;type&quot;:3}"/>
        <p:cNvGrpSpPr/>
        <p:nvPr/>
      </p:nvGrpSpPr>
      <p:grpSpPr>
        <a:xfrm>
          <a:off x="0" y="0"/>
          <a:ext cx="0" cy="0"/>
        </a:xfrm>
      </p:grpSpPr>
      <p:sp>
        <p:nvSpPr>
          <p:cNvPr id="169" name="Tencent" descr="{&quot;isTemplate&quot;:true,&quot;type&quot;:&quot;title&quot;,&quot;canOmit&quot;:false,&quot;range&quot;:0}"/>
          <p:cNvSpPr txBox="1"/>
          <p:nvPr/>
        </p:nvSpPr>
        <p:spPr>
          <a:xfrm>
            <a:off x="660396" y="418039"/>
            <a:ext cx="10790199"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关系型材料作文在高考中的重要性</a:t>
            </a:r>
            <a:endParaRPr lang="en-US" altLang="zh-CN" sz="2800" b="1">
              <a:latin typeface="+mj-ea"/>
              <a:ea typeface="+mj-ea"/>
            </a:endParaRPr>
          </a:p>
        </p:txBody>
      </p:sp>
      <p:grpSp>
        <p:nvGrpSpPr>
          <p:cNvPr id="170" name="" descr="{&quot;isTemplate&quot;:true,&quot;type&quot;:&quot;list&quot;,&quot;alignment&quot;:&quot;left&quot;,&quot;alignmentVertical&quot;:&quot;top&quot;,&quot;canOmit&quot;:false,&quot;scalable&quot;:false,&quot;minItemsCount&quot;:-1}"/>
          <p:cNvGrpSpPr/>
          <p:nvPr/>
        </p:nvGrpSpPr>
        <p:grpSpPr>
          <a:xfrm>
            <a:off x="660396" y="1998403"/>
            <a:ext cx="10790199" cy="3908001"/>
            <a:chOff x="660396" y="1998403"/>
            <a:chExt cx="10790199" cy="3908001"/>
          </a:xfrm>
        </p:grpSpPr>
        <p:grpSp>
          <p:nvGrpSpPr>
            <p:cNvPr id="171" name="Group 19"/>
            <p:cNvGrpSpPr/>
            <p:nvPr/>
          </p:nvGrpSpPr>
          <p:grpSpPr>
            <a:xfrm>
              <a:off x="660396" y="1998403"/>
              <a:ext cx="10790199" cy="1225768"/>
              <a:chOff x="660395" y="1262089"/>
              <a:chExt cx="10790199" cy="1044000"/>
            </a:xfrm>
          </p:grpSpPr>
          <p:sp>
            <p:nvSpPr>
              <p:cNvPr id="172" name="Tencent"/>
              <p:cNvSpPr/>
              <p:nvPr/>
            </p:nvSpPr>
            <p:spPr>
              <a:xfrm>
                <a:off x="660395" y="1262089"/>
                <a:ext cx="10790199" cy="104400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3" name="Tencent"/>
              <p:cNvSpPr txBox="1"/>
              <p:nvPr/>
            </p:nvSpPr>
            <p:spPr>
              <a:xfrm>
                <a:off x="815343" y="1272202"/>
                <a:ext cx="798327" cy="1033886"/>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4000">
                    <a:solidFill>
                      <a:schemeClr val="accent1"/>
                    </a:solidFill>
                    <a:latin typeface="Microsoft YaHei" panose="020b0503020204020204" pitchFamily="34" charset="-122"/>
                    <a:ea typeface="Microsoft YaHei" panose="020b0503020204020204" pitchFamily="34" charset="-122"/>
                  </a:rPr>
                  <a:t>01</a:t>
                </a:r>
                <a:endParaRPr/>
              </a:p>
            </p:txBody>
          </p:sp>
          <p:sp>
            <p:nvSpPr>
              <p:cNvPr id="174" name="Tencent" descr="{&quot;isTemplate&quot;:true,&quot;type&quot;:&quot;title&quot;,&quot;canOmit&quot;:false,&quot;range&quot;:0}"/>
              <p:cNvSpPr txBox="1"/>
              <p:nvPr/>
            </p:nvSpPr>
            <p:spPr>
              <a:xfrm>
                <a:off x="1728483" y="1272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分数占比高：关系型材料作文在高考语文总分中占有较高的比重，通常占据整个作文题目的40%左右，因此，关系型材料作文的写作能力对高考总成绩有着重要影响。</a:t>
                </a:r>
                <a:endParaRPr/>
              </a:p>
            </p:txBody>
          </p:sp>
          <p:cxnSp>
            <p:nvCxnSpPr>
              <p:cNvPr id="175" name="直线连接符 31"/>
              <p:cNvCxnSpPr/>
              <p:nvPr/>
            </p:nvCxnSpPr>
            <p:spPr>
              <a:xfrm>
                <a:off x="660395" y="1262089"/>
                <a:ext cx="10790199"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176" name="Group 18"/>
            <p:cNvGrpSpPr/>
            <p:nvPr/>
          </p:nvGrpSpPr>
          <p:grpSpPr>
            <a:xfrm>
              <a:off x="660396" y="3335232"/>
              <a:ext cx="10790199" cy="1235837"/>
              <a:chOff x="660395" y="2380713"/>
              <a:chExt cx="10790199" cy="1052575"/>
            </a:xfrm>
          </p:grpSpPr>
          <p:sp>
            <p:nvSpPr>
              <p:cNvPr id="177" name="Tencent"/>
              <p:cNvSpPr/>
              <p:nvPr/>
            </p:nvSpPr>
            <p:spPr>
              <a:xfrm>
                <a:off x="660395" y="2380713"/>
                <a:ext cx="10790199" cy="1044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8" name="Tencent"/>
              <p:cNvSpPr txBox="1"/>
              <p:nvPr/>
            </p:nvSpPr>
            <p:spPr>
              <a:xfrm>
                <a:off x="815343" y="2389202"/>
                <a:ext cx="792001" cy="1044086"/>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2"/>
                    </a:solidFill>
                    <a:latin typeface="Microsoft YaHei" panose="020b0503020204020204" pitchFamily="34" charset="-122"/>
                    <a:ea typeface="Microsoft YaHei" panose="020b0503020204020204" pitchFamily="34" charset="-122"/>
                  </a:rPr>
                  <a:t>02</a:t>
                </a:r>
                <a:endParaRPr lang="en-GB" sz="4000">
                  <a:solidFill>
                    <a:schemeClr val="accent2"/>
                  </a:solidFill>
                  <a:latin typeface="Microsoft YaHei" panose="020b0503020204020204" pitchFamily="34" charset="-122"/>
                  <a:ea typeface="Microsoft YaHei" panose="020b0503020204020204" pitchFamily="34" charset="-122"/>
                </a:endParaRPr>
              </a:p>
            </p:txBody>
          </p:sp>
          <p:cxnSp>
            <p:nvCxnSpPr>
              <p:cNvPr id="179" name="直线连接符 39"/>
              <p:cNvCxnSpPr/>
              <p:nvPr/>
            </p:nvCxnSpPr>
            <p:spPr>
              <a:xfrm>
                <a:off x="660395" y="2380713"/>
                <a:ext cx="107901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80" name="Tencent" descr="{&quot;isTemplate&quot;:true,&quot;type&quot;:&quot;title&quot;,&quot;canOmit&quot;:false,&quot;range&quot;:0}"/>
              <p:cNvSpPr txBox="1"/>
              <p:nvPr/>
            </p:nvSpPr>
            <p:spPr>
              <a:xfrm>
                <a:off x="1728482" y="2389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考查能力全面：关系型材料作文考查学生的逻辑分析能力、综合论述能力、创新思维能力等，这些能力是学生在大学学习和生活中必须具备的基本素质。</a:t>
                </a:r>
                <a:endParaRPr/>
              </a:p>
            </p:txBody>
          </p:sp>
        </p:grpSp>
        <p:grpSp>
          <p:nvGrpSpPr>
            <p:cNvPr id="181" name="Group 17"/>
            <p:cNvGrpSpPr/>
            <p:nvPr/>
          </p:nvGrpSpPr>
          <p:grpSpPr>
            <a:xfrm>
              <a:off x="660396" y="4680636"/>
              <a:ext cx="10790199" cy="1225768"/>
              <a:chOff x="660395" y="3499337"/>
              <a:chExt cx="10790199" cy="1044000"/>
            </a:xfrm>
          </p:grpSpPr>
          <p:sp>
            <p:nvSpPr>
              <p:cNvPr id="182" name="Tencent"/>
              <p:cNvSpPr/>
              <p:nvPr/>
            </p:nvSpPr>
            <p:spPr>
              <a:xfrm>
                <a:off x="660395" y="3499337"/>
                <a:ext cx="10790199" cy="1044000"/>
              </a:xfrm>
              <a:prstGeom prst="rect">
                <a:avLst/>
              </a:prstGeom>
              <a:solidFill>
                <a:schemeClr val="accent3">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3" name="Tencent"/>
              <p:cNvSpPr txBox="1"/>
              <p:nvPr/>
            </p:nvSpPr>
            <p:spPr>
              <a:xfrm>
                <a:off x="815343" y="3504153"/>
                <a:ext cx="787395" cy="1023770"/>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3"/>
                    </a:solidFill>
                    <a:latin typeface="Microsoft YaHei" panose="020b0503020204020204" pitchFamily="34" charset="-122"/>
                    <a:ea typeface="Microsoft YaHei" panose="020b0503020204020204" pitchFamily="34" charset="-122"/>
                  </a:rPr>
                  <a:t>03</a:t>
                </a:r>
                <a:endParaRPr lang="en-GB" sz="4000">
                  <a:solidFill>
                    <a:schemeClr val="accent3"/>
                  </a:solidFill>
                  <a:latin typeface="Microsoft YaHei" panose="020b0503020204020204" pitchFamily="34" charset="-122"/>
                  <a:ea typeface="Microsoft YaHei" panose="020b0503020204020204" pitchFamily="34" charset="-122"/>
                </a:endParaRPr>
              </a:p>
            </p:txBody>
          </p:sp>
          <p:cxnSp>
            <p:nvCxnSpPr>
              <p:cNvPr id="184" name="直线连接符 45"/>
              <p:cNvCxnSpPr/>
              <p:nvPr/>
            </p:nvCxnSpPr>
            <p:spPr>
              <a:xfrm>
                <a:off x="660395" y="3499337"/>
                <a:ext cx="10790199"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185" name="Tencent" descr="{&quot;isTemplate&quot;:true,&quot;type&quot;:&quot;title&quot;,&quot;canOmit&quot;:false,&quot;range&quot;:0}"/>
              <p:cNvSpPr txBox="1"/>
              <p:nvPr/>
            </p:nvSpPr>
            <p:spPr>
              <a:xfrm>
                <a:off x="1729110" y="3507806"/>
                <a:ext cx="972148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提高语文素养：通过关系型材料作文的写作练习，学生可以不断提高自己的语言表达能力和文化素养，为今后的学习和生活打下坚实的基础。</a:t>
                </a:r>
                <a:endParaRPr/>
              </a:p>
            </p:txBody>
          </p:sp>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6" name="" descr="{&quot;isTemplate&quot;:true,&quot;type&quot;:2}"/>
        <p:cNvGrpSpPr/>
        <p:nvPr/>
      </p:nvGrpSpPr>
      <p:grpSpPr>
        <a:xfrm>
          <a:off x="0" y="0"/>
          <a:ext cx="0" cy="0"/>
        </a:xfrm>
      </p:grpSpPr>
      <p:sp>
        <p:nvSpPr>
          <p:cNvPr id="187"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关系型材料作文写作策略与技巧</a:t>
            </a:r>
            <a:endParaRPr/>
          </a:p>
        </p:txBody>
      </p:sp>
      <p:sp>
        <p:nvSpPr>
          <p:cNvPr id="188"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descr="{&quot;isTemplate&quot;:true,&quot;type&quot;:3}"/>
        <p:cNvGrpSpPr/>
        <p:nvPr/>
      </p:nvGrpSpPr>
      <p:grpSpPr>
        <a:xfrm>
          <a:off x="0" y="0"/>
          <a:ext cx="0" cy="0"/>
        </a:xfrm>
      </p:grpSpPr>
      <p:grpSp>
        <p:nvGrpSpPr>
          <p:cNvPr id="190"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91" name=""/>
            <p:cNvGrpSpPr/>
            <p:nvPr/>
          </p:nvGrpSpPr>
          <p:grpSpPr>
            <a:xfrm>
              <a:off x="685801" y="3146904"/>
              <a:ext cx="4207178" cy="3287791"/>
              <a:chOff x="685801" y="3146904"/>
              <a:chExt cx="4207178" cy="3287791"/>
            </a:xfrm>
          </p:grpSpPr>
          <p:sp>
            <p:nvSpPr>
              <p:cNvPr id="192"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仔细阅读材料：在审题立意时，学生需要仔细阅读给定的材料，了解材料的主要内容，找出材料中的关系。</a:t>
                </a:r>
                <a:endParaRPr kumimoji="1" lang="en-US" altLang="zh-CN" sz="1800" b="1">
                  <a:solidFill>
                    <a:schemeClr val="bg1"/>
                  </a:solidFill>
                  <a:latin typeface="+mj-ea"/>
                  <a:ea typeface="+mj-ea"/>
                </a:endParaRPr>
              </a:p>
            </p:txBody>
          </p:sp>
        </p:grpSp>
        <p:grpSp>
          <p:nvGrpSpPr>
            <p:cNvPr id="193" name=""/>
            <p:cNvGrpSpPr/>
            <p:nvPr/>
          </p:nvGrpSpPr>
          <p:grpSpPr>
            <a:xfrm>
              <a:off x="4408278" y="3146904"/>
              <a:ext cx="3798485" cy="3287791"/>
              <a:chOff x="4408278" y="3146904"/>
              <a:chExt cx="3798485" cy="3287791"/>
            </a:xfrm>
          </p:grpSpPr>
          <p:sp>
            <p:nvSpPr>
              <p:cNvPr id="194"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抓住关系核心：在分析材料关系时，学生要抓住关系的核心，明确题目的要求，为后续的论述打下基础。</a:t>
                </a:r>
                <a:endParaRPr kumimoji="1" lang="en-US" altLang="zh-CN" sz="1800" b="1">
                  <a:solidFill>
                    <a:schemeClr val="bg1"/>
                  </a:solidFill>
                  <a:latin typeface="+mj-ea"/>
                  <a:ea typeface="+mj-ea"/>
                </a:endParaRPr>
              </a:p>
            </p:txBody>
          </p:sp>
        </p:grpSp>
        <p:grpSp>
          <p:nvGrpSpPr>
            <p:cNvPr id="195" name=""/>
            <p:cNvGrpSpPr/>
            <p:nvPr/>
          </p:nvGrpSpPr>
          <p:grpSpPr>
            <a:xfrm>
              <a:off x="7707715" y="3146904"/>
              <a:ext cx="3798485" cy="3287791"/>
              <a:chOff x="7707715" y="3146904"/>
              <a:chExt cx="3798485" cy="3287791"/>
            </a:xfrm>
          </p:grpSpPr>
          <p:sp>
            <p:nvSpPr>
              <p:cNvPr id="196"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确定立意方向：根据材料关系和题目要求，学生需要确定自己的立意方向，明确自己在作文中要表达的观点和看法。</a:t>
                </a:r>
                <a:endParaRPr kumimoji="1" lang="en-US" altLang="zh-CN" sz="1800" b="1">
                  <a:solidFill>
                    <a:schemeClr val="bg1"/>
                  </a:solidFill>
                  <a:latin typeface="+mj-ea"/>
                  <a:ea typeface="+mj-ea"/>
                </a:endParaRPr>
              </a:p>
            </p:txBody>
          </p:sp>
        </p:grpSp>
      </p:grpSp>
      <p:sp>
        <p:nvSpPr>
          <p:cNvPr id="19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审题立意：抓住关系型材料的核心</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8" name="" descr="{&quot;isTemplate&quot;:true,&quot;type&quot;:3}"/>
        <p:cNvGrpSpPr/>
        <p:nvPr/>
      </p:nvGrpSpPr>
      <p:grpSpPr>
        <a:xfrm>
          <a:off x="0" y="0"/>
          <a:ext cx="0" cy="0"/>
        </a:xfrm>
      </p:grpSpPr>
      <p:grpSp>
        <p:nvGrpSpPr>
          <p:cNvPr id="199"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00" name=""/>
            <p:cNvGrpSpPr/>
            <p:nvPr/>
          </p:nvGrpSpPr>
          <p:grpSpPr>
            <a:xfrm>
              <a:off x="685801" y="3146904"/>
              <a:ext cx="4207178" cy="3287791"/>
              <a:chOff x="685801" y="3146904"/>
              <a:chExt cx="4207178" cy="3287791"/>
            </a:xfrm>
          </p:grpSpPr>
          <p:sp>
            <p:nvSpPr>
              <p:cNvPr id="201"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确立论证主线：在论证过程中，学生需要明确自己的论证主线，围绕主线进行论述，使论证结构更加清晰。</a:t>
                </a:r>
                <a:endParaRPr kumimoji="1" lang="en-US" altLang="zh-CN" sz="1800" b="1">
                  <a:solidFill>
                    <a:schemeClr val="bg1"/>
                  </a:solidFill>
                  <a:latin typeface="+mj-ea"/>
                  <a:ea typeface="+mj-ea"/>
                </a:endParaRPr>
              </a:p>
            </p:txBody>
          </p:sp>
        </p:grpSp>
        <p:grpSp>
          <p:nvGrpSpPr>
            <p:cNvPr id="202" name=""/>
            <p:cNvGrpSpPr/>
            <p:nvPr/>
          </p:nvGrpSpPr>
          <p:grpSpPr>
            <a:xfrm>
              <a:off x="4408278" y="3146904"/>
              <a:ext cx="3798485" cy="3287791"/>
              <a:chOff x="4408278" y="3146904"/>
              <a:chExt cx="3798485" cy="3287791"/>
            </a:xfrm>
          </p:grpSpPr>
          <p:sp>
            <p:nvSpPr>
              <p:cNvPr id="203"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运用多种论证方法：在论证过程中，学生需要运用多种论证方法，如举例、引用、对比等，使论述更加深入。</a:t>
                </a:r>
                <a:endParaRPr kumimoji="1" lang="en-US" altLang="zh-CN" sz="1800" b="1">
                  <a:solidFill>
                    <a:schemeClr val="bg1"/>
                  </a:solidFill>
                  <a:latin typeface="+mj-ea"/>
                  <a:ea typeface="+mj-ea"/>
                </a:endParaRPr>
              </a:p>
            </p:txBody>
          </p:sp>
        </p:grpSp>
        <p:grpSp>
          <p:nvGrpSpPr>
            <p:cNvPr id="204" name=""/>
            <p:cNvGrpSpPr/>
            <p:nvPr/>
          </p:nvGrpSpPr>
          <p:grpSpPr>
            <a:xfrm>
              <a:off x="7707715" y="3146904"/>
              <a:ext cx="3798485" cy="3287791"/>
              <a:chOff x="7707715" y="3146904"/>
              <a:chExt cx="3798485" cy="3287791"/>
            </a:xfrm>
          </p:grpSpPr>
          <p:sp>
            <p:nvSpPr>
              <p:cNvPr id="205"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注意论据的选择：在论证过程中，学生需要注意论据的选择，选择具有代表性的论据，使论证更有说服力。</a:t>
                </a:r>
                <a:endParaRPr kumimoji="1" lang="en-US" altLang="zh-CN" sz="1800" b="1">
                  <a:solidFill>
                    <a:schemeClr val="bg1"/>
                  </a:solidFill>
                  <a:latin typeface="+mj-ea"/>
                  <a:ea typeface="+mj-ea"/>
                </a:endParaRPr>
              </a:p>
            </p:txBody>
          </p:sp>
        </p:grpSp>
      </p:grpSp>
      <p:sp>
        <p:nvSpPr>
          <p:cNvPr id="20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逻辑论证：构建有力的论证结构</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7" name="" descr="{&quot;isTemplate&quot;:true,&quot;type&quot;:3}"/>
        <p:cNvGrpSpPr/>
        <p:nvPr/>
      </p:nvGrpSpPr>
      <p:grpSpPr>
        <a:xfrm>
          <a:off x="0" y="0"/>
          <a:ext cx="0" cy="0"/>
        </a:xfrm>
      </p:grpSpPr>
      <p:grpSp>
        <p:nvGrpSpPr>
          <p:cNvPr id="208"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209" name=""/>
            <p:cNvGrpSpPr/>
            <p:nvPr/>
          </p:nvGrpSpPr>
          <p:grpSpPr>
            <a:xfrm>
              <a:off x="996217" y="2144759"/>
              <a:ext cx="2880000" cy="4458640"/>
              <a:chOff x="996217" y="2144759"/>
              <a:chExt cx="2880000" cy="4458640"/>
            </a:xfrm>
          </p:grpSpPr>
          <p:sp>
            <p:nvSpPr>
              <p:cNvPr id="210"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简洁明了：在语言表达方面，学生需要注意语言的简洁明了，避免使用冗长的句子，使作文更加易读。</a:t>
                </a:r>
                <a:endParaRPr kumimoji="1" lang="en-US" altLang="zh-CN" sz="2200" b="1">
                  <a:solidFill>
                    <a:schemeClr val="bg1"/>
                  </a:solidFill>
                  <a:latin typeface="+mj-ea"/>
                  <a:ea typeface="+mj-ea"/>
                </a:endParaRPr>
              </a:p>
            </p:txBody>
          </p:sp>
          <p:sp>
            <p:nvSpPr>
              <p:cNvPr id="211"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12" name=""/>
            <p:cNvGrpSpPr/>
            <p:nvPr/>
          </p:nvGrpSpPr>
          <p:grpSpPr>
            <a:xfrm>
              <a:off x="4656000" y="2144759"/>
              <a:ext cx="2880000" cy="4458640"/>
              <a:chOff x="4656000" y="2144759"/>
              <a:chExt cx="2880000" cy="4458640"/>
            </a:xfrm>
          </p:grpSpPr>
          <p:sp>
            <p:nvSpPr>
              <p:cNvPr id="213"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修辞运用：在写作过程中，学生可以适当运用修辞手法，如排比、对仗、设问等，提升作文的表现力。</a:t>
                </a:r>
                <a:endParaRPr kumimoji="1" lang="en-US" altLang="zh-CN" sz="2200" b="1">
                  <a:solidFill>
                    <a:schemeClr val="bg1"/>
                  </a:solidFill>
                  <a:latin typeface="+mj-ea"/>
                  <a:ea typeface="+mj-ea"/>
                </a:endParaRPr>
              </a:p>
            </p:txBody>
          </p:sp>
          <p:sp>
            <p:nvSpPr>
              <p:cNvPr id="214"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215" name=""/>
            <p:cNvGrpSpPr/>
            <p:nvPr/>
          </p:nvGrpSpPr>
          <p:grpSpPr>
            <a:xfrm>
              <a:off x="8315783" y="2144759"/>
              <a:ext cx="2880000" cy="4458640"/>
              <a:chOff x="8315783" y="2144759"/>
              <a:chExt cx="2880000" cy="4458640"/>
            </a:xfrm>
          </p:grpSpPr>
          <p:sp>
            <p:nvSpPr>
              <p:cNvPr id="216"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文采展示：在写作过程中，学生可以通过引用名言、诗句等方式，展示自己的文采，使作文更加富有文化内涵。</a:t>
                </a:r>
                <a:endParaRPr kumimoji="1" lang="en-US" altLang="zh-CN" sz="2200" b="1">
                  <a:solidFill>
                    <a:schemeClr val="bg1"/>
                  </a:solidFill>
                  <a:latin typeface="+mj-ea"/>
                  <a:ea typeface="+mj-ea"/>
                </a:endParaRPr>
              </a:p>
            </p:txBody>
          </p:sp>
          <p:sp>
            <p:nvSpPr>
              <p:cNvPr id="217"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218"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语言表达：提升作文的得分亮点</a:t>
            </a:r>
            <a:endParaRPr lang="en-US" sz="36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关系型材料作文写作案例分析</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790199"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优秀作文分析：借鉴成功的写作经验</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60396" y="1998403"/>
            <a:ext cx="10790199" cy="3908001"/>
            <a:chOff x="660396" y="1998403"/>
            <a:chExt cx="10790199" cy="3908001"/>
          </a:xfrm>
        </p:grpSpPr>
        <p:grpSp>
          <p:nvGrpSpPr>
            <p:cNvPr id="13" name="Group 19"/>
            <p:cNvGrpSpPr/>
            <p:nvPr/>
          </p:nvGrpSpPr>
          <p:grpSpPr>
            <a:xfrm>
              <a:off x="660396" y="1998403"/>
              <a:ext cx="10790199" cy="1225768"/>
              <a:chOff x="660395" y="1262089"/>
              <a:chExt cx="10790199" cy="1044000"/>
            </a:xfrm>
          </p:grpSpPr>
          <p:sp>
            <p:nvSpPr>
              <p:cNvPr id="14" name="Tencent"/>
              <p:cNvSpPr/>
              <p:nvPr/>
            </p:nvSpPr>
            <p:spPr>
              <a:xfrm>
                <a:off x="660395" y="1262089"/>
                <a:ext cx="10790199" cy="104400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p:cNvSpPr txBox="1"/>
              <p:nvPr/>
            </p:nvSpPr>
            <p:spPr>
              <a:xfrm>
                <a:off x="815343" y="1272202"/>
                <a:ext cx="798327" cy="1033886"/>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4000">
                    <a:solidFill>
                      <a:schemeClr val="accent1"/>
                    </a:solidFill>
                    <a:latin typeface="Microsoft YaHei" panose="020b0503020204020204" pitchFamily="34" charset="-122"/>
                    <a:ea typeface="Microsoft YaHei" panose="020b0503020204020204" pitchFamily="34" charset="-122"/>
                  </a:rPr>
                  <a:t>01</a:t>
                </a:r>
                <a:endParaRPr/>
              </a:p>
            </p:txBody>
          </p:sp>
          <p:sp>
            <p:nvSpPr>
              <p:cNvPr id="16" name="Tencent" descr="{&quot;isTemplate&quot;:true,&quot;type&quot;:&quot;title&quot;,&quot;canOmit&quot;:false,&quot;range&quot;:0}"/>
              <p:cNvSpPr txBox="1"/>
              <p:nvPr/>
            </p:nvSpPr>
            <p:spPr>
              <a:xfrm>
                <a:off x="1728483" y="1272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分析优秀作文：学生需要阅读和分析优秀的关系型材料作文，了解其写作特点和成功的经验。</a:t>
                </a:r>
                <a:endParaRPr/>
              </a:p>
            </p:txBody>
          </p:sp>
          <p:cxnSp>
            <p:nvCxnSpPr>
              <p:cNvPr id="17" name="直线连接符 31"/>
              <p:cNvCxnSpPr/>
              <p:nvPr/>
            </p:nvCxnSpPr>
            <p:spPr>
              <a:xfrm>
                <a:off x="660395" y="1262089"/>
                <a:ext cx="10790199"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18" name="Group 18"/>
            <p:cNvGrpSpPr/>
            <p:nvPr/>
          </p:nvGrpSpPr>
          <p:grpSpPr>
            <a:xfrm>
              <a:off x="660396" y="3335232"/>
              <a:ext cx="10790199" cy="1235837"/>
              <a:chOff x="660395" y="2380713"/>
              <a:chExt cx="10790199" cy="1052575"/>
            </a:xfrm>
          </p:grpSpPr>
          <p:sp>
            <p:nvSpPr>
              <p:cNvPr id="19" name="Tencent"/>
              <p:cNvSpPr/>
              <p:nvPr/>
            </p:nvSpPr>
            <p:spPr>
              <a:xfrm>
                <a:off x="660395" y="2380713"/>
                <a:ext cx="10790199" cy="1044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p:cNvSpPr txBox="1"/>
              <p:nvPr/>
            </p:nvSpPr>
            <p:spPr>
              <a:xfrm>
                <a:off x="815343" y="2389202"/>
                <a:ext cx="792001" cy="1044086"/>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2"/>
                    </a:solidFill>
                    <a:latin typeface="Microsoft YaHei" panose="020b0503020204020204" pitchFamily="34" charset="-122"/>
                    <a:ea typeface="Microsoft YaHei" panose="020b0503020204020204" pitchFamily="34" charset="-122"/>
                  </a:rPr>
                  <a:t>02</a:t>
                </a:r>
                <a:endParaRPr lang="en-GB" sz="4000">
                  <a:solidFill>
                    <a:schemeClr val="accent2"/>
                  </a:solidFill>
                  <a:latin typeface="Microsoft YaHei" panose="020b0503020204020204" pitchFamily="34" charset="-122"/>
                  <a:ea typeface="Microsoft YaHei" panose="020b0503020204020204" pitchFamily="34" charset="-122"/>
                </a:endParaRPr>
              </a:p>
            </p:txBody>
          </p:sp>
          <p:cxnSp>
            <p:nvCxnSpPr>
              <p:cNvPr id="21" name="直线连接符 39"/>
              <p:cNvCxnSpPr/>
              <p:nvPr/>
            </p:nvCxnSpPr>
            <p:spPr>
              <a:xfrm>
                <a:off x="660395" y="2380713"/>
                <a:ext cx="107901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Tencent" descr="{&quot;isTemplate&quot;:true,&quot;type&quot;:&quot;title&quot;,&quot;canOmit&quot;:false,&quot;range&quot;:0}"/>
              <p:cNvSpPr txBox="1"/>
              <p:nvPr/>
            </p:nvSpPr>
            <p:spPr>
              <a:xfrm>
                <a:off x="1728482" y="2389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学习借鉴：在分析优秀作文的基础上，学生可以学习借鉴其写作方法和技巧，提高自己的写作水平。</a:t>
                </a:r>
                <a:endParaRPr/>
              </a:p>
            </p:txBody>
          </p:sp>
        </p:grpSp>
        <p:grpSp>
          <p:nvGrpSpPr>
            <p:cNvPr id="23" name="Group 17"/>
            <p:cNvGrpSpPr/>
            <p:nvPr/>
          </p:nvGrpSpPr>
          <p:grpSpPr>
            <a:xfrm>
              <a:off x="660396" y="4680636"/>
              <a:ext cx="10790199" cy="1225768"/>
              <a:chOff x="660395" y="3499337"/>
              <a:chExt cx="10790199" cy="1044000"/>
            </a:xfrm>
          </p:grpSpPr>
          <p:sp>
            <p:nvSpPr>
              <p:cNvPr id="24" name="Tencent"/>
              <p:cNvSpPr/>
              <p:nvPr/>
            </p:nvSpPr>
            <p:spPr>
              <a:xfrm>
                <a:off x="660395" y="3499337"/>
                <a:ext cx="10790199" cy="1044000"/>
              </a:xfrm>
              <a:prstGeom prst="rect">
                <a:avLst/>
              </a:prstGeom>
              <a:solidFill>
                <a:schemeClr val="accent3">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 name="Tencent"/>
              <p:cNvSpPr txBox="1"/>
              <p:nvPr/>
            </p:nvSpPr>
            <p:spPr>
              <a:xfrm>
                <a:off x="815343" y="3504153"/>
                <a:ext cx="787395" cy="1023770"/>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3"/>
                    </a:solidFill>
                    <a:latin typeface="Microsoft YaHei" panose="020b0503020204020204" pitchFamily="34" charset="-122"/>
                    <a:ea typeface="Microsoft YaHei" panose="020b0503020204020204" pitchFamily="34" charset="-122"/>
                  </a:rPr>
                  <a:t>03</a:t>
                </a:r>
                <a:endParaRPr lang="en-GB" sz="4000">
                  <a:solidFill>
                    <a:schemeClr val="accent3"/>
                  </a:solidFill>
                  <a:latin typeface="Microsoft YaHei" panose="020b0503020204020204" pitchFamily="34" charset="-122"/>
                  <a:ea typeface="Microsoft YaHei" panose="020b0503020204020204" pitchFamily="34" charset="-122"/>
                </a:endParaRPr>
              </a:p>
            </p:txBody>
          </p:sp>
          <p:cxnSp>
            <p:nvCxnSpPr>
              <p:cNvPr id="26" name="直线连接符 45"/>
              <p:cNvCxnSpPr/>
              <p:nvPr/>
            </p:nvCxnSpPr>
            <p:spPr>
              <a:xfrm>
                <a:off x="660395" y="3499337"/>
                <a:ext cx="10790199"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7" name="Tencent" descr="{&quot;isTemplate&quot;:true,&quot;type&quot;:&quot;title&quot;,&quot;canOmit&quot;:false,&quot;range&quot;:0}"/>
              <p:cNvSpPr txBox="1"/>
              <p:nvPr/>
            </p:nvSpPr>
            <p:spPr>
              <a:xfrm>
                <a:off x="1729110" y="3507806"/>
                <a:ext cx="972148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反思自己的作文：学生需要反思自己的作文，找出自己的不足之处，借鉴优秀作文的经验进行改进。</a:t>
                </a:r>
                <a:endParaRPr/>
              </a:p>
            </p:txBody>
          </p:sp>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https://d.book118.com/917103036131006043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2023届高考语文复习关系型材料作文写作课件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2024-09-17T14:58:47.840</cp:lastPrinted>
  <dcterms:created xsi:type="dcterms:W3CDTF">2024-09-17T06:58:47Z</dcterms:created>
  <dcterms:modified xsi:type="dcterms:W3CDTF">2024-09-17T06:58:49Z</dcterms:modified>
</cp:coreProperties>
</file>