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4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C22F9A76-9415-4B29-8D72-4C451249243E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5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60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61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63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64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66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67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69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70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7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72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73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5A32EB-1037-44A2-AF55-88FEB05273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039D90-84DD-45BD-8AB7-E2B3ED2F3C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5703A2-B5E5-47B4-9681-B49F7E5190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6577BD-0AB6-4385-A368-87115C63A7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1911233-EF6E-4BD9-AEBC-FE7857197A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42B54ED-A1C8-4E8F-B92E-00BE851792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2F0DDE6-59DD-468E-B329-E09CEBE3E8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895774-9E67-4D35-8833-EFBDACDA0B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C1B506-0C5D-4A01-98AE-BB39642088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EF170A-8416-4D7D-8088-1DAD5DBF44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2808D0-A504-42FB-A36F-C21FD9C98A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E87C6016-031B-47EC-A1A1-BA013940AD70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BD870252-7B09-4164-8163-7053AAB2F53E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5.png" /><Relationship Id="rId4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Relationship Id="rId3" Type="http://schemas.openxmlformats.org/officeDocument/2006/relationships/image" Target="../media/image5.png" /><Relationship Id="rId4" Type="http://schemas.openxmlformats.org/officeDocument/2006/relationships/image" Target="../media/image8.pn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png" /><Relationship Id="rId3" Type="http://schemas.openxmlformats.org/officeDocument/2006/relationships/image" Target="../media/image10.pn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5.png" /><Relationship Id="rId5" Type="http://schemas.openxmlformats.org/officeDocument/2006/relationships/image" Target="../media/image13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7110163033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995760" y="1033920"/>
            <a:ext cx="10156320" cy="11707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rgbClr val="3045FD"/>
                </a:solidFill>
                <a:latin typeface="Arial"/>
                <a:ea typeface="微软雅黑"/>
              </a:rPr>
              <a:t>中医护理查房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1198800" y="4714200"/>
            <a:ext cx="406368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xxx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202x</a:t>
            </a: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AutoShape 2"/>
          <p:cNvSpPr/>
          <p:nvPr/>
        </p:nvSpPr>
        <p:spPr>
          <a:xfrm>
            <a:off x="297360" y="810360"/>
            <a:ext cx="5297760" cy="5297760"/>
          </a:xfrm>
          <a:prstGeom prst="ellipse">
            <a:avLst/>
          </a:prstGeom>
          <a:solidFill>
            <a:schemeClr val="accent1">
              <a:alpha val="14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6" name="AutoShape 3"/>
          <p:cNvSpPr/>
          <p:nvPr/>
        </p:nvSpPr>
        <p:spPr>
          <a:xfrm>
            <a:off x="938520" y="1451160"/>
            <a:ext cx="4016160" cy="401616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184896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中医护理查房概述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中医护理查房的基本步骤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中医护理查房的意义和作用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中医护理查房的实施过程中的困难与对策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中医护理查房的优势与特点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中医护理查房的总结与展望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TextBox 5"/>
          <p:cNvSpPr/>
          <p:nvPr/>
        </p:nvSpPr>
        <p:spPr>
          <a:xfrm>
            <a:off x="1302840" y="200376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rgbClr val="FFFFFF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" name="AutoShape 7"/>
          <p:cNvSpPr/>
          <p:nvPr/>
        </p:nvSpPr>
        <p:spPr>
          <a:xfrm>
            <a:off x="11307240" y="3322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1" name="AutoShape 8"/>
          <p:cNvSpPr/>
          <p:nvPr/>
        </p:nvSpPr>
        <p:spPr>
          <a:xfrm>
            <a:off x="11736360" y="3322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11346480" y="332280"/>
            <a:ext cx="435960" cy="860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11307240" y="5086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11736360" y="5086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11346480" y="508680"/>
            <a:ext cx="435960" cy="860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11307240" y="68472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1736360" y="68472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AutoShape 15"/>
          <p:cNvSpPr/>
          <p:nvPr/>
        </p:nvSpPr>
        <p:spPr>
          <a:xfrm>
            <a:off x="11346480" y="684720"/>
            <a:ext cx="435960" cy="860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01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90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第一章 中医护理查房概述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3045FD">
              <a:alpha val="59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 fontScale="81111"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中医护理查房是指医护人员在患者床边进行的定期查房活动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中医护理查房是中医治疗过程中非常重要的环节。通过查房，医护人员可以及时了解患者的病情变化和治疗效果，促进医护之间的沟通与合作，提高治疗效果。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95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96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97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98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99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0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1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2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3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4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5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6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7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8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9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0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1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2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3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4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5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116" name="图片 99" descr="C:/Users/Administrator/Desktop/ppt模板/图片素材/image2709229.pngimage2709229"/>
          <p:cNvPicPr/>
          <p:nvPr/>
        </p:nvPicPr>
        <p:blipFill>
          <a:blip r:embed="rId3"/>
          <a:srcRect t="12343" b="12343"/>
          <a:stretch>
            <a:fillRect/>
          </a:stretch>
        </p:blipFill>
        <p:spPr>
          <a:xfrm>
            <a:off x="12978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3045FD">
              <a:alpha val="59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8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9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0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1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chemeClr val="accent1">
              <a:alpha val="8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2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chemeClr val="accent1">
              <a:alpha val="6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3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4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6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中医护理查房的目的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了解患者病情的发展和变化，观察患者的中医诊断指标，指导治疗，促进患者的身心健康。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29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30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1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2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3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4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5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6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7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8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9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0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1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2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3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4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5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6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7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8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9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150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1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2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3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4" name="PlaceHolder 1"/>
          <p:cNvSpPr>
            <a:spLocks noGrp="1"/>
          </p:cNvSpPr>
          <p:nvPr>
            <p:ph type="title" idx="4294967295"/>
          </p:nvPr>
        </p:nvSpPr>
        <p:spPr>
          <a:xfrm>
            <a:off x="1036440" y="16632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中医护理查房的流程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5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grpSp>
        <p:nvGrpSpPr>
          <p:cNvPr id="156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57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8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9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0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1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2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3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4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5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6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7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8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9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0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1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2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3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4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5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6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177" name="AutoShape 2"/>
          <p:cNvSpPr/>
          <p:nvPr/>
        </p:nvSpPr>
        <p:spPr>
          <a:xfrm>
            <a:off x="981720" y="1604880"/>
            <a:ext cx="3394800" cy="21164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8" name="AutoShape 3"/>
          <p:cNvSpPr/>
          <p:nvPr/>
        </p:nvSpPr>
        <p:spPr>
          <a:xfrm>
            <a:off x="4376880" y="3721680"/>
            <a:ext cx="3394800" cy="21164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9" name="AutoShape 4"/>
          <p:cNvSpPr/>
          <p:nvPr/>
        </p:nvSpPr>
        <p:spPr>
          <a:xfrm>
            <a:off x="7771680" y="1604880"/>
            <a:ext cx="3394800" cy="21164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80" name="Picture 5" descr="C:/Users/Administrator/Desktop/ppt模板/图片素材/QQ截图20240309205721.pngQQ截图20240309205721"/>
          <p:cNvPicPr/>
          <p:nvPr/>
        </p:nvPicPr>
        <p:blipFill>
          <a:blip r:embed="rId2"/>
          <a:srcRect t="20029" b="20029"/>
          <a:stretch>
            <a:fillRect/>
          </a:stretch>
        </p:blipFill>
        <p:spPr>
          <a:xfrm>
            <a:off x="981720" y="3694320"/>
            <a:ext cx="3394440" cy="2143440"/>
          </a:xfrm>
          <a:prstGeom prst="rect">
            <a:avLst/>
          </a:prstGeom>
          <a:ln w="0">
            <a:noFill/>
          </a:ln>
        </p:spPr>
      </p:pic>
      <p:pic>
        <p:nvPicPr>
          <p:cNvPr id="181" name="Picture 6" descr="C:/Users/Administrator/Desktop/ppt模板/图片素材/image2709229.pngimage2709229"/>
          <p:cNvPicPr/>
          <p:nvPr/>
        </p:nvPicPr>
        <p:blipFill>
          <a:blip r:embed="rId3"/>
          <a:srcRect t="11868" b="11868"/>
          <a:stretch>
            <a:fillRect/>
          </a:stretch>
        </p:blipFill>
        <p:spPr>
          <a:xfrm>
            <a:off x="4376880" y="1577880"/>
            <a:ext cx="3394440" cy="2143440"/>
          </a:xfrm>
          <a:prstGeom prst="rect">
            <a:avLst/>
          </a:prstGeom>
          <a:ln w="0">
            <a:noFill/>
          </a:ln>
        </p:spPr>
      </p:pic>
      <p:pic>
        <p:nvPicPr>
          <p:cNvPr id="182" name="Picture 7" descr="C:/Users/Administrator/Desktop/ppt模板/图片素材/QQ截图20240309205650.pngQQ截图20240309205650"/>
          <p:cNvPicPr/>
          <p:nvPr/>
        </p:nvPicPr>
        <p:blipFill>
          <a:blip r:embed="rId4"/>
          <a:srcRect t="19809" b="19809"/>
          <a:stretch>
            <a:fillRect/>
          </a:stretch>
        </p:blipFill>
        <p:spPr>
          <a:xfrm>
            <a:off x="7771680" y="3721680"/>
            <a:ext cx="3394440" cy="2143440"/>
          </a:xfrm>
          <a:prstGeom prst="rect">
            <a:avLst/>
          </a:prstGeom>
          <a:ln w="0">
            <a:noFill/>
          </a:ln>
        </p:spPr>
      </p:pic>
      <p:sp>
        <p:nvSpPr>
          <p:cNvPr id="183" name="content.1.title"/>
          <p:cNvSpPr/>
          <p:nvPr/>
        </p:nvSpPr>
        <p:spPr>
          <a:xfrm>
            <a:off x="175464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查房前准备工作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1.content"/>
          <p:cNvSpPr/>
          <p:nvPr/>
        </p:nvSpPr>
        <p:spPr>
          <a:xfrm>
            <a:off x="1225080" y="2340000"/>
            <a:ext cx="2982960" cy="1203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整理患者病历资料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检查查房工具是否完备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2.title"/>
          <p:cNvSpPr/>
          <p:nvPr/>
        </p:nvSpPr>
        <p:spPr>
          <a:xfrm>
            <a:off x="844200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查房过程中的技巧与方法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2.content"/>
          <p:cNvSpPr/>
          <p:nvPr/>
        </p:nvSpPr>
        <p:spPr>
          <a:xfrm>
            <a:off x="7971120" y="2340000"/>
            <a:ext cx="3036240" cy="120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虚心请教主治医师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注意患者言行举止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3.title"/>
          <p:cNvSpPr/>
          <p:nvPr/>
        </p:nvSpPr>
        <p:spPr>
          <a:xfrm>
            <a:off x="5093280" y="39549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查房后记录与反馈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3.content"/>
          <p:cNvSpPr/>
          <p:nvPr/>
        </p:nvSpPr>
        <p:spPr>
          <a:xfrm>
            <a:off x="4578840" y="4413240"/>
            <a:ext cx="3085920" cy="1173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准确记录患者反应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及时向主治医师反馈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9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02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0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</a:t>
            </a:r>
            <a:r>
              <a:rPr lang="en-US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2</a:t>
            </a: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章 中医护理查房的基本步骤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2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查房前的准备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93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94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5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6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7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8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9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0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1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2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3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4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5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6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7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8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9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0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1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2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3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214" name="图片 63" descr="图片5"/>
          <p:cNvPicPr/>
          <p:nvPr/>
        </p:nvPicPr>
        <p:blipFill>
          <a:blip r:embed="rId2"/>
          <a:stretch>
            <a:fillRect/>
          </a:stretch>
        </p:blipFill>
        <p:spPr>
          <a:xfrm>
            <a:off x="680040" y="1315800"/>
            <a:ext cx="3584160" cy="981360"/>
          </a:xfrm>
          <a:prstGeom prst="rect">
            <a:avLst/>
          </a:prstGeom>
          <a:ln w="0">
            <a:noFill/>
          </a:ln>
        </p:spPr>
      </p:pic>
      <p:pic>
        <p:nvPicPr>
          <p:cNvPr id="215" name="图片 64" descr="图片5"/>
          <p:cNvPicPr/>
          <p:nvPr/>
        </p:nvPicPr>
        <p:blipFill>
          <a:blip r:embed="rId2"/>
          <a:stretch>
            <a:fillRect/>
          </a:stretch>
        </p:blipFill>
        <p:spPr>
          <a:xfrm>
            <a:off x="4568760" y="1315800"/>
            <a:ext cx="3584160" cy="981360"/>
          </a:xfrm>
          <a:prstGeom prst="rect">
            <a:avLst/>
          </a:prstGeom>
          <a:ln w="0">
            <a:noFill/>
          </a:ln>
        </p:spPr>
      </p:pic>
      <p:pic>
        <p:nvPicPr>
          <p:cNvPr id="216" name="图片 65" descr="图片5"/>
          <p:cNvPicPr/>
          <p:nvPr/>
        </p:nvPicPr>
        <p:blipFill>
          <a:blip r:embed="rId2"/>
          <a:stretch>
            <a:fillRect/>
          </a:stretch>
        </p:blipFill>
        <p:spPr>
          <a:xfrm>
            <a:off x="680040" y="3907800"/>
            <a:ext cx="3584160" cy="981360"/>
          </a:xfrm>
          <a:prstGeom prst="rect">
            <a:avLst/>
          </a:prstGeom>
          <a:ln w="0">
            <a:noFill/>
          </a:ln>
        </p:spPr>
      </p:pic>
      <p:pic>
        <p:nvPicPr>
          <p:cNvPr id="217" name="图片 66" descr="图片5"/>
          <p:cNvPicPr/>
          <p:nvPr/>
        </p:nvPicPr>
        <p:blipFill>
          <a:blip r:embed="rId2"/>
          <a:stretch>
            <a:fillRect/>
          </a:stretch>
        </p:blipFill>
        <p:spPr>
          <a:xfrm>
            <a:off x="4568760" y="3907800"/>
            <a:ext cx="3584160" cy="981360"/>
          </a:xfrm>
          <a:prstGeom prst="rect">
            <a:avLst/>
          </a:prstGeom>
          <a:ln w="0">
            <a:noFill/>
          </a:ln>
        </p:spPr>
      </p:pic>
      <p:sp>
        <p:nvSpPr>
          <p:cNvPr id="218" name="content.1.title"/>
          <p:cNvSpPr/>
          <p:nvPr/>
        </p:nvSpPr>
        <p:spPr>
          <a:xfrm>
            <a:off x="1445040" y="168660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准备好必要的工具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9" name="content.1.content"/>
          <p:cNvSpPr/>
          <p:nvPr/>
        </p:nvSpPr>
        <p:spPr>
          <a:xfrm>
            <a:off x="948600" y="2511360"/>
            <a:ext cx="3106080" cy="1184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体温计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血压计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0" name="content.2.title"/>
          <p:cNvSpPr/>
          <p:nvPr/>
        </p:nvSpPr>
        <p:spPr>
          <a:xfrm>
            <a:off x="5334120" y="168660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复习患者的病史和治疗方案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1" name="content.2.content"/>
          <p:cNvSpPr/>
          <p:nvPr/>
        </p:nvSpPr>
        <p:spPr>
          <a:xfrm>
            <a:off x="4777920" y="2511360"/>
            <a:ext cx="3166560" cy="984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了解患者的既往病史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熟悉当前治疗方案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2" name="content.3.title"/>
          <p:cNvSpPr/>
          <p:nvPr/>
        </p:nvSpPr>
        <p:spPr>
          <a:xfrm>
            <a:off x="1467720" y="4282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确保查房环境整洁舒适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3" name="content.3.content"/>
          <p:cNvSpPr/>
          <p:nvPr/>
        </p:nvSpPr>
        <p:spPr>
          <a:xfrm>
            <a:off x="951120" y="5246280"/>
            <a:ext cx="2985480" cy="1038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清洁整理病房环境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为患者营造舒适氛围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4" name="content.4.title"/>
          <p:cNvSpPr/>
          <p:nvPr/>
        </p:nvSpPr>
        <p:spPr>
          <a:xfrm>
            <a:off x="5391720" y="4282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5" name="content.4.content"/>
          <p:cNvSpPr/>
          <p:nvPr/>
        </p:nvSpPr>
        <p:spPr>
          <a:xfrm>
            <a:off x="4777920" y="5246280"/>
            <a:ext cx="3092040" cy="1165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6" name="Picture 4"/>
          <p:cNvSpPr/>
          <p:nvPr/>
        </p:nvSpPr>
        <p:spPr>
          <a:xfrm>
            <a:off x="8782560" y="961560"/>
            <a:ext cx="3306240" cy="4408560"/>
          </a:xfrm>
          <a:prstGeom prst="parallelogram">
            <a:avLst>
              <a:gd name="adj" fmla="val 25000"/>
            </a:avLst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7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3045FD">
              <a:alpha val="59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8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9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0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1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chemeClr val="accent1">
              <a:alpha val="8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2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chemeClr val="accent1">
              <a:alpha val="6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3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4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6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查房的技巧与方法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7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在查房过程中，除了观察患者的面色、精神状态等外，还要注意询问患者的症状和感受，以全面了解患者的病情。此外，检查患者的舌苔、脉搏等中医诊断指标也是非常重要的。这些细节的观察与记录，有助于更准确地判断患者的病情与疗效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39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40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1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2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3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4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5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6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7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8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9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0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1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2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3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4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5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6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7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8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9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260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6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1" name="AutoShape 2"/>
          <p:cNvSpPr/>
          <p:nvPr/>
        </p:nvSpPr>
        <p:spPr>
          <a:xfrm>
            <a:off x="9054360" y="2212200"/>
            <a:ext cx="2388600" cy="280332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2" name="AutoShape 2"/>
          <p:cNvSpPr/>
          <p:nvPr/>
        </p:nvSpPr>
        <p:spPr>
          <a:xfrm>
            <a:off x="6311880" y="2212200"/>
            <a:ext cx="2388600" cy="280332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3" name="AutoShape 2"/>
          <p:cNvSpPr/>
          <p:nvPr/>
        </p:nvSpPr>
        <p:spPr>
          <a:xfrm>
            <a:off x="3569400" y="2212200"/>
            <a:ext cx="2388600" cy="280332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4" name="AutoShape 2"/>
          <p:cNvSpPr/>
          <p:nvPr/>
        </p:nvSpPr>
        <p:spPr>
          <a:xfrm>
            <a:off x="729720" y="2164680"/>
            <a:ext cx="2388600" cy="28515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5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66" name="content.2.title"/>
          <p:cNvSpPr/>
          <p:nvPr/>
        </p:nvSpPr>
        <p:spPr>
          <a:xfrm>
            <a:off x="3689640" y="155772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患者拒绝接受治疗，怎么劝说？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7" name="content.2.content"/>
          <p:cNvSpPr/>
          <p:nvPr/>
        </p:nvSpPr>
        <p:spPr>
          <a:xfrm>
            <a:off x="3718080" y="2310120"/>
            <a:ext cx="206712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沟通解释治疗必要性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提供专业建议与支持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8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69" name="content.3.title"/>
          <p:cNvSpPr/>
          <p:nvPr/>
        </p:nvSpPr>
        <p:spPr>
          <a:xfrm>
            <a:off x="646056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患者病情复杂多变，如何稳定情绪？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0" name="content.3.content"/>
          <p:cNvSpPr/>
          <p:nvPr/>
        </p:nvSpPr>
        <p:spPr>
          <a:xfrm>
            <a:off x="6499080" y="2297520"/>
            <a:ext cx="207792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稳定患者情绪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诚恳交流理解患者需求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1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72" name="content.4.title"/>
          <p:cNvSpPr/>
          <p:nvPr/>
        </p:nvSpPr>
        <p:spPr>
          <a:xfrm>
            <a:off x="917748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3" name="content.4.content"/>
          <p:cNvSpPr/>
          <p:nvPr/>
        </p:nvSpPr>
        <p:spPr>
          <a:xfrm>
            <a:off x="9252720" y="2279520"/>
            <a:ext cx="199116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4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常见问题与解决方法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75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76" name="content.1.title"/>
          <p:cNvSpPr/>
          <p:nvPr/>
        </p:nvSpPr>
        <p:spPr>
          <a:xfrm>
            <a:off x="882000" y="1557720"/>
            <a:ext cx="22284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患者情绪波动大，如何应对？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7" name="content.1.content"/>
          <p:cNvSpPr/>
          <p:nvPr/>
        </p:nvSpPr>
        <p:spPr>
          <a:xfrm>
            <a:off x="885960" y="2303280"/>
            <a:ext cx="208296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耐心倾听患者心声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疏导情绪化解矛盾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78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79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0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1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2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3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4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5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6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7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8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9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0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1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2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3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4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5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6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7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8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299" name="Picture 5" descr="C:/Users/Administrator/Desktop/ppt模板/图片素材/插画/巴扎嘿素材 (28).jpg巴扎嘿素材 (28)"/>
          <p:cNvPicPr/>
          <p:nvPr/>
        </p:nvPicPr>
        <p:blipFill>
          <a:blip r:embed="rId2"/>
          <a:srcRect t="24423" b="24423"/>
          <a:stretch>
            <a:fillRect/>
          </a:stretch>
        </p:blipFill>
        <p:spPr>
          <a:xfrm>
            <a:off x="738000" y="4838760"/>
            <a:ext cx="2381040" cy="1217520"/>
          </a:xfrm>
          <a:prstGeom prst="rect">
            <a:avLst/>
          </a:prstGeom>
          <a:ln w="0">
            <a:noFill/>
          </a:ln>
        </p:spPr>
      </p:pic>
      <p:pic>
        <p:nvPicPr>
          <p:cNvPr id="300" name="Picture 5" descr="C:/Users/Administrator/Desktop/ppt模板/图片素材/插画/巴扎嘿素材 (27).jpg巴扎嘿素材 (27)"/>
          <p:cNvPicPr/>
          <p:nvPr/>
        </p:nvPicPr>
        <p:blipFill>
          <a:blip r:embed="rId3"/>
          <a:srcRect t="24423" b="24423"/>
          <a:stretch>
            <a:fillRect/>
          </a:stretch>
        </p:blipFill>
        <p:spPr>
          <a:xfrm>
            <a:off x="3572640" y="4838760"/>
            <a:ext cx="2381040" cy="1217520"/>
          </a:xfrm>
          <a:prstGeom prst="rect">
            <a:avLst/>
          </a:prstGeom>
          <a:ln w="0">
            <a:noFill/>
          </a:ln>
        </p:spPr>
      </p:pic>
      <p:pic>
        <p:nvPicPr>
          <p:cNvPr id="301" name="Picture 5" descr="C:/Users/Administrator/Desktop/ppt模板/图片素材/image2709229.pngimage2709229"/>
          <p:cNvPicPr/>
          <p:nvPr/>
        </p:nvPicPr>
        <p:blipFill>
          <a:blip r:embed="rId4"/>
          <a:srcRect t="19116" b="19116"/>
          <a:stretch>
            <a:fillRect/>
          </a:stretch>
        </p:blipFill>
        <p:spPr>
          <a:xfrm>
            <a:off x="6315840" y="4838760"/>
            <a:ext cx="2381040" cy="1217520"/>
          </a:xfrm>
          <a:prstGeom prst="rect">
            <a:avLst/>
          </a:prstGeom>
          <a:ln w="0">
            <a:noFill/>
          </a:ln>
        </p:spPr>
      </p:pic>
      <p:pic>
        <p:nvPicPr>
          <p:cNvPr id="302" name="Picture 5" descr="C:/Users/Administrator/Desktop/ppt模板/图片素材/插画/巴扎嘿素材 (25).jpg巴扎嘿素材 (25)"/>
          <p:cNvPicPr/>
          <p:nvPr/>
        </p:nvPicPr>
        <p:blipFill>
          <a:blip r:embed="rId5"/>
          <a:srcRect t="24423" b="24423"/>
          <a:stretch>
            <a:fillRect/>
          </a:stretch>
        </p:blipFill>
        <p:spPr>
          <a:xfrm>
            <a:off x="9059040" y="4838760"/>
            <a:ext cx="2381040" cy="1217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3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03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04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</a:t>
            </a:r>
            <a:r>
              <a:rPr lang="en-US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3</a:t>
            </a: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章 中医护理查房的意义和作用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0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6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3045FD">
              <a:alpha val="59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7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8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9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0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chemeClr val="accent1">
              <a:alpha val="8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1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chemeClr val="accent1">
              <a:alpha val="6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2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3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15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指导治疗方向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6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通过查房观察患者的舌苔、脉搏等中医诊断指标，指导治疗方向。在治疗过程中及时调整药物剂量和疗程，提高治疗效果。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318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319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0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1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2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3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4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5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6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7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8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9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0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1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2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3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4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5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6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7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8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339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https://d.book118.com/917110163033006054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13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中医护理查房</vt:lpstr>
      <vt:lpstr>目录</vt:lpstr>
      <vt:lpstr>第一章 中医护理查房概述</vt:lpstr>
      <vt:lpstr>中医护理查房是指医护人员在患者床边进行的定期查房活动</vt:lpstr>
      <vt:lpstr> </vt:lpstr>
      <vt:lpstr>中医护理查房的流程</vt:lpstr>
      <vt:lpstr>第2章 中医护理查房的基本步骤</vt:lpstr>
      <vt:lpstr>查房前的准备</vt:lpstr>
      <vt:lpstr> </vt:lpstr>
      <vt:lpstr>常见问题与解决方法</vt:lpstr>
      <vt:lpstr>第3章 中医护理查房的意义和作用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2024-09-28T10:00:42.564</cp:lastPrinted>
  <dcterms:created xsi:type="dcterms:W3CDTF">2024-09-28T02:00:42Z</dcterms:created>
  <dcterms:modified xsi:type="dcterms:W3CDTF">2024-09-28T02:00:44Z</dcterms:modified>
</cp:coreProperties>
</file>