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E63D097-D255-4ADC-8ECE-327CAB2C00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735820-F2FB-42CA-B3E8-C7FCF8D33F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9F687D9-908D-4AFC-AFA7-321ACC14E2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5617498-5CDF-43BF-BB28-30205C7379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3F76042-2974-4596-A0A7-7E05181EAF7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5BEDFF4-21FD-468A-937E-9100138A4FB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0DF96DA-43E8-4733-B01A-93FBF32D29E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87E1AB-FDF5-48C8-8104-389C29DB54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157436-B2B1-4EC8-A2C8-1BCB803582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445150-E5FA-4FB3-A4BF-19F6364B38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3D9F47-F1FF-45E3-84B8-D8D2DB1031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pn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pn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711413611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护理感控课件</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汇报人：文小库</a:t>
              </a:r>
              <a:endParaRPr lang="en-US" sz="1100"/>
            </a:p>
          </p:txBody>
        </p:sp>
        <p:sp>
          <p:nvSpPr>
            <p:cNvPr id="5" name="AutoShape 5"/>
            <p:cNvSpPr/>
            <p:nvPr/>
          </p:nvSpPr>
          <p:spPr>
            <a:xfrm>
              <a:off x="6140725" y="3540703"/>
              <a:ext cx="331198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2024-01-12</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感染的分类和传播途径</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护理工作中的感染防控措施</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常见感染的防控重点</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护理人员的职业安全防护</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案例分析与实践经验分享</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引言</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44286" y="2972012"/>
            <a:ext cx="2353053" cy="195637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提高护理人员对感染控制的认知和意识，掌握感染控制的基本知识和技能。</a:t>
            </a:r>
            <a:endParaRPr lang="en-US" sz="1100"/>
          </a:p>
        </p:txBody>
      </p:sp>
      <p:sp>
        <p:nvSpPr>
          <p:cNvPr id="3" name="AutoShape 3"/>
          <p:cNvSpPr/>
          <p:nvPr/>
        </p:nvSpPr>
        <p:spPr>
          <a:xfrm>
            <a:off x="8684852" y="995439"/>
            <a:ext cx="2382848" cy="199113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针对护理工作中常见的感染问题，提出有效的预防和控制措施，保障患者和医护人员的安全。</a:t>
            </a:r>
            <a:endParaRPr lang="en-US" sz="1100"/>
          </a:p>
        </p:txBody>
      </p:sp>
      <p:sp>
        <p:nvSpPr>
          <p:cNvPr id="4" name="AutoShape 4"/>
          <p:cNvSpPr/>
          <p:nvPr/>
        </p:nvSpPr>
        <p:spPr>
          <a:xfrm>
            <a:off x="8684852" y="3927704"/>
            <a:ext cx="2382848" cy="196256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促进护理工作的规范化、标准化，提高护理服务质量。</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403432"/>
            <a:ext cx="3545264" cy="5454568"/>
          </a:xfrm>
          <a:prstGeom prst="rect">
            <a:avLst/>
          </a:prstGeom>
        </p:spPr>
      </p:pic>
      <p:pic>
        <p:nvPicPr>
          <p:cNvPr id="6" name="Picture 6"/>
          <p:cNvPicPr>
            <a:picLocks noChangeAspect="1"/>
          </p:cNvPicPr>
          <p:nvPr/>
        </p:nvPicPr>
        <p:blipFill>
          <a:blip r:embed="rId3"/>
          <a:srcRect l="29541" r="29541"/>
          <a:stretch>
            <a:fillRect/>
          </a:stretch>
        </p:blipFill>
        <p:spPr>
          <a:xfrm>
            <a:off x="4495323" y="1838813"/>
            <a:ext cx="2952950" cy="4810026"/>
          </a:xfrm>
          <a:prstGeom prst="rect">
            <a:avLst/>
          </a:prstGeom>
        </p:spPr>
      </p:pic>
      <p:grpSp>
        <p:nvGrpSpPr>
          <p:cNvPr id="7" name="Group 7"/>
          <p:cNvGrpSpPr/>
          <p:nvPr/>
        </p:nvGrpSpPr>
        <p:grpSpPr>
          <a:xfrm>
            <a:off x="3239789" y="3141586"/>
            <a:ext cx="1463040" cy="1463040"/>
            <a:chOff x="3239789" y="3141586"/>
            <a:chExt cx="1463040" cy="1463040"/>
          </a:xfrm>
        </p:grpSpPr>
        <p:sp>
          <p:nvSpPr>
            <p:cNvPr id="8" name="AutoShape 8"/>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12771" y="3559447"/>
            <a:ext cx="702092" cy="584684"/>
            <a:chOff x="3612771" y="3559447"/>
            <a:chExt cx="702092" cy="584684"/>
          </a:xfrm>
        </p:grpSpPr>
        <p:sp>
          <p:nvSpPr>
            <p:cNvPr id="10" name="Freeform 10"/>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6924196" y="1127033"/>
            <a:ext cx="1463040" cy="1463040"/>
            <a:chOff x="6924196" y="1127033"/>
            <a:chExt cx="1463040" cy="1463040"/>
          </a:xfrm>
        </p:grpSpPr>
        <p:sp>
          <p:nvSpPr>
            <p:cNvPr id="16" name="Freeform 16"/>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6924196" y="4151964"/>
            <a:ext cx="1463040" cy="1463040"/>
            <a:chOff x="6924196" y="4151964"/>
            <a:chExt cx="1463040" cy="1463040"/>
          </a:xfrm>
        </p:grpSpPr>
        <p:sp>
          <p:nvSpPr>
            <p:cNvPr id="22" name="AutoShape 22"/>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667" r="16667"/>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6708" r="16708"/>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6250" r="16250"/>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感染控制是医疗安全的重要保障，能够降低患者感染的风险，提高医疗质量和治疗效果。</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感染控制能够保障医护人员的职业安全，减少医护人员感染的风险。</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感染控制能够提高医院的管理水平，提升医院形象和声誉，增加患者对医院的信任和满意度。</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感控的重要性和意义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感染的分类和传播途径</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329975" y="1234972"/>
            <a:ext cx="4812942" cy="4812942"/>
          </a:xfrm>
          <a:prstGeom prst="rect">
            <a:avLst/>
          </a:prstGeom>
        </p:spPr>
      </p:pic>
      <p:sp>
        <p:nvSpPr>
          <p:cNvPr id="3" name="AutoShape 3"/>
          <p:cNvSpPr/>
          <p:nvPr/>
        </p:nvSpPr>
        <p:spPr>
          <a:xfrm>
            <a:off x="6563746" y="1358224"/>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63746" y="2706482"/>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63746" y="3981427"/>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63746" y="5334806"/>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114336" y="1667166"/>
            <a:ext cx="3618828" cy="79547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由病毒引起的感染，如流感、麻疹、肝炎等。</a:t>
            </a:r>
            <a:endParaRPr lang="en-US" sz="1100"/>
          </a:p>
        </p:txBody>
      </p:sp>
      <p:sp>
        <p:nvSpPr>
          <p:cNvPr id="8" name="AutoShape 8"/>
          <p:cNvSpPr/>
          <p:nvPr/>
        </p:nvSpPr>
        <p:spPr>
          <a:xfrm>
            <a:off x="7114336" y="2929889"/>
            <a:ext cx="3618828" cy="771122"/>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由细菌引起的感染，如肺炎、肠道感染、皮肤感染等。</a:t>
            </a:r>
            <a:endParaRPr lang="en-US" sz="1100"/>
          </a:p>
        </p:txBody>
      </p:sp>
      <p:sp>
        <p:nvSpPr>
          <p:cNvPr id="9" name="AutoShape 9"/>
          <p:cNvSpPr/>
          <p:nvPr/>
        </p:nvSpPr>
        <p:spPr>
          <a:xfrm>
            <a:off x="7114336" y="4263654"/>
            <a:ext cx="3618828" cy="78329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由真菌引起的感染，如脚气、口腔念珠菌病等。</a:t>
            </a:r>
            <a:endParaRPr lang="en-US" sz="1100"/>
          </a:p>
        </p:txBody>
      </p:sp>
      <p:sp>
        <p:nvSpPr>
          <p:cNvPr id="10" name="AutoShape 10"/>
          <p:cNvSpPr/>
          <p:nvPr/>
        </p:nvSpPr>
        <p:spPr>
          <a:xfrm>
            <a:off x="7114336" y="5567038"/>
            <a:ext cx="3618828" cy="807651"/>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由寄生虫引起的感染，如蛔虫、钩虫、疟疾等。</a:t>
            </a:r>
            <a:endParaRPr lang="en-US" sz="1100"/>
          </a:p>
        </p:txBody>
      </p:sp>
      <p:sp>
        <p:nvSpPr>
          <p:cNvPr id="11" name="AutoShape 11"/>
          <p:cNvSpPr/>
          <p:nvPr/>
        </p:nvSpPr>
        <p:spPr>
          <a:xfrm>
            <a:off x="7114336" y="1259356"/>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病毒感染</a:t>
            </a:r>
            <a:endParaRPr lang="en-US" sz="1100"/>
          </a:p>
        </p:txBody>
      </p:sp>
      <p:sp>
        <p:nvSpPr>
          <p:cNvPr id="12" name="AutoShape 12"/>
          <p:cNvSpPr/>
          <p:nvPr/>
        </p:nvSpPr>
        <p:spPr>
          <a:xfrm>
            <a:off x="7114336" y="2608945"/>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细菌感染</a:t>
            </a:r>
            <a:endParaRPr lang="en-US" sz="1100"/>
          </a:p>
        </p:txBody>
      </p:sp>
      <p:sp>
        <p:nvSpPr>
          <p:cNvPr id="13" name="AutoShape 13"/>
          <p:cNvSpPr/>
          <p:nvPr/>
        </p:nvSpPr>
        <p:spPr>
          <a:xfrm>
            <a:off x="7114336" y="3908275"/>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真菌感染</a:t>
            </a:r>
            <a:endParaRPr lang="en-US" sz="1100"/>
          </a:p>
        </p:txBody>
      </p:sp>
      <p:sp>
        <p:nvSpPr>
          <p:cNvPr id="14" name="AutoShape 14"/>
          <p:cNvSpPr/>
          <p:nvPr/>
        </p:nvSpPr>
        <p:spPr>
          <a:xfrm>
            <a:off x="7114336" y="5229577"/>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寄生虫感染</a:t>
            </a:r>
            <a:endParaRPr lang="en-US" sz="1100"/>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感染的分类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428" t="47900" r="43371"/>
          <a:stretch>
            <a:fillRect/>
          </a:stretch>
        </p:blipFill>
        <p:spPr>
          <a:xfrm>
            <a:off x="253270" y="3125078"/>
            <a:ext cx="5790019" cy="2808769"/>
          </a:xfrm>
          <a:prstGeom prst="rect">
            <a:avLst/>
          </a:prstGeom>
        </p:spPr>
      </p:pic>
      <p:sp>
        <p:nvSpPr>
          <p:cNvPr id="3" name="AutoShape 3"/>
          <p:cNvSpPr/>
          <p:nvPr/>
        </p:nvSpPr>
        <p:spPr>
          <a:xfrm>
            <a:off x="6527171" y="1236304"/>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27171" y="2584561"/>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27171" y="3859507"/>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27171" y="5212886"/>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077760" y="1545246"/>
            <a:ext cx="3618828" cy="79547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病毒和细菌可以通过飞沫、气溶胶等途径在空气中传播，如流感、结核病等。</a:t>
            </a:r>
            <a:endParaRPr lang="en-US" sz="1100"/>
          </a:p>
        </p:txBody>
      </p:sp>
      <p:sp>
        <p:nvSpPr>
          <p:cNvPr id="8" name="AutoShape 8"/>
          <p:cNvSpPr/>
          <p:nvPr/>
        </p:nvSpPr>
        <p:spPr>
          <a:xfrm>
            <a:off x="7077760" y="2807969"/>
            <a:ext cx="3618828" cy="771122"/>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病毒和细菌可以通过接触患者或污染的物品表面传播，如肠道感染、皮肤感染等。</a:t>
            </a:r>
            <a:endParaRPr lang="en-US" sz="1100"/>
          </a:p>
        </p:txBody>
      </p:sp>
      <p:sp>
        <p:nvSpPr>
          <p:cNvPr id="9" name="AutoShape 9"/>
          <p:cNvSpPr/>
          <p:nvPr/>
        </p:nvSpPr>
        <p:spPr>
          <a:xfrm>
            <a:off x="7077760" y="4141734"/>
            <a:ext cx="3618828" cy="78329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病毒和病菌可以通过血液传播，如乙肝、丙肝、艾滋病等。</a:t>
            </a:r>
            <a:endParaRPr lang="en-US" sz="1100"/>
          </a:p>
        </p:txBody>
      </p:sp>
      <p:sp>
        <p:nvSpPr>
          <p:cNvPr id="10" name="AutoShape 10"/>
          <p:cNvSpPr/>
          <p:nvPr/>
        </p:nvSpPr>
        <p:spPr>
          <a:xfrm>
            <a:off x="7077760" y="5445118"/>
            <a:ext cx="3618828" cy="807651"/>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某些病毒和病菌可以通过性接触传播，如淋病、尖锐湿疣等。</a:t>
            </a:r>
            <a:endParaRPr lang="en-US" sz="1100"/>
          </a:p>
        </p:txBody>
      </p:sp>
      <p:sp>
        <p:nvSpPr>
          <p:cNvPr id="11" name="AutoShape 11"/>
          <p:cNvSpPr/>
          <p:nvPr/>
        </p:nvSpPr>
        <p:spPr>
          <a:xfrm>
            <a:off x="7077760" y="1137436"/>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空气传播</a:t>
            </a:r>
            <a:endParaRPr lang="en-US" sz="1100"/>
          </a:p>
        </p:txBody>
      </p:sp>
      <p:sp>
        <p:nvSpPr>
          <p:cNvPr id="12" name="AutoShape 12"/>
          <p:cNvSpPr/>
          <p:nvPr/>
        </p:nvSpPr>
        <p:spPr>
          <a:xfrm>
            <a:off x="7077760" y="2487026"/>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接触传播</a:t>
            </a:r>
            <a:endParaRPr lang="en-US" sz="1100"/>
          </a:p>
        </p:txBody>
      </p:sp>
      <p:sp>
        <p:nvSpPr>
          <p:cNvPr id="13" name="AutoShape 13"/>
          <p:cNvSpPr/>
          <p:nvPr/>
        </p:nvSpPr>
        <p:spPr>
          <a:xfrm>
            <a:off x="7077760" y="3786355"/>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血液传播</a:t>
            </a:r>
            <a:endParaRPr lang="en-US" sz="1100"/>
          </a:p>
        </p:txBody>
      </p:sp>
      <p:sp>
        <p:nvSpPr>
          <p:cNvPr id="14" name="AutoShape 14"/>
          <p:cNvSpPr/>
          <p:nvPr/>
        </p:nvSpPr>
        <p:spPr>
          <a:xfrm>
            <a:off x="7077760" y="5107657"/>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性传播</a:t>
            </a:r>
            <a:endParaRPr lang="en-US" sz="1100"/>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感染的传播途径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护理工作中的感染防控措施</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手卫生是预防交叉感染的重要措施之一，可以有效减少细菌传播。</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护理人员在进行护理操作前、接触患者后、接触患者周围环境后等情况下，应严格执行手卫生规范，使用洗手液和流动水彻底清洗双手，或者使用速干手消毒剂进行手部消毒。</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手卫生</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68" r="3256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正确使用防护用品可以有效降低护理人员和患者之间的交叉感染风险。</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根据不同护理操作的风险级别，护理人员应选择合适的防护用品，如手套、口罩、护目镜、隔离衣等，并正确佩戴和更换。</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详细描述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防护用品的使用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保持患者周围环境的清洁和消毒是预防交叉感染的重要措施之一。</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定期对病房、治疗室、卫生间等区域进行清洁和消毒，特别是高频接触的物体表面，如门把手、床栏、卫生间水龙头等，应加强清洁和消毒频次。</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环境清洁与消毒</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844" r="2584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对于疑似或确诊感染的患者，应采取严格的隔离和防护措施，以降低交叉感染的风险。</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感染疾病的传播途径和特点，采取空气、飞沫、接触等隔离措施，并使用相应的防护用品，如负压病房、N95口罩等，对护理人员进行全面防护。同时，对于患者的排泄物、分泌物等污染物应进行严格处理和消毒。</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隔离与防护</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https://d.book118.com/917114136113006031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2024-09-03T21:57:02.105</cp:lastPrinted>
  <dcterms:created xsi:type="dcterms:W3CDTF">2024-09-03T13:57:02Z</dcterms:created>
  <dcterms:modified xsi:type="dcterms:W3CDTF">2024-09-03T13:57:03Z</dcterms:modified>
</cp:coreProperties>
</file>