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9525000" cy="53467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6809970-3928-4A40-B191-42A726569D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7B126F2-A201-4E3F-86CC-C59B034A23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A32E44A-A0CD-4437-8F35-F322145C17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0AD9F0B-7FE5-401F-B311-BF809F16E49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7FE600A-613D-4D8D-B6E1-9CD41C52B2F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14A0062-4B62-4C2F-BD05-946BA165E12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EB1D526-74C1-4AE0-B273-0344861DC63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8667C81-50ED-4E4A-B69C-376D672B251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37FCF02-7793-41D1-BC23-5E3FCF81AEA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7C3D7E2-EB21-45D4-B6AD-854767B9F9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1694233-6AA3-4815-A029-5A338922FC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17114136166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4" r="104"/>
          </a:stretch>
        </a:blipFill>
      </p:bgPr>
    </p:bg>
    <p:spTree>
      <p:nvGrpSpPr>
        <p:cNvPr id="1" name=""/>
        <p:cNvGrpSpPr/>
        <p:nvPr/>
      </p:nvGrpSpPr>
      <p:grpSpPr>
        <a:xfrm>
          <a:off x="0" y="0"/>
          <a:ext cx="0" cy="0"/>
        </a:xfrm>
      </p:grpSpPr>
      <p:sp>
        <p:nvSpPr>
          <p:cNvPr id="2" name="TextBox 2"/>
          <p:cNvSpPr txBox="1"/>
          <p:nvPr/>
        </p:nvSpPr>
        <p:spPr>
          <a:xfrm>
            <a:off x="1517867" y="1190099"/>
            <a:ext cx="6489266" cy="163443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000000"/>
                </a:solidFill>
                <a:latin typeface="Microsoft Yahei"/>
                <a:ea typeface="Microsoft Yahei"/>
                <a:cs typeface="Microsoft Yahei"/>
              </a:rPr>
              <a:t>宠物医学影像行业分析研究报告</a:t>
            </a:r>
          </a:p>
        </p:txBody>
      </p:sp>
      <p:sp>
        <p:nvSpPr>
          <p:cNvPr id="3" name="TextBox 3"/>
          <p:cNvSpPr txBox="1"/>
          <p:nvPr/>
        </p:nvSpPr>
        <p:spPr>
          <a:xfrm>
            <a:off x="3878321" y="3025687"/>
            <a:ext cx="1768358" cy="251371"/>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375"/>
              </a:spcBef>
            </a:pPr>
            <a:endParaRPr lang="en-US" sz="1575">
              <a:solidFill>
                <a:srgbClr val="000000"/>
              </a:solidFill>
              <a:latin typeface="Microsoft Yahei"/>
              <a:ea typeface="Microsoft Yahei"/>
              <a:cs typeface="Microsoft Yahei"/>
            </a:endParaRPr>
          </a:p>
        </p:txBody>
      </p:sp>
      <p:sp>
        <p:nvSpPr>
          <p:cNvPr id="4" name="TextBox 4"/>
          <p:cNvSpPr txBox="1"/>
          <p:nvPr/>
        </p:nvSpPr>
        <p:spPr>
          <a:xfrm>
            <a:off x="3354299" y="3397929"/>
            <a:ext cx="2816403" cy="251371"/>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375"/>
              </a:spcBef>
            </a:pPr>
            <a:r>
              <a:rPr lang="en-US" sz="1575">
                <a:solidFill>
                  <a:srgbClr val="000000"/>
                </a:solidFill>
                <a:latin typeface="Microsoft Yahei"/>
                <a:ea typeface="Microsoft Yahei"/>
                <a:cs typeface="Microsoft Yahei"/>
              </a:rPr>
              <a:t>2023-11-06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4" r="104"/>
          </a:stretch>
        </a:blipFill>
      </p:bgPr>
    </p:bg>
    <p:spTree>
      <p:nvGrpSpPr>
        <p:cNvPr id="1" name=""/>
        <p:cNvGrpSpPr/>
        <p:nvPr/>
      </p:nvGrpSpPr>
      <p:grpSpPr>
        <a:xfrm>
          <a:off x="0" y="0"/>
          <a:ext cx="0" cy="0"/>
        </a:xfrm>
      </p:grpSpPr>
      <p:sp>
        <p:nvSpPr>
          <p:cNvPr id="2" name="AutoShape 2"/>
          <p:cNvSpPr/>
          <p:nvPr/>
        </p:nvSpPr>
        <p:spPr>
          <a:xfrm>
            <a:off x="11261" y="0"/>
            <a:ext cx="3078497" cy="5357813"/>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1945863" y="-2054816"/>
            <a:ext cx="4305017" cy="4305017"/>
          </a:xfrm>
          <a:prstGeom prst="ellipse">
            <a:avLst/>
          </a:prstGeom>
          <a:solidFill>
            <a:schemeClr val="accent3">
              <a:lumMod val="20000"/>
              <a:lumOff val="80000"/>
              <a:alpha val="55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1070470" y="-1193497"/>
            <a:ext cx="2554230" cy="2554230"/>
          </a:xfrm>
          <a:prstGeom prst="ellipse">
            <a:avLst/>
          </a:prstGeom>
          <a:solidFill>
            <a:schemeClr val="accent1">
              <a:alpha val="67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TextBox 5"/>
          <p:cNvSpPr txBox="1"/>
          <p:nvPr/>
        </p:nvSpPr>
        <p:spPr>
          <a:xfrm>
            <a:off x="3754141" y="890588"/>
            <a:ext cx="5124450" cy="42100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1875" b="1">
                <a:solidFill>
                  <a:schemeClr val="accent1"/>
                </a:solidFill>
                <a:latin typeface="Microsoft Yahei"/>
                <a:ea typeface="Microsoft Yahei"/>
                <a:cs typeface="Microsoft Yahei"/>
              </a:rPr>
              <a:t>行业概述</a:t>
            </a:r>
          </a:p>
          <a:p>
            <a:pPr marL="203200" lvl="0" indent="-203200">
              <a:lnSpc>
                <a:spcPct val="150000"/>
              </a:lnSpc>
              <a:buFont typeface="Arial"/>
              <a:buChar char="•"/>
            </a:pPr>
            <a:r>
              <a:rPr lang="en-US" sz="1875" b="1">
                <a:solidFill>
                  <a:schemeClr val="accent1"/>
                </a:solidFill>
                <a:latin typeface="Microsoft Yahei"/>
                <a:ea typeface="Microsoft Yahei"/>
                <a:cs typeface="Microsoft Yahei"/>
              </a:rPr>
              <a:t>市场现状分析</a:t>
            </a:r>
          </a:p>
          <a:p>
            <a:pPr marL="203200" lvl="0" indent="-203200">
              <a:lnSpc>
                <a:spcPct val="150000"/>
              </a:lnSpc>
              <a:buFont typeface="Arial"/>
              <a:buChar char="•"/>
            </a:pPr>
            <a:r>
              <a:rPr lang="en-US" sz="1875" b="1">
                <a:solidFill>
                  <a:schemeClr val="accent1"/>
                </a:solidFill>
                <a:latin typeface="Microsoft Yahei"/>
                <a:ea typeface="Microsoft Yahei"/>
                <a:cs typeface="Microsoft Yahei"/>
              </a:rPr>
              <a:t>技术发展与趋势</a:t>
            </a:r>
          </a:p>
          <a:p>
            <a:pPr marL="203200" lvl="0" indent="-203200">
              <a:lnSpc>
                <a:spcPct val="150000"/>
              </a:lnSpc>
              <a:buFont typeface="Arial"/>
              <a:buChar char="•"/>
            </a:pPr>
            <a:r>
              <a:rPr lang="en-US" sz="1875" b="1">
                <a:solidFill>
                  <a:schemeClr val="accent1"/>
                </a:solidFill>
                <a:latin typeface="Microsoft Yahei"/>
                <a:ea typeface="Microsoft Yahei"/>
                <a:cs typeface="Microsoft Yahei"/>
              </a:rPr>
              <a:t>行业发展趋势与前景</a:t>
            </a:r>
          </a:p>
          <a:p>
            <a:pPr marL="203200" lvl="0" indent="-203200">
              <a:lnSpc>
                <a:spcPct val="150000"/>
              </a:lnSpc>
              <a:buFont typeface="Arial"/>
              <a:buChar char="•"/>
            </a:pPr>
            <a:r>
              <a:rPr lang="en-US" sz="1875" b="1">
                <a:solidFill>
                  <a:schemeClr val="accent1"/>
                </a:solidFill>
                <a:latin typeface="Microsoft Yahei"/>
                <a:ea typeface="Microsoft Yahei"/>
                <a:cs typeface="Microsoft Yahei"/>
              </a:rPr>
              <a:t>投资策略与建议</a:t>
            </a:r>
          </a:p>
          <a:p>
            <a:pPr marL="203200" lvl="0" indent="-203200">
              <a:lnSpc>
                <a:spcPct val="150000"/>
              </a:lnSpc>
              <a:buFont typeface="Arial"/>
              <a:buChar char="•"/>
            </a:pPr>
            <a:r>
              <a:rPr lang="en-US" sz="1875" b="1">
                <a:solidFill>
                  <a:schemeClr val="accent1"/>
                </a:solidFill>
                <a:latin typeface="Microsoft Yahei"/>
                <a:ea typeface="Microsoft Yahei"/>
                <a:cs typeface="Microsoft Yahei"/>
              </a:rPr>
              <a:t>结论与展望</a:t>
            </a:r>
          </a:p>
        </p:txBody>
      </p:sp>
      <p:sp>
        <p:nvSpPr>
          <p:cNvPr id="6" name="TextBox 6"/>
          <p:cNvSpPr txBox="1"/>
          <p:nvPr/>
        </p:nvSpPr>
        <p:spPr>
          <a:xfrm>
            <a:off x="6811833" y="4652963"/>
            <a:ext cx="3448050" cy="10382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375"/>
              </a:spcBef>
            </a:pPr>
            <a:r>
              <a:rPr lang="en-US" sz="4500"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12036" y="2782468"/>
            <a:ext cx="2833586" cy="2571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6000" b="1">
                <a:solidFill>
                  <a:srgbClr val="FFFFFF"/>
                </a:solidFill>
                <a:latin typeface="Microsoft Yahei"/>
                <a:ea typeface="Microsoft Yahei"/>
                <a:cs typeface="Microsoft Yahei"/>
              </a:rPr>
              <a:t>目</a:t>
            </a:r>
          </a:p>
          <a:p>
            <a:pPr algn="ctr">
              <a:lnSpc>
                <a:spcPct val="125000"/>
              </a:lnSpc>
            </a:pPr>
            <a:r>
              <a:rPr lang="en-US" sz="6000" b="1">
                <a:solidFill>
                  <a:srgbClr val="FFFFFF"/>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4" r="104"/>
          </a:stretch>
        </a:blipFill>
      </p:bgPr>
    </p:bg>
    <p:spTree>
      <p:nvGrpSpPr>
        <p:cNvPr id="1" name=""/>
        <p:cNvGrpSpPr/>
        <p:nvPr/>
      </p:nvGrpSpPr>
      <p:grpSpPr>
        <a:xfrm>
          <a:off x="0" y="0"/>
          <a:ext cx="0" cy="0"/>
        </a:xfrm>
      </p:grpSpPr>
      <p:sp>
        <p:nvSpPr>
          <p:cNvPr id="2" name="AutoShape 2"/>
          <p:cNvSpPr/>
          <p:nvPr/>
        </p:nvSpPr>
        <p:spPr>
          <a:xfrm>
            <a:off x="4345781" y="1800476"/>
            <a:ext cx="833438" cy="833438"/>
          </a:xfrm>
          <a:prstGeom prst="rect">
            <a:avLst/>
          </a:prstGeom>
          <a:solidFill>
            <a:schemeClr val="accent2">
              <a:lumMod val="20000"/>
              <a:lumOff val="80000"/>
              <a:alpha val="100000"/>
            </a:schemeClr>
          </a:solidFill>
          <a:ln w="25400">
            <a:solidFill>
              <a:srgbClr val="000000">
                <a:alpha val="100000"/>
              </a:srgb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TextBox 3"/>
          <p:cNvSpPr txBox="1"/>
          <p:nvPr/>
        </p:nvSpPr>
        <p:spPr>
          <a:xfrm>
            <a:off x="2164315" y="1800476"/>
            <a:ext cx="5196369" cy="80575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chemeClr val="dk1"/>
                </a:solidFill>
                <a:latin typeface="Microsoft Yahei"/>
                <a:ea typeface="Microsoft Yahei"/>
                <a:cs typeface="Microsoft Yahei"/>
              </a:rPr>
              <a:t>01</a:t>
            </a:r>
          </a:p>
        </p:txBody>
      </p:sp>
      <p:sp>
        <p:nvSpPr>
          <p:cNvPr id="4" name="TextBox 4"/>
          <p:cNvSpPr txBox="1"/>
          <p:nvPr/>
        </p:nvSpPr>
        <p:spPr>
          <a:xfrm>
            <a:off x="2527576" y="2795336"/>
            <a:ext cx="4469848" cy="82480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3000" b="1">
                <a:solidFill>
                  <a:srgbClr val="000000"/>
                </a:solidFill>
                <a:latin typeface="Microsoft Yahei"/>
                <a:ea typeface="Microsoft Yahei"/>
                <a:cs typeface="Microsoft Yahei"/>
              </a:rPr>
              <a:t>行业概述</a:t>
            </a:r>
          </a:p>
        </p:txBody>
      </p:sp>
      <p:cxnSp>
        <p:nvCxnSpPr>
          <p:cNvPr id="5" name="Connector 5"/>
          <p:cNvCxnSpPr/>
          <p:nvPr/>
        </p:nvCxnSpPr>
        <p:spPr>
          <a:xfrm flipV="1">
            <a:off x="5376413" y="1532396"/>
            <a:ext cx="753732" cy="536160"/>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3420268" y="2142746"/>
            <a:ext cx="753732" cy="536160"/>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4" r="104"/>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75" r="16675"/>
          <a:stretch>
            <a:fillRect/>
          </a:stretch>
        </p:blipFill>
        <p:spPr>
          <a:xfrm>
            <a:off x="733971" y="1105724"/>
            <a:ext cx="3783824" cy="3783825"/>
          </a:xfrm>
          <a:prstGeom prst="roundRect">
            <a:avLst/>
          </a:prstGeom>
        </p:spPr>
      </p:pic>
      <p:sp>
        <p:nvSpPr>
          <p:cNvPr id="3" name="TextBox 3"/>
          <p:cNvSpPr txBox="1"/>
          <p:nvPr/>
        </p:nvSpPr>
        <p:spPr>
          <a:xfrm>
            <a:off x="4891990" y="1105724"/>
            <a:ext cx="3718928" cy="11906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宠物医学影像行业是指为宠物提供医学影像诊断与治疗服务的行业，包括X光、超声、MRI等多种影像诊断技术。</a:t>
            </a:r>
          </a:p>
        </p:txBody>
      </p:sp>
      <p:sp>
        <p:nvSpPr>
          <p:cNvPr id="4" name="TextBox 4"/>
          <p:cNvSpPr txBox="1"/>
          <p:nvPr/>
        </p:nvSpPr>
        <p:spPr>
          <a:xfrm>
            <a:off x="4891990" y="2899456"/>
            <a:ext cx="3718928" cy="11906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该行业主要分为宠物医院和独立宠物医学影像中心两种类型。</a:t>
            </a:r>
          </a:p>
        </p:txBody>
      </p:sp>
      <p:sp>
        <p:nvSpPr>
          <p:cNvPr id="5" name="AutoShape 5"/>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AutoShape 6"/>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AutoShape 7"/>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AutoShape 9"/>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AutoShape 10"/>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TextBox 25"/>
          <p:cNvSpPr txBox="1"/>
          <p:nvPr/>
        </p:nvSpPr>
        <p:spPr>
          <a:xfrm>
            <a:off x="855345" y="73342"/>
            <a:ext cx="7815272" cy="7239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定义与分类</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4" r="104"/>
          </a:stretch>
        </a:blipFill>
      </p:bgPr>
    </p:bg>
    <p:spTree>
      <p:nvGrpSpPr>
        <p:cNvPr id="1" name=""/>
        <p:cNvGrpSpPr/>
        <p:nvPr/>
      </p:nvGrpSpPr>
      <p:grpSpPr>
        <a:xfrm>
          <a:off x="0" y="0"/>
          <a:ext cx="0" cy="0"/>
        </a:xfrm>
      </p:grpSpPr>
      <p:cxnSp>
        <p:nvCxnSpPr>
          <p:cNvPr id="2" name="Connector 2"/>
          <p:cNvCxnSpPr/>
          <p:nvPr/>
        </p:nvCxnSpPr>
        <p:spPr>
          <a:xfrm>
            <a:off x="3426287" y="2576798"/>
            <a:ext cx="6072976"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2878265" y="2528331"/>
            <a:ext cx="548022" cy="96092"/>
          </a:xfrm>
          <a:prstGeom prst="rect">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2836928" y="2528331"/>
            <a:ext cx="96092" cy="96092"/>
          </a:xfrm>
          <a:prstGeom prst="ellipse">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AutoShape 5"/>
          <p:cNvSpPr/>
          <p:nvPr/>
        </p:nvSpPr>
        <p:spPr>
          <a:xfrm>
            <a:off x="3370328" y="2528331"/>
            <a:ext cx="96092" cy="96092"/>
          </a:xfrm>
          <a:prstGeom prst="ellipse">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AutoShape 6"/>
          <p:cNvSpPr/>
          <p:nvPr/>
        </p:nvSpPr>
        <p:spPr>
          <a:xfrm>
            <a:off x="965924" y="4549484"/>
            <a:ext cx="548022" cy="96092"/>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AutoShape 7"/>
          <p:cNvSpPr/>
          <p:nvPr/>
        </p:nvSpPr>
        <p:spPr>
          <a:xfrm>
            <a:off x="924586" y="4549484"/>
            <a:ext cx="96092" cy="9609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1457986" y="4549484"/>
            <a:ext cx="96092" cy="9609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9" name="Connector 9"/>
          <p:cNvCxnSpPr/>
          <p:nvPr/>
        </p:nvCxnSpPr>
        <p:spPr>
          <a:xfrm>
            <a:off x="1513946" y="4607476"/>
            <a:ext cx="8011054"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2781961" y="1391808"/>
            <a:ext cx="6075734" cy="940594"/>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近年来，随着宠物数量的增加及人们对宠物健康关注度的提高，宠物医学影像行业迅速发展，市场规模持续扩大。</a:t>
            </a:r>
          </a:p>
        </p:txBody>
      </p:sp>
      <p:sp>
        <p:nvSpPr>
          <p:cNvPr id="11" name="TextBox 11"/>
          <p:cNvSpPr txBox="1"/>
          <p:nvPr/>
        </p:nvSpPr>
        <p:spPr>
          <a:xfrm>
            <a:off x="924586" y="3382533"/>
            <a:ext cx="6098715" cy="940594"/>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预计未来几年，随着宠物健康意识的提高和老龄化趋势，市场规模仍将保持快速增长。</a:t>
            </a:r>
          </a:p>
        </p:txBody>
      </p:sp>
      <p:sp>
        <p:nvSpPr>
          <p:cNvPr id="12" name="AutoShape 12"/>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TextBox 32"/>
          <p:cNvSpPr txBox="1"/>
          <p:nvPr/>
        </p:nvSpPr>
        <p:spPr>
          <a:xfrm>
            <a:off x="855345" y="73342"/>
            <a:ext cx="7815272" cy="7239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市场规模与增长</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4" r="104"/>
          </a:stretch>
        </a:blipFill>
      </p:bgPr>
    </p:bg>
    <p:spTree>
      <p:nvGrpSpPr>
        <p:cNvPr id="1" name=""/>
        <p:cNvGrpSpPr/>
        <p:nvPr/>
      </p:nvGrpSpPr>
      <p:grpSpPr>
        <a:xfrm>
          <a:off x="0" y="0"/>
          <a:ext cx="0" cy="0"/>
        </a:xfrm>
      </p:grpSpPr>
      <p:sp>
        <p:nvSpPr>
          <p:cNvPr id="2" name="TextBox 2"/>
          <p:cNvSpPr txBox="1"/>
          <p:nvPr/>
        </p:nvSpPr>
        <p:spPr>
          <a:xfrm>
            <a:off x="355440" y="1380177"/>
            <a:ext cx="3576153"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050">
                <a:solidFill>
                  <a:schemeClr val="dk1"/>
                </a:solidFill>
                <a:latin typeface="Microsoft Yahei"/>
                <a:ea typeface="Microsoft Yahei"/>
                <a:cs typeface="Microsoft Yahei"/>
              </a:rPr>
              <a:t>主要参与者包括宠物医院、独立宠物医学影像中心、相关设备制造商等。</a:t>
            </a:r>
          </a:p>
        </p:txBody>
      </p:sp>
      <p:sp>
        <p:nvSpPr>
          <p:cNvPr id="3" name="TextBox 3"/>
          <p:cNvSpPr txBox="1"/>
          <p:nvPr/>
        </p:nvSpPr>
        <p:spPr>
          <a:xfrm>
            <a:off x="538745" y="3468227"/>
            <a:ext cx="3530492"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050">
                <a:solidFill>
                  <a:schemeClr val="dk1"/>
                </a:solidFill>
                <a:latin typeface="Microsoft Yahei"/>
                <a:ea typeface="Microsoft Yahei"/>
                <a:cs typeface="Microsoft Yahei"/>
              </a:rPr>
              <a:t>产业链上游主要包括医学影像设备制造商，中游为宠物医学影像中心和宠物医院提供医学影像诊断与治疗服务，下游为宠物主提供宠物健康咨询服务。</a:t>
            </a:r>
          </a:p>
        </p:txBody>
      </p:sp>
      <p:sp>
        <p:nvSpPr>
          <p:cNvPr id="4" name="AutoShape 4"/>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AutoShape 5"/>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AutoShape 6"/>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AutoShape 7"/>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AutoShape 9"/>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AutoShape 10"/>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TextBox 24"/>
          <p:cNvSpPr txBox="1"/>
          <p:nvPr/>
        </p:nvSpPr>
        <p:spPr>
          <a:xfrm>
            <a:off x="855345" y="73342"/>
            <a:ext cx="7815272" cy="7239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主要参与者与产业链</a:t>
            </a:r>
          </a:p>
        </p:txBody>
      </p:sp>
      <p:sp>
        <p:nvSpPr>
          <p:cNvPr id="25" name="AutoShape 25"/>
          <p:cNvSpPr/>
          <p:nvPr/>
        </p:nvSpPr>
        <p:spPr>
          <a:xfrm>
            <a:off x="482502" y="2582814"/>
            <a:ext cx="548022" cy="96092"/>
          </a:xfrm>
          <a:prstGeom prst="rect">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vert="horz" wrap="square" rtlCol="0" anchor="ctr" anchorCtr="0">
            <a:noAutofit/>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a:pPr algn="ctr">
              <a:spcBef>
                <a:spcPts val="375"/>
              </a:spcBef>
              <a:defRPr/>
            </a:pPr>
            <a:endParaRPr lang="en-US" sz="1100"/>
          </a:p>
        </p:txBody>
      </p:sp>
      <p:sp>
        <p:nvSpPr>
          <p:cNvPr id="26" name="AutoShape 26"/>
          <p:cNvSpPr/>
          <p:nvPr/>
        </p:nvSpPr>
        <p:spPr>
          <a:xfrm>
            <a:off x="441165" y="2582814"/>
            <a:ext cx="96092" cy="96092"/>
          </a:xfrm>
          <a:prstGeom prst="ellipse">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974565" y="2582814"/>
            <a:ext cx="96092" cy="96092"/>
          </a:xfrm>
          <a:prstGeom prst="ellipse">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28" name="Connector 28"/>
          <p:cNvCxnSpPr/>
          <p:nvPr/>
        </p:nvCxnSpPr>
        <p:spPr>
          <a:xfrm>
            <a:off x="1030524" y="2631281"/>
            <a:ext cx="5027276"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29" name="AutoShape 29"/>
          <p:cNvSpPr/>
          <p:nvPr/>
        </p:nvSpPr>
        <p:spPr>
          <a:xfrm>
            <a:off x="690942" y="4652434"/>
            <a:ext cx="548022" cy="96092"/>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649605" y="4652434"/>
            <a:ext cx="96092" cy="9609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1183005" y="4652434"/>
            <a:ext cx="96092" cy="9609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32" name="Connector 32"/>
          <p:cNvCxnSpPr/>
          <p:nvPr/>
        </p:nvCxnSpPr>
        <p:spPr>
          <a:xfrm>
            <a:off x="1238964" y="4710426"/>
            <a:ext cx="4807544"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33" name="Picture 33"/>
          <p:cNvPicPr>
            <a:picLocks noChangeAspect="1"/>
          </p:cNvPicPr>
          <p:nvPr/>
        </p:nvPicPr>
        <p:blipFill>
          <a:blip r:embed="rId2">
            <a:alphaModFix amt="70000"/>
          </a:blip>
          <a:srcRect t="5501" b="5501"/>
          <a:stretch>
            <a:fillRect/>
          </a:stretch>
        </p:blipFill>
        <p:spPr>
          <a:xfrm>
            <a:off x="6096320" y="1015032"/>
            <a:ext cx="2874862" cy="3833149"/>
          </a:xfrm>
          <a:prstGeom prst="rect">
            <a:avLst/>
          </a:prstGeom>
        </p:spPr>
      </p:pic>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4" r="104"/>
          </a:stretch>
        </a:blipFill>
      </p:bgPr>
    </p:bg>
    <p:spTree>
      <p:nvGrpSpPr>
        <p:cNvPr id="1" name=""/>
        <p:cNvGrpSpPr/>
        <p:nvPr/>
      </p:nvGrpSpPr>
      <p:grpSpPr>
        <a:xfrm>
          <a:off x="0" y="0"/>
          <a:ext cx="0" cy="0"/>
        </a:xfrm>
      </p:grpSpPr>
      <p:sp>
        <p:nvSpPr>
          <p:cNvPr id="2" name="AutoShape 2"/>
          <p:cNvSpPr/>
          <p:nvPr/>
        </p:nvSpPr>
        <p:spPr>
          <a:xfrm>
            <a:off x="4345781" y="1800476"/>
            <a:ext cx="833438" cy="833438"/>
          </a:xfrm>
          <a:prstGeom prst="rect">
            <a:avLst/>
          </a:prstGeom>
          <a:solidFill>
            <a:schemeClr val="accent2">
              <a:lumMod val="20000"/>
              <a:lumOff val="80000"/>
              <a:alpha val="100000"/>
            </a:schemeClr>
          </a:solidFill>
          <a:ln w="25400">
            <a:solidFill>
              <a:srgbClr val="000000">
                <a:alpha val="100000"/>
              </a:srgb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TextBox 3"/>
          <p:cNvSpPr txBox="1"/>
          <p:nvPr/>
        </p:nvSpPr>
        <p:spPr>
          <a:xfrm>
            <a:off x="2164315" y="1800476"/>
            <a:ext cx="5196369" cy="80575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chemeClr val="dk1"/>
                </a:solidFill>
                <a:latin typeface="Microsoft Yahei"/>
                <a:ea typeface="Microsoft Yahei"/>
                <a:cs typeface="Microsoft Yahei"/>
              </a:rPr>
              <a:t>02</a:t>
            </a:r>
          </a:p>
        </p:txBody>
      </p:sp>
      <p:sp>
        <p:nvSpPr>
          <p:cNvPr id="4" name="TextBox 4"/>
          <p:cNvSpPr txBox="1"/>
          <p:nvPr/>
        </p:nvSpPr>
        <p:spPr>
          <a:xfrm>
            <a:off x="2527576" y="2795336"/>
            <a:ext cx="4469848" cy="82480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3000" b="1">
                <a:solidFill>
                  <a:srgbClr val="000000"/>
                </a:solidFill>
                <a:latin typeface="Microsoft Yahei"/>
                <a:ea typeface="Microsoft Yahei"/>
                <a:cs typeface="Microsoft Yahei"/>
              </a:rPr>
              <a:t>市场现状分析</a:t>
            </a:r>
          </a:p>
        </p:txBody>
      </p:sp>
      <p:cxnSp>
        <p:nvCxnSpPr>
          <p:cNvPr id="5" name="Connector 5"/>
          <p:cNvCxnSpPr/>
          <p:nvPr/>
        </p:nvCxnSpPr>
        <p:spPr>
          <a:xfrm flipV="1">
            <a:off x="5376413" y="1532396"/>
            <a:ext cx="753732" cy="536160"/>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3420268" y="2142746"/>
            <a:ext cx="753732" cy="536160"/>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4" r="104"/>
          </a:stretch>
        </a:blipFill>
      </p:bgPr>
    </p:bg>
    <p:spTree>
      <p:nvGrpSpPr>
        <p:cNvPr id="1" name=""/>
        <p:cNvGrpSpPr/>
        <p:nvPr/>
      </p:nvGrpSpPr>
      <p:grpSpPr>
        <a:xfrm>
          <a:off x="0" y="0"/>
          <a:ext cx="0" cy="0"/>
        </a:xfrm>
      </p:grpSpPr>
      <p:sp>
        <p:nvSpPr>
          <p:cNvPr id="2" name="AutoShape 2"/>
          <p:cNvSpPr/>
          <p:nvPr/>
        </p:nvSpPr>
        <p:spPr>
          <a:xfrm>
            <a:off x="4832629" y="1368193"/>
            <a:ext cx="4095831" cy="3308171"/>
          </a:xfrm>
          <a:prstGeom prst="roundRect">
            <a:avLst/>
          </a:prstGeom>
          <a:solidFill>
            <a:schemeClr val="accent2">
              <a:lumMod val="20000"/>
              <a:lumOff val="8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596540" y="1368193"/>
            <a:ext cx="4095831" cy="3308171"/>
          </a:xfrm>
          <a:prstGeom prst="round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3539623" y="1898873"/>
            <a:ext cx="2445753" cy="2445753"/>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3688708" y="2047958"/>
            <a:ext cx="2147584" cy="2147584"/>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TextBox 6"/>
          <p:cNvSpPr txBox="1"/>
          <p:nvPr/>
        </p:nvSpPr>
        <p:spPr>
          <a:xfrm>
            <a:off x="3811921" y="2312125"/>
            <a:ext cx="1760899" cy="1619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6000" b="1">
                <a:solidFill>
                  <a:srgbClr val="FFFFFF"/>
                </a:solidFill>
                <a:latin typeface="Microsoft Yahei"/>
                <a:ea typeface="Microsoft Yahei"/>
                <a:cs typeface="Microsoft Yahei"/>
              </a:rPr>
              <a:t>VS</a:t>
            </a:r>
          </a:p>
        </p:txBody>
      </p:sp>
      <p:cxnSp>
        <p:nvCxnSpPr>
          <p:cNvPr id="7" name="Connector 7"/>
          <p:cNvCxnSpPr/>
          <p:nvPr/>
        </p:nvCxnSpPr>
        <p:spPr>
          <a:xfrm>
            <a:off x="948840" y="2230618"/>
            <a:ext cx="2231294" cy="0"/>
          </a:xfrm>
          <a:prstGeom prst="line">
            <a:avLst/>
          </a:prstGeom>
          <a:ln w="9525">
            <a:solidFill>
              <a:srgbClr val="FFFFFF">
                <a:alpha val="100000"/>
              </a:srgbClr>
            </a:solidFill>
            <a:prstDash val="solid"/>
            <a:headEnd type="oval"/>
          </a:ln>
        </p:spPr>
      </p:cxnSp>
      <p:sp>
        <p:nvSpPr>
          <p:cNvPr id="8" name="TextBox 8"/>
          <p:cNvSpPr txBox="1"/>
          <p:nvPr/>
        </p:nvSpPr>
        <p:spPr>
          <a:xfrm>
            <a:off x="847712" y="2290542"/>
            <a:ext cx="2549233" cy="2190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rgbClr val="FFFFFF"/>
                </a:solidFill>
                <a:latin typeface="Microsoft Yahei"/>
                <a:ea typeface="Microsoft Yahei"/>
                <a:cs typeface="Microsoft Yahei"/>
              </a:rPr>
              <a:t>近年来，随着人们对宠物健康的关注度不断提高，宠物医学影像市场的需求持续增长。通过对市场调查和分析，发现宠物医学影像市场主要需求包括宠物X光、宠物CT、宠物MRI、宠物超声等方面。</a:t>
            </a:r>
          </a:p>
        </p:txBody>
      </p:sp>
      <p:sp>
        <p:nvSpPr>
          <p:cNvPr id="9" name="TextBox 9"/>
          <p:cNvSpPr txBox="1"/>
          <p:nvPr/>
        </p:nvSpPr>
        <p:spPr>
          <a:xfrm>
            <a:off x="4991588" y="1613123"/>
            <a:ext cx="3685699" cy="666601"/>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00" b="1">
                <a:solidFill>
                  <a:srgbClr val="031A3E"/>
                </a:solidFill>
                <a:latin typeface="Microsoft Yahei"/>
                <a:ea typeface="Microsoft Yahei"/>
                <a:cs typeface="Microsoft Yahei"/>
              </a:rPr>
              <a:t>供给情况</a:t>
            </a:r>
          </a:p>
        </p:txBody>
      </p:sp>
      <p:cxnSp>
        <p:nvCxnSpPr>
          <p:cNvPr id="10" name="Connector 10"/>
          <p:cNvCxnSpPr/>
          <p:nvPr/>
        </p:nvCxnSpPr>
        <p:spPr>
          <a:xfrm>
            <a:off x="6341922" y="2230618"/>
            <a:ext cx="2231294" cy="0"/>
          </a:xfrm>
          <a:prstGeom prst="line">
            <a:avLst/>
          </a:prstGeom>
          <a:ln w="9525">
            <a:solidFill>
              <a:srgbClr val="031A3E">
                <a:alpha val="100000"/>
              </a:srgbClr>
            </a:solidFill>
            <a:prstDash val="solid"/>
            <a:tailEnd type="oval"/>
          </a:ln>
        </p:spPr>
      </p:cxnSp>
      <p:sp>
        <p:nvSpPr>
          <p:cNvPr id="11" name="TextBox 11"/>
          <p:cNvSpPr txBox="1"/>
          <p:nvPr/>
        </p:nvSpPr>
        <p:spPr>
          <a:xfrm>
            <a:off x="6107564" y="2290542"/>
            <a:ext cx="2569723" cy="2190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rgbClr val="031A3E"/>
                </a:solidFill>
                <a:latin typeface="Microsoft Yahei"/>
                <a:ea typeface="Microsoft Yahei"/>
                <a:cs typeface="Microsoft Yahei"/>
              </a:rPr>
              <a:t>当前，宠物医学影像市场的供给能力相对较弱，主要受到人才短缺、设备不足等因素的制约。市场上能够提供高质量宠物医学影像服务的机构数量较少，难以满足日益增长的市场需求。</a:t>
            </a:r>
          </a:p>
        </p:txBody>
      </p:sp>
      <p:sp>
        <p:nvSpPr>
          <p:cNvPr id="12" name="TextBox 12"/>
          <p:cNvSpPr txBox="1"/>
          <p:nvPr/>
        </p:nvSpPr>
        <p:spPr>
          <a:xfrm>
            <a:off x="847712" y="1613123"/>
            <a:ext cx="3242802" cy="666601"/>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00" b="1">
                <a:solidFill>
                  <a:srgbClr val="FFFFFF"/>
                </a:solidFill>
                <a:latin typeface="Microsoft Yahei"/>
                <a:ea typeface="Microsoft Yahei"/>
                <a:cs typeface="Microsoft Yahei"/>
              </a:rPr>
              <a:t>市场需求</a:t>
            </a:r>
          </a:p>
        </p:txBody>
      </p:sp>
      <p:sp>
        <p:nvSpPr>
          <p:cNvPr id="13" name="AutoShape 13"/>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TextBox 33"/>
          <p:cNvSpPr txBox="1"/>
          <p:nvPr/>
        </p:nvSpPr>
        <p:spPr>
          <a:xfrm>
            <a:off x="855345" y="73342"/>
            <a:ext cx="7815272" cy="7239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市场需求与供给</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4" r="104"/>
          </a:stretch>
        </a:blipFill>
      </p:bgPr>
    </p:bg>
    <p:spTree>
      <p:nvGrpSpPr>
        <p:cNvPr id="1" name=""/>
        <p:cNvGrpSpPr/>
        <p:nvPr/>
      </p:nvGrpSpPr>
      <p:grpSpPr>
        <a:xfrm>
          <a:off x="0" y="0"/>
          <a:ext cx="0" cy="0"/>
        </a:xfrm>
      </p:grpSpPr>
      <p:sp>
        <p:nvSpPr>
          <p:cNvPr id="2" name="AutoShape 2"/>
          <p:cNvSpPr/>
          <p:nvPr/>
        </p:nvSpPr>
        <p:spPr>
          <a:xfrm>
            <a:off x="2835654" y="1120993"/>
            <a:ext cx="498540" cy="498540"/>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2940923" y="1226262"/>
            <a:ext cx="288002" cy="28800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4" name="Connector 4"/>
          <p:cNvCxnSpPr/>
          <p:nvPr/>
        </p:nvCxnSpPr>
        <p:spPr>
          <a:xfrm flipH="1">
            <a:off x="3084924" y="1619533"/>
            <a:ext cx="0" cy="68167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3442804" y="953528"/>
            <a:ext cx="5383822" cy="5715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99" b="1">
                <a:solidFill>
                  <a:schemeClr val="accent1"/>
                </a:solidFill>
                <a:latin typeface="Microsoft Yahei"/>
                <a:ea typeface="Microsoft Yahei"/>
                <a:cs typeface="Microsoft Yahei"/>
              </a:rPr>
              <a:t>人才短缺</a:t>
            </a:r>
          </a:p>
        </p:txBody>
      </p:sp>
      <p:sp>
        <p:nvSpPr>
          <p:cNvPr id="6" name="TextBox 6"/>
          <p:cNvSpPr txBox="1"/>
          <p:nvPr/>
        </p:nvSpPr>
        <p:spPr>
          <a:xfrm>
            <a:off x="3442804" y="1382153"/>
            <a:ext cx="5383822" cy="940594"/>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宠物医学影像行业人才短缺问题较为突出，尤其是高素质、经验丰富的专业人才匮乏。这导致了一些机构在提供宠物医学影像服务时存在诊断不准确、操作不规范等问题。</a:t>
            </a:r>
          </a:p>
        </p:txBody>
      </p:sp>
      <p:sp>
        <p:nvSpPr>
          <p:cNvPr id="7" name="AutoShape 7"/>
          <p:cNvSpPr/>
          <p:nvPr/>
        </p:nvSpPr>
        <p:spPr>
          <a:xfrm>
            <a:off x="-426256" y="1916924"/>
            <a:ext cx="3024183" cy="3024183"/>
          </a:xfrm>
          <a:prstGeom prst="ellipse">
            <a:avLst/>
          </a:prstGeom>
          <a:gradFill>
            <a:gsLst>
              <a:gs pos="0">
                <a:schemeClr val="accent2">
                  <a:alpha val="100000"/>
                </a:schemeClr>
              </a:gs>
              <a:gs pos="100000">
                <a:schemeClr val="accent1">
                  <a:alpha val="10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67" r="16667"/>
          <a:stretch>
            <a:fillRect/>
          </a:stretch>
        </p:blipFill>
        <p:spPr>
          <a:xfrm>
            <a:off x="-269179" y="2074002"/>
            <a:ext cx="2710028" cy="2710028"/>
          </a:xfrm>
          <a:prstGeom prst="ellipse">
            <a:avLst/>
          </a:prstGeom>
        </p:spPr>
      </p:pic>
      <p:sp>
        <p:nvSpPr>
          <p:cNvPr id="9" name="AutoShape 9"/>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AutoShape 10"/>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TextBox 29"/>
          <p:cNvSpPr txBox="1"/>
          <p:nvPr/>
        </p:nvSpPr>
        <p:spPr>
          <a:xfrm>
            <a:off x="855345" y="73342"/>
            <a:ext cx="7815272" cy="7239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行业痛点与瓶颈</a:t>
            </a:r>
          </a:p>
        </p:txBody>
      </p:sp>
      <p:sp>
        <p:nvSpPr>
          <p:cNvPr id="30" name="AutoShape 30"/>
          <p:cNvSpPr/>
          <p:nvPr/>
        </p:nvSpPr>
        <p:spPr>
          <a:xfrm>
            <a:off x="2835654" y="2464997"/>
            <a:ext cx="498540" cy="498540"/>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2940923" y="2570266"/>
            <a:ext cx="288002" cy="28800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32" name="Connector 32"/>
          <p:cNvCxnSpPr/>
          <p:nvPr/>
        </p:nvCxnSpPr>
        <p:spPr>
          <a:xfrm flipH="1">
            <a:off x="3084924" y="2963536"/>
            <a:ext cx="0" cy="68167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33" name="TextBox 33"/>
          <p:cNvSpPr txBox="1"/>
          <p:nvPr/>
        </p:nvSpPr>
        <p:spPr>
          <a:xfrm>
            <a:off x="3442804" y="2297532"/>
            <a:ext cx="5383822" cy="5715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99" b="1">
                <a:solidFill>
                  <a:schemeClr val="accent1"/>
                </a:solidFill>
                <a:latin typeface="Microsoft Yahei"/>
                <a:ea typeface="Microsoft Yahei"/>
                <a:cs typeface="Microsoft Yahei"/>
              </a:rPr>
              <a:t>设备不足</a:t>
            </a:r>
          </a:p>
        </p:txBody>
      </p:sp>
      <p:sp>
        <p:nvSpPr>
          <p:cNvPr id="34" name="TextBox 34"/>
          <p:cNvSpPr txBox="1"/>
          <p:nvPr/>
        </p:nvSpPr>
        <p:spPr>
          <a:xfrm>
            <a:off x="3442804" y="2726157"/>
            <a:ext cx="5383822" cy="940594"/>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目前，市场上能够提供高质量宠物医学影像服务的机构普遍存在设备不足的问题。一些机构由于资金紧张或场地限制等原因，无法引进先进的医学影像设备，从而影响了服务质量。</a:t>
            </a:r>
          </a:p>
        </p:txBody>
      </p:sp>
      <p:sp>
        <p:nvSpPr>
          <p:cNvPr id="35" name="AutoShape 35"/>
          <p:cNvSpPr/>
          <p:nvPr/>
        </p:nvSpPr>
        <p:spPr>
          <a:xfrm>
            <a:off x="2835654" y="3809001"/>
            <a:ext cx="498540" cy="498540"/>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6" name="AutoShape 36"/>
          <p:cNvSpPr/>
          <p:nvPr/>
        </p:nvSpPr>
        <p:spPr>
          <a:xfrm>
            <a:off x="2940923" y="3914270"/>
            <a:ext cx="288002" cy="28800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37" name="Connector 37"/>
          <p:cNvCxnSpPr/>
          <p:nvPr/>
        </p:nvCxnSpPr>
        <p:spPr>
          <a:xfrm flipH="1">
            <a:off x="3084924" y="4307540"/>
            <a:ext cx="0" cy="68167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38" name="TextBox 38"/>
          <p:cNvSpPr txBox="1"/>
          <p:nvPr/>
        </p:nvSpPr>
        <p:spPr>
          <a:xfrm>
            <a:off x="3442804" y="3641536"/>
            <a:ext cx="5383822" cy="5715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99" b="1">
                <a:solidFill>
                  <a:schemeClr val="accent1"/>
                </a:solidFill>
                <a:latin typeface="Microsoft Yahei"/>
                <a:ea typeface="Microsoft Yahei"/>
                <a:cs typeface="Microsoft Yahei"/>
              </a:rPr>
              <a:t>行业标准缺失</a:t>
            </a:r>
          </a:p>
        </p:txBody>
      </p:sp>
      <p:sp>
        <p:nvSpPr>
          <p:cNvPr id="39" name="TextBox 39"/>
          <p:cNvSpPr txBox="1"/>
          <p:nvPr/>
        </p:nvSpPr>
        <p:spPr>
          <a:xfrm>
            <a:off x="3442804" y="4070161"/>
            <a:ext cx="5383822" cy="940594"/>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当前，宠物医学影像行业缺乏统一的标准和规范，导致一些机构在操作过程中存在不规范行为，甚至存在一定的安全隐患。</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4" r="104"/>
          </a:stretch>
        </a:blipFill>
      </p:bgPr>
    </p:bg>
    <p:spTree>
      <p:nvGrpSpPr>
        <p:cNvPr id="1" name=""/>
        <p:cNvGrpSpPr/>
        <p:nvPr/>
      </p:nvGrpSpPr>
      <p:grpSpPr>
        <a:xfrm>
          <a:off x="0" y="0"/>
          <a:ext cx="0" cy="0"/>
        </a:xfrm>
      </p:grpSpPr>
      <p:sp>
        <p:nvSpPr>
          <p:cNvPr id="2" name="AutoShape 2"/>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AutoShape 5"/>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AutoShape 6"/>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AutoShape 7"/>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AutoShape 9"/>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AutoShape 10"/>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TextBox 22"/>
          <p:cNvSpPr txBox="1"/>
          <p:nvPr/>
        </p:nvSpPr>
        <p:spPr>
          <a:xfrm>
            <a:off x="855345" y="73342"/>
            <a:ext cx="7815272" cy="7239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竞争格局与市场占有率</a:t>
            </a:r>
          </a:p>
        </p:txBody>
      </p:sp>
      <p:sp>
        <p:nvSpPr>
          <p:cNvPr id="23" name="AutoShape 23"/>
          <p:cNvSpPr/>
          <p:nvPr/>
        </p:nvSpPr>
        <p:spPr>
          <a:xfrm>
            <a:off x="677012" y="976909"/>
            <a:ext cx="8170977" cy="190500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TextBox 24"/>
          <p:cNvSpPr txBox="1"/>
          <p:nvPr/>
        </p:nvSpPr>
        <p:spPr>
          <a:xfrm>
            <a:off x="1015683" y="1699833"/>
            <a:ext cx="7486645" cy="1047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rgbClr val="FFFFFF"/>
                </a:solidFill>
                <a:latin typeface="Microsoft Yahei"/>
                <a:ea typeface="Microsoft Yahei"/>
                <a:cs typeface="Microsoft Yahei"/>
              </a:rPr>
              <a:t>目前，宠物医学影像市场的竞争格局相对分散，市场上存在大量小型机构和个体医生。虽然有一些大型连锁机构在市场上占据一定份额，但整体来看，市场占有率仍然较低。</a:t>
            </a:r>
          </a:p>
        </p:txBody>
      </p:sp>
      <p:sp>
        <p:nvSpPr>
          <p:cNvPr id="25" name="TextBox 25"/>
          <p:cNvSpPr txBox="1"/>
          <p:nvPr/>
        </p:nvSpPr>
        <p:spPr>
          <a:xfrm>
            <a:off x="1015683" y="1078568"/>
            <a:ext cx="7357045" cy="666601"/>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00" b="1">
                <a:solidFill>
                  <a:srgbClr val="FFFFFF"/>
                </a:solidFill>
                <a:latin typeface="Microsoft Yahei"/>
                <a:ea typeface="Microsoft Yahei"/>
                <a:cs typeface="Microsoft Yahei"/>
              </a:rPr>
              <a:t>竞争格局</a:t>
            </a:r>
          </a:p>
        </p:txBody>
      </p:sp>
      <p:sp>
        <p:nvSpPr>
          <p:cNvPr id="26" name="AutoShape 26"/>
          <p:cNvSpPr/>
          <p:nvPr/>
        </p:nvSpPr>
        <p:spPr>
          <a:xfrm>
            <a:off x="677012" y="3087895"/>
            <a:ext cx="8170977" cy="1905000"/>
          </a:xfrm>
          <a:prstGeom prst="round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06158" y="3804858"/>
            <a:ext cx="7486645" cy="1047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rgbClr val="031A3E"/>
                </a:solidFill>
                <a:latin typeface="Microsoft Yahei"/>
                <a:ea typeface="Microsoft Yahei"/>
                <a:cs typeface="Microsoft Yahei"/>
              </a:rPr>
              <a:t>由于市场上的竞争激烈，各大机构在市场上的占有率普遍较低。一些大型连锁机构凭借品牌优势和规模效应，在市场上占据一定份额，但整体市场占有率仍然较低。同时，一些个体医生和小型机构在特定区域或特定领域也具有一定的市场竞争力。</a:t>
            </a:r>
          </a:p>
        </p:txBody>
      </p:sp>
      <p:sp>
        <p:nvSpPr>
          <p:cNvPr id="28" name="TextBox 28"/>
          <p:cNvSpPr txBox="1"/>
          <p:nvPr/>
        </p:nvSpPr>
        <p:spPr>
          <a:xfrm>
            <a:off x="1006158" y="3202643"/>
            <a:ext cx="7562946" cy="666601"/>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00" b="1">
                <a:solidFill>
                  <a:srgbClr val="031A3E"/>
                </a:solidFill>
                <a:latin typeface="Microsoft Yahei"/>
                <a:ea typeface="Microsoft Yahei"/>
                <a:cs typeface="Microsoft Yahei"/>
              </a:rPr>
              <a:t>市场占有率</a:t>
            </a:r>
          </a:p>
        </p:txBody>
      </p:sp>
      <p:cxnSp>
        <p:nvCxnSpPr>
          <p:cNvPr id="29" name="Connector 29"/>
          <p:cNvCxnSpPr/>
          <p:nvPr/>
        </p:nvCxnSpPr>
        <p:spPr>
          <a:xfrm>
            <a:off x="1151296" y="3773010"/>
            <a:ext cx="7203357"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30" name="Connector 30"/>
          <p:cNvCxnSpPr/>
          <p:nvPr/>
        </p:nvCxnSpPr>
        <p:spPr>
          <a:xfrm>
            <a:off x="1157326" y="1699833"/>
            <a:ext cx="7203357" cy="0"/>
          </a:xfrm>
          <a:prstGeom prst="line">
            <a:avLst/>
          </a:prstGeom>
          <a:ln w="9525">
            <a:solidFill>
              <a:schemeClr val="lt2"/>
            </a:solidFill>
            <a:prstDash val="solid"/>
            <a:headEnd type="oval"/>
          </a:ln>
        </p:spPr>
        <p:style>
          <a:lnRef idx="0">
            <a:schemeClr val="lt2"/>
          </a:lnRef>
          <a:fillRef idx="1">
            <a:schemeClr val="lt2"/>
          </a:fillRef>
          <a:effectRef idx="0">
            <a:schemeClr val="lt2"/>
          </a:effectRef>
          <a:fontRef idx="minor">
            <a:schemeClr val="lt1"/>
          </a:fontRef>
        </p:style>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4" r="104"/>
          </a:stretch>
        </a:blipFill>
      </p:bgPr>
    </p:bg>
    <p:spTree>
      <p:nvGrpSpPr>
        <p:cNvPr id="1" name=""/>
        <p:cNvGrpSpPr/>
        <p:nvPr/>
      </p:nvGrpSpPr>
      <p:grpSpPr>
        <a:xfrm>
          <a:off x="0" y="0"/>
          <a:ext cx="0" cy="0"/>
        </a:xfrm>
      </p:grpSpPr>
      <p:sp>
        <p:nvSpPr>
          <p:cNvPr id="2" name="AutoShape 2"/>
          <p:cNvSpPr/>
          <p:nvPr/>
        </p:nvSpPr>
        <p:spPr>
          <a:xfrm>
            <a:off x="4345781" y="1800476"/>
            <a:ext cx="833438" cy="833438"/>
          </a:xfrm>
          <a:prstGeom prst="rect">
            <a:avLst/>
          </a:prstGeom>
          <a:solidFill>
            <a:schemeClr val="accent2">
              <a:lumMod val="20000"/>
              <a:lumOff val="80000"/>
              <a:alpha val="100000"/>
            </a:schemeClr>
          </a:solidFill>
          <a:ln w="25400">
            <a:solidFill>
              <a:srgbClr val="000000">
                <a:alpha val="100000"/>
              </a:srgb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TextBox 3"/>
          <p:cNvSpPr txBox="1"/>
          <p:nvPr/>
        </p:nvSpPr>
        <p:spPr>
          <a:xfrm>
            <a:off x="2164315" y="1800476"/>
            <a:ext cx="5196369" cy="80575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chemeClr val="dk1"/>
                </a:solidFill>
                <a:latin typeface="Microsoft Yahei"/>
                <a:ea typeface="Microsoft Yahei"/>
                <a:cs typeface="Microsoft Yahei"/>
              </a:rPr>
              <a:t>03</a:t>
            </a:r>
          </a:p>
        </p:txBody>
      </p:sp>
      <p:sp>
        <p:nvSpPr>
          <p:cNvPr id="4" name="TextBox 4"/>
          <p:cNvSpPr txBox="1"/>
          <p:nvPr/>
        </p:nvSpPr>
        <p:spPr>
          <a:xfrm>
            <a:off x="2527576" y="2795336"/>
            <a:ext cx="4469848" cy="82480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3000" b="1">
                <a:solidFill>
                  <a:srgbClr val="000000"/>
                </a:solidFill>
                <a:latin typeface="Microsoft Yahei"/>
                <a:ea typeface="Microsoft Yahei"/>
                <a:cs typeface="Microsoft Yahei"/>
              </a:rPr>
              <a:t>技术发展与趋势</a:t>
            </a:r>
          </a:p>
        </p:txBody>
      </p:sp>
      <p:cxnSp>
        <p:nvCxnSpPr>
          <p:cNvPr id="5" name="Connector 5"/>
          <p:cNvCxnSpPr/>
          <p:nvPr/>
        </p:nvCxnSpPr>
        <p:spPr>
          <a:xfrm flipV="1">
            <a:off x="5376413" y="1532396"/>
            <a:ext cx="753732" cy="536160"/>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3420268" y="2142746"/>
            <a:ext cx="753732" cy="536160"/>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4" r="104"/>
          </a:stretch>
        </a:blipFill>
      </p:bgPr>
    </p:bg>
    <p:spTree>
      <p:nvGrpSpPr>
        <p:cNvPr id="1" name=""/>
        <p:cNvGrpSpPr/>
        <p:nvPr/>
      </p:nvGrpSpPr>
      <p:grpSpPr>
        <a:xfrm>
          <a:off x="0" y="0"/>
          <a:ext cx="0" cy="0"/>
        </a:xfrm>
      </p:grpSpPr>
      <p:sp>
        <p:nvSpPr>
          <p:cNvPr id="2" name="AutoShape 2"/>
          <p:cNvSpPr/>
          <p:nvPr/>
        </p:nvSpPr>
        <p:spPr>
          <a:xfrm>
            <a:off x="773507" y="1183579"/>
            <a:ext cx="728133" cy="728133"/>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TextBox 3"/>
          <p:cNvSpPr txBox="1"/>
          <p:nvPr/>
        </p:nvSpPr>
        <p:spPr>
          <a:xfrm>
            <a:off x="773507" y="3654030"/>
            <a:ext cx="1882662" cy="822722"/>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200">
                <a:solidFill>
                  <a:schemeClr val="dk1"/>
                </a:solidFill>
                <a:latin typeface="Microsoft Yahei"/>
                <a:ea typeface="Microsoft Yahei"/>
                <a:cs typeface="Microsoft Yahei"/>
              </a:rPr>
              <a:t>随着科技的进步，医学影像设备不断升级，提高了图像质量和诊断准确性。</a:t>
            </a:r>
          </a:p>
        </p:txBody>
      </p:sp>
      <p:sp>
        <p:nvSpPr>
          <p:cNvPr id="4" name="TextBox 4"/>
          <p:cNvSpPr txBox="1"/>
          <p:nvPr/>
        </p:nvSpPr>
        <p:spPr>
          <a:xfrm>
            <a:off x="773507" y="3039320"/>
            <a:ext cx="1882662" cy="331291"/>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75" b="1">
                <a:solidFill>
                  <a:schemeClr val="dk1"/>
                </a:solidFill>
                <a:latin typeface="Microsoft Yahei"/>
                <a:ea typeface="Microsoft Yahei"/>
                <a:cs typeface="Microsoft Yahei"/>
              </a:rPr>
              <a:t>影像设备升级</a:t>
            </a:r>
          </a:p>
        </p:txBody>
      </p:sp>
      <p:cxnSp>
        <p:nvCxnSpPr>
          <p:cNvPr id="5" name="Connector 5"/>
          <p:cNvCxnSpPr/>
          <p:nvPr/>
        </p:nvCxnSpPr>
        <p:spPr>
          <a:xfrm>
            <a:off x="855471" y="3521225"/>
            <a:ext cx="2091267"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2788998" y="3212197"/>
            <a:ext cx="161925"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81073" y="3138985"/>
            <a:ext cx="118533" cy="146424"/>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3649450" y="1136053"/>
            <a:ext cx="728133" cy="728133"/>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pic>
        <p:nvPicPr>
          <p:cNvPr id="9" name="Picture 9"/>
          <p:cNvPicPr>
            <a:picLocks noChangeAspect="1"/>
          </p:cNvPicPr>
          <p:nvPr/>
        </p:nvPicPr>
        <p:blipFill>
          <a:blip r:embed="rId2"/>
          <a:srcRect l="16675" r="16675"/>
          <a:stretch>
            <a:fillRect/>
          </a:stretch>
        </p:blipFill>
        <p:spPr>
          <a:xfrm>
            <a:off x="3937452" y="1088428"/>
            <a:ext cx="1743365" cy="1743365"/>
          </a:xfrm>
          <a:prstGeom prst="ellipse">
            <a:avLst/>
          </a:prstGeom>
        </p:spPr>
      </p:pic>
      <p:sp>
        <p:nvSpPr>
          <p:cNvPr id="10" name="TextBox 10"/>
          <p:cNvSpPr txBox="1"/>
          <p:nvPr/>
        </p:nvSpPr>
        <p:spPr>
          <a:xfrm>
            <a:off x="3649450" y="2991794"/>
            <a:ext cx="1882662" cy="331291"/>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75" b="1">
                <a:solidFill>
                  <a:schemeClr val="dk1"/>
                </a:solidFill>
                <a:latin typeface="Microsoft Yahei"/>
                <a:ea typeface="Microsoft Yahei"/>
                <a:cs typeface="Microsoft Yahei"/>
              </a:rPr>
              <a:t>人工智能应用</a:t>
            </a:r>
          </a:p>
        </p:txBody>
      </p:sp>
      <p:cxnSp>
        <p:nvCxnSpPr>
          <p:cNvPr id="11" name="Connector 11"/>
          <p:cNvCxnSpPr/>
          <p:nvPr/>
        </p:nvCxnSpPr>
        <p:spPr>
          <a:xfrm>
            <a:off x="3731414" y="3473700"/>
            <a:ext cx="2091267"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5664941" y="3164671"/>
            <a:ext cx="161925"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5757016" y="3091459"/>
            <a:ext cx="118533" cy="146424"/>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6541418" y="1136053"/>
            <a:ext cx="728133" cy="728133"/>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pic>
        <p:nvPicPr>
          <p:cNvPr id="15" name="Picture 15"/>
          <p:cNvPicPr>
            <a:picLocks noChangeAspect="1"/>
          </p:cNvPicPr>
          <p:nvPr/>
        </p:nvPicPr>
        <p:blipFill>
          <a:blip r:embed="rId3"/>
          <a:srcRect l="20264" r="20264"/>
          <a:stretch>
            <a:fillRect/>
          </a:stretch>
        </p:blipFill>
        <p:spPr>
          <a:xfrm>
            <a:off x="6829419" y="1088428"/>
            <a:ext cx="1743365" cy="1743365"/>
          </a:xfrm>
          <a:prstGeom prst="ellipse">
            <a:avLst/>
          </a:prstGeom>
        </p:spPr>
      </p:pic>
      <p:sp>
        <p:nvSpPr>
          <p:cNvPr id="16" name="TextBox 16"/>
          <p:cNvSpPr txBox="1"/>
          <p:nvPr/>
        </p:nvSpPr>
        <p:spPr>
          <a:xfrm>
            <a:off x="6541418" y="2991794"/>
            <a:ext cx="1882662" cy="331291"/>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75" b="1">
                <a:solidFill>
                  <a:schemeClr val="dk1"/>
                </a:solidFill>
                <a:latin typeface="Microsoft Yahei"/>
                <a:ea typeface="Microsoft Yahei"/>
                <a:cs typeface="Microsoft Yahei"/>
              </a:rPr>
              <a:t>远程诊断技术</a:t>
            </a:r>
          </a:p>
        </p:txBody>
      </p:sp>
      <p:cxnSp>
        <p:nvCxnSpPr>
          <p:cNvPr id="17" name="Connector 17"/>
          <p:cNvCxnSpPr/>
          <p:nvPr/>
        </p:nvCxnSpPr>
        <p:spPr>
          <a:xfrm>
            <a:off x="6623382" y="3473700"/>
            <a:ext cx="2091267"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8556909" y="3164671"/>
            <a:ext cx="161925"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8648983" y="3091459"/>
            <a:ext cx="118533" cy="146424"/>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pic>
        <p:nvPicPr>
          <p:cNvPr id="20" name="Picture 20"/>
          <p:cNvPicPr>
            <a:picLocks noChangeAspect="1"/>
          </p:cNvPicPr>
          <p:nvPr/>
        </p:nvPicPr>
        <p:blipFill>
          <a:blip r:embed="rId4"/>
          <a:srcRect l="16650" r="16650"/>
          <a:stretch>
            <a:fillRect/>
          </a:stretch>
        </p:blipFill>
        <p:spPr>
          <a:xfrm>
            <a:off x="1061374" y="1136053"/>
            <a:ext cx="1743365" cy="1743365"/>
          </a:xfrm>
          <a:prstGeom prst="ellipse">
            <a:avLst/>
          </a:prstGeom>
        </p:spPr>
      </p:pic>
      <p:sp>
        <p:nvSpPr>
          <p:cNvPr id="21" name="TextBox 21"/>
          <p:cNvSpPr txBox="1"/>
          <p:nvPr/>
        </p:nvSpPr>
        <p:spPr>
          <a:xfrm>
            <a:off x="3649450" y="3654030"/>
            <a:ext cx="1882662" cy="822722"/>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200">
                <a:solidFill>
                  <a:schemeClr val="dk1"/>
                </a:solidFill>
                <a:latin typeface="Microsoft Yahei"/>
                <a:ea typeface="Microsoft Yahei"/>
                <a:cs typeface="Microsoft Yahei"/>
              </a:rPr>
              <a:t>人工智能技术在医学影像领域的应用逐渐普及，有助于提高诊断效率和准确性。</a:t>
            </a:r>
          </a:p>
        </p:txBody>
      </p:sp>
      <p:sp>
        <p:nvSpPr>
          <p:cNvPr id="22" name="TextBox 22"/>
          <p:cNvSpPr txBox="1"/>
          <p:nvPr/>
        </p:nvSpPr>
        <p:spPr>
          <a:xfrm>
            <a:off x="6541418" y="3654030"/>
            <a:ext cx="1882662" cy="822722"/>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200">
                <a:solidFill>
                  <a:schemeClr val="dk1"/>
                </a:solidFill>
                <a:latin typeface="Microsoft Yahei"/>
                <a:ea typeface="Microsoft Yahei"/>
                <a:cs typeface="Microsoft Yahei"/>
              </a:rPr>
              <a:t>借助互联网和移动设备，实现远程诊断和会诊，提高诊疗覆盖范围和服务质量。</a:t>
            </a:r>
          </a:p>
        </p:txBody>
      </p:sp>
      <p:sp>
        <p:nvSpPr>
          <p:cNvPr id="23" name="TextBox 23"/>
          <p:cNvSpPr txBox="1"/>
          <p:nvPr/>
        </p:nvSpPr>
        <p:spPr>
          <a:xfrm>
            <a:off x="6589043" y="1264095"/>
            <a:ext cx="451795" cy="341412"/>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rgbClr val="FFFFFF"/>
                </a:solidFill>
                <a:latin typeface="Microsoft Yahei"/>
                <a:ea typeface="Microsoft Yahei"/>
                <a:cs typeface="Microsoft Yahei"/>
              </a:rPr>
              <a:t>03</a:t>
            </a:r>
          </a:p>
        </p:txBody>
      </p:sp>
      <p:grpSp>
        <p:nvGrpSpPr>
          <p:cNvPr id="24" name="Group 24"/>
          <p:cNvGrpSpPr/>
          <p:nvPr/>
        </p:nvGrpSpPr>
        <p:grpSpPr>
          <a:xfrm>
            <a:off x="355440" y="265159"/>
            <a:ext cx="402793" cy="344077"/>
            <a:chOff x="355440" y="265159"/>
            <a:chExt cx="402793" cy="344077"/>
          </a:xfrm>
        </p:grpSpPr>
        <p:sp>
          <p:nvSpPr>
            <p:cNvPr id="25" name="AutoShape 25"/>
            <p:cNvSpPr/>
            <p:nvPr/>
          </p:nvSpPr>
          <p:spPr>
            <a:xfrm>
              <a:off x="355440" y="267463"/>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449257" y="265159"/>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538379" y="266500"/>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624819" y="273508"/>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706988" y="270279"/>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355440" y="359474"/>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449257" y="357170"/>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538379" y="358511"/>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624819" y="365519"/>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AutoShape 34"/>
            <p:cNvSpPr/>
            <p:nvPr/>
          </p:nvSpPr>
          <p:spPr>
            <a:xfrm>
              <a:off x="706988" y="362290"/>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5" name="AutoShape 35"/>
            <p:cNvSpPr/>
            <p:nvPr/>
          </p:nvSpPr>
          <p:spPr>
            <a:xfrm>
              <a:off x="355440" y="451485"/>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6" name="AutoShape 36"/>
            <p:cNvSpPr/>
            <p:nvPr/>
          </p:nvSpPr>
          <p:spPr>
            <a:xfrm>
              <a:off x="449257" y="449180"/>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7" name="AutoShape 37"/>
            <p:cNvSpPr/>
            <p:nvPr/>
          </p:nvSpPr>
          <p:spPr>
            <a:xfrm>
              <a:off x="538379" y="450521"/>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8" name="AutoShape 38"/>
            <p:cNvSpPr/>
            <p:nvPr/>
          </p:nvSpPr>
          <p:spPr>
            <a:xfrm>
              <a:off x="624819" y="457529"/>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9" name="AutoShape 39"/>
            <p:cNvSpPr/>
            <p:nvPr/>
          </p:nvSpPr>
          <p:spPr>
            <a:xfrm>
              <a:off x="706988" y="454300"/>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0" name="AutoShape 40"/>
            <p:cNvSpPr/>
            <p:nvPr/>
          </p:nvSpPr>
          <p:spPr>
            <a:xfrm>
              <a:off x="355440" y="54349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1" name="AutoShape 41"/>
            <p:cNvSpPr/>
            <p:nvPr/>
          </p:nvSpPr>
          <p:spPr>
            <a:xfrm>
              <a:off x="449257" y="541191"/>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2" name="AutoShape 42"/>
            <p:cNvSpPr/>
            <p:nvPr/>
          </p:nvSpPr>
          <p:spPr>
            <a:xfrm>
              <a:off x="538379" y="542532"/>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3" name="AutoShape 43"/>
            <p:cNvSpPr/>
            <p:nvPr/>
          </p:nvSpPr>
          <p:spPr>
            <a:xfrm>
              <a:off x="624819" y="54954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4" name="AutoShape 44"/>
            <p:cNvSpPr/>
            <p:nvPr/>
          </p:nvSpPr>
          <p:spPr>
            <a:xfrm>
              <a:off x="706988" y="546311"/>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grpSp>
      <p:sp>
        <p:nvSpPr>
          <p:cNvPr id="45" name="TextBox 45"/>
          <p:cNvSpPr txBox="1"/>
          <p:nvPr/>
        </p:nvSpPr>
        <p:spPr>
          <a:xfrm>
            <a:off x="952245" y="178162"/>
            <a:ext cx="7815272" cy="43428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2400" b="1">
                <a:solidFill>
                  <a:schemeClr val="accent1"/>
                </a:solidFill>
                <a:latin typeface="Microsoft Yahei"/>
                <a:ea typeface="Microsoft Yahei"/>
                <a:cs typeface="Microsoft Yahei"/>
              </a:rPr>
              <a:t>技术创新与进步</a:t>
            </a:r>
          </a:p>
        </p:txBody>
      </p:sp>
      <p:sp>
        <p:nvSpPr>
          <p:cNvPr id="46" name="TextBox 46"/>
          <p:cNvSpPr txBox="1"/>
          <p:nvPr/>
        </p:nvSpPr>
        <p:spPr>
          <a:xfrm>
            <a:off x="3668500" y="1264095"/>
            <a:ext cx="451795" cy="341412"/>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rgbClr val="FFFFFF"/>
                </a:solidFill>
                <a:latin typeface="Microsoft Yahei"/>
                <a:ea typeface="Microsoft Yahei"/>
                <a:cs typeface="Microsoft Yahei"/>
              </a:rPr>
              <a:t>02</a:t>
            </a:r>
          </a:p>
        </p:txBody>
      </p:sp>
      <p:sp>
        <p:nvSpPr>
          <p:cNvPr id="47" name="TextBox 47"/>
          <p:cNvSpPr txBox="1"/>
          <p:nvPr/>
        </p:nvSpPr>
        <p:spPr>
          <a:xfrm>
            <a:off x="835476" y="1264095"/>
            <a:ext cx="451795" cy="341412"/>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rgbClr val="FFFFFF"/>
                </a:solidFill>
                <a:latin typeface="Microsoft Yahei"/>
                <a:ea typeface="Microsoft Yahei"/>
                <a:cs typeface="Microsoft Yahei"/>
              </a:rPr>
              <a:t>01</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4" r="104"/>
          </a:stretch>
        </a:blipFill>
      </p:bgPr>
    </p:bg>
    <p:spTree>
      <p:nvGrpSpPr>
        <p:cNvPr id="1" name=""/>
        <p:cNvGrpSpPr/>
        <p:nvPr/>
      </p:nvGrpSpPr>
      <p:grpSpPr>
        <a:xfrm>
          <a:off x="0" y="0"/>
          <a:ext cx="0" cy="0"/>
        </a:xfrm>
      </p:grpSpPr>
      <p:sp>
        <p:nvSpPr>
          <p:cNvPr id="2" name="AutoShape 2"/>
          <p:cNvSpPr/>
          <p:nvPr/>
        </p:nvSpPr>
        <p:spPr>
          <a:xfrm>
            <a:off x="6724608" y="2098947"/>
            <a:ext cx="2147216" cy="1840471"/>
          </a:xfrm>
          <a:prstGeom prst="hexagon">
            <a:avLst>
              <a:gd name="adj" fmla="val 25000"/>
              <a:gd name="vf" fmla="val 115470"/>
            </a:avLst>
          </a:pr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5479930" y="1131520"/>
            <a:ext cx="2489355" cy="3775325"/>
          </a:xfrm>
          <a:prstGeom prst="homePlate">
            <a:avLst>
              <a:gd name="adj" fmla="val 50000"/>
            </a:avLst>
          </a:pr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4754360" y="1131520"/>
            <a:ext cx="1451141" cy="1899460"/>
          </a:xfrm>
          <a:prstGeom prst="diamond">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AutoShape 5"/>
          <p:cNvSpPr/>
          <p:nvPr/>
        </p:nvSpPr>
        <p:spPr>
          <a:xfrm>
            <a:off x="4754360" y="3007385"/>
            <a:ext cx="1451141" cy="1899460"/>
          </a:xfrm>
          <a:prstGeom prst="diamond">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AutoShape 6"/>
          <p:cNvSpPr/>
          <p:nvPr/>
        </p:nvSpPr>
        <p:spPr>
          <a:xfrm>
            <a:off x="6669551" y="2098947"/>
            <a:ext cx="1403949" cy="1840471"/>
          </a:xfrm>
          <a:prstGeom prst="diamond">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Freeform 7"/>
          <p:cNvSpPr/>
          <p:nvPr/>
        </p:nvSpPr>
        <p:spPr>
          <a:xfrm>
            <a:off x="5255613" y="1789888"/>
            <a:ext cx="448634" cy="448634"/>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220719" y="3680207"/>
            <a:ext cx="518422" cy="518422"/>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7137239" y="2784896"/>
            <a:ext cx="468573" cy="468573"/>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06988" y="1329874"/>
            <a:ext cx="130133" cy="130133"/>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TextBox 11"/>
          <p:cNvSpPr txBox="1"/>
          <p:nvPr/>
        </p:nvSpPr>
        <p:spPr>
          <a:xfrm>
            <a:off x="837121" y="1204441"/>
            <a:ext cx="1935620" cy="362843"/>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425" b="1">
                <a:solidFill>
                  <a:schemeClr val="accent1"/>
                </a:solidFill>
                <a:latin typeface="Microsoft Yahei"/>
                <a:ea typeface="Microsoft Yahei"/>
                <a:cs typeface="Microsoft Yahei"/>
              </a:rPr>
              <a:t>国际领先技术</a:t>
            </a:r>
          </a:p>
        </p:txBody>
      </p:sp>
      <p:sp>
        <p:nvSpPr>
          <p:cNvPr id="12" name="TextBox 12"/>
          <p:cNvSpPr txBox="1"/>
          <p:nvPr/>
        </p:nvSpPr>
        <p:spPr>
          <a:xfrm>
            <a:off x="837121" y="1590495"/>
            <a:ext cx="3644956" cy="54858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200">
                <a:solidFill>
                  <a:schemeClr val="dk1"/>
                </a:solidFill>
                <a:latin typeface="Microsoft Yahei"/>
                <a:ea typeface="Microsoft Yahei"/>
                <a:cs typeface="Microsoft Yahei"/>
              </a:rPr>
              <a:t>引进国际先进的医学影像技术和设备，提高国内医学影像行业的整体水平。</a:t>
            </a:r>
          </a:p>
        </p:txBody>
      </p:sp>
      <p:sp>
        <p:nvSpPr>
          <p:cNvPr id="13" name="TextBox 13"/>
          <p:cNvSpPr txBox="1"/>
          <p:nvPr/>
        </p:nvSpPr>
        <p:spPr>
          <a:xfrm>
            <a:off x="837121" y="2410434"/>
            <a:ext cx="1935620" cy="362843"/>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425" b="1">
                <a:solidFill>
                  <a:schemeClr val="accent1"/>
                </a:solidFill>
                <a:latin typeface="Microsoft Yahei"/>
                <a:ea typeface="Microsoft Yahei"/>
                <a:cs typeface="Microsoft Yahei"/>
              </a:rPr>
              <a:t>技术合作与创新</a:t>
            </a:r>
          </a:p>
        </p:txBody>
      </p:sp>
      <p:sp>
        <p:nvSpPr>
          <p:cNvPr id="14" name="TextBox 14"/>
          <p:cNvSpPr txBox="1"/>
          <p:nvPr/>
        </p:nvSpPr>
        <p:spPr>
          <a:xfrm>
            <a:off x="837121" y="2796488"/>
            <a:ext cx="3644956" cy="54858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200">
                <a:solidFill>
                  <a:schemeClr val="dk1"/>
                </a:solidFill>
                <a:latin typeface="Microsoft Yahei"/>
                <a:ea typeface="Microsoft Yahei"/>
                <a:cs typeface="Microsoft Yahei"/>
              </a:rPr>
              <a:t>加强企业与企业、企业与科研机构之间的技术合作与创新，推动行业技术发展。</a:t>
            </a:r>
          </a:p>
        </p:txBody>
      </p:sp>
      <p:sp>
        <p:nvSpPr>
          <p:cNvPr id="15" name="TextBox 15"/>
          <p:cNvSpPr txBox="1"/>
          <p:nvPr/>
        </p:nvSpPr>
        <p:spPr>
          <a:xfrm>
            <a:off x="837121" y="3632427"/>
            <a:ext cx="1935620" cy="362843"/>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425" b="1">
                <a:solidFill>
                  <a:schemeClr val="accent1"/>
                </a:solidFill>
                <a:latin typeface="Microsoft Yahei"/>
                <a:ea typeface="Microsoft Yahei"/>
                <a:cs typeface="Microsoft Yahei"/>
              </a:rPr>
              <a:t>技术标准与认证</a:t>
            </a:r>
          </a:p>
        </p:txBody>
      </p:sp>
      <p:sp>
        <p:nvSpPr>
          <p:cNvPr id="16" name="TextBox 16"/>
          <p:cNvSpPr txBox="1"/>
          <p:nvPr/>
        </p:nvSpPr>
        <p:spPr>
          <a:xfrm>
            <a:off x="837121" y="4018481"/>
            <a:ext cx="3644956" cy="54858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200">
                <a:solidFill>
                  <a:schemeClr val="dk1"/>
                </a:solidFill>
                <a:latin typeface="Microsoft Yahei"/>
                <a:ea typeface="Microsoft Yahei"/>
                <a:cs typeface="Microsoft Yahei"/>
              </a:rPr>
              <a:t>建立医学影像技术的行业标准和认证体系，规范行业技术发展。</a:t>
            </a:r>
          </a:p>
        </p:txBody>
      </p:sp>
      <p:grpSp>
        <p:nvGrpSpPr>
          <p:cNvPr id="17" name="Group 17"/>
          <p:cNvGrpSpPr/>
          <p:nvPr/>
        </p:nvGrpSpPr>
        <p:grpSpPr>
          <a:xfrm>
            <a:off x="355440" y="260059"/>
            <a:ext cx="402793" cy="344077"/>
            <a:chOff x="355440" y="260059"/>
            <a:chExt cx="402793" cy="344077"/>
          </a:xfrm>
        </p:grpSpPr>
        <p:sp>
          <p:nvSpPr>
            <p:cNvPr id="18" name="AutoShape 18"/>
            <p:cNvSpPr/>
            <p:nvPr/>
          </p:nvSpPr>
          <p:spPr>
            <a:xfrm>
              <a:off x="355440" y="262364"/>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449257" y="260059"/>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538379" y="261400"/>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624819" y="268408"/>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706988" y="265179"/>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355440" y="354375"/>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449257" y="352070"/>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538379" y="353411"/>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624819" y="360419"/>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706988" y="357190"/>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355440" y="446385"/>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449257" y="444081"/>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538379" y="445422"/>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624819" y="4524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706988" y="449201"/>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355440" y="53839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AutoShape 34"/>
            <p:cNvSpPr/>
            <p:nvPr/>
          </p:nvSpPr>
          <p:spPr>
            <a:xfrm>
              <a:off x="449257" y="5360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5" name="AutoShape 35"/>
            <p:cNvSpPr/>
            <p:nvPr/>
          </p:nvSpPr>
          <p:spPr>
            <a:xfrm>
              <a:off x="538379" y="5374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6" name="AutoShape 36"/>
            <p:cNvSpPr/>
            <p:nvPr/>
          </p:nvSpPr>
          <p:spPr>
            <a:xfrm>
              <a:off x="624819" y="54444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7" name="AutoShape 37"/>
            <p:cNvSpPr/>
            <p:nvPr/>
          </p:nvSpPr>
          <p:spPr>
            <a:xfrm>
              <a:off x="706988" y="5412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grpSp>
      <p:sp>
        <p:nvSpPr>
          <p:cNvPr id="38" name="TextBox 38"/>
          <p:cNvSpPr txBox="1"/>
          <p:nvPr/>
        </p:nvSpPr>
        <p:spPr>
          <a:xfrm>
            <a:off x="952245" y="157808"/>
            <a:ext cx="7722139" cy="54858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400" b="1">
                <a:solidFill>
                  <a:schemeClr val="accent1"/>
                </a:solidFill>
                <a:latin typeface="Microsoft Yahei"/>
                <a:ea typeface="Microsoft Yahei"/>
                <a:cs typeface="Microsoft Yahei"/>
              </a:rPr>
              <a:t>行业技术发展动态</a:t>
            </a:r>
          </a:p>
        </p:txBody>
      </p:sp>
      <p:sp>
        <p:nvSpPr>
          <p:cNvPr id="39" name="AutoShape 39"/>
          <p:cNvSpPr/>
          <p:nvPr/>
        </p:nvSpPr>
        <p:spPr>
          <a:xfrm>
            <a:off x="706988" y="2535867"/>
            <a:ext cx="130133" cy="130133"/>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0" name="AutoShape 40"/>
          <p:cNvSpPr/>
          <p:nvPr/>
        </p:nvSpPr>
        <p:spPr>
          <a:xfrm>
            <a:off x="706988" y="3756407"/>
            <a:ext cx="130133" cy="130133"/>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4" r="104"/>
          </a:stretch>
        </a:blipFill>
      </p:bgPr>
    </p:bg>
    <p:spTree>
      <p:nvGrpSpPr>
        <p:cNvPr id="1" name=""/>
        <p:cNvGrpSpPr/>
        <p:nvPr/>
      </p:nvGrpSpPr>
      <p:grpSpPr>
        <a:xfrm>
          <a:off x="0" y="0"/>
          <a:ext cx="0" cy="0"/>
        </a:xfrm>
      </p:grpSpPr>
      <p:sp>
        <p:nvSpPr>
          <p:cNvPr id="2" name="AutoShape 2"/>
          <p:cNvSpPr/>
          <p:nvPr/>
        </p:nvSpPr>
        <p:spPr>
          <a:xfrm>
            <a:off x="-585609" y="1030568"/>
            <a:ext cx="3989384" cy="3989384"/>
          </a:xfrm>
          <a:prstGeom prst="ellipse">
            <a:avLst/>
          </a:prstGeom>
          <a:gradFill>
            <a:gsLst>
              <a:gs pos="0">
                <a:schemeClr val="accent2">
                  <a:alpha val="100000"/>
                </a:schemeClr>
              </a:gs>
              <a:gs pos="100000">
                <a:schemeClr val="accent1">
                  <a:alpha val="10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9995" r="19995"/>
          <a:stretch>
            <a:fillRect/>
          </a:stretch>
        </p:blipFill>
        <p:spPr>
          <a:xfrm>
            <a:off x="-378398" y="1237779"/>
            <a:ext cx="3574962" cy="3574962"/>
          </a:xfrm>
          <a:prstGeom prst="ellipse">
            <a:avLst/>
          </a:prstGeom>
        </p:spPr>
      </p:pic>
      <p:sp>
        <p:nvSpPr>
          <p:cNvPr id="4" name="AutoShape 4"/>
          <p:cNvSpPr/>
          <p:nvPr/>
        </p:nvSpPr>
        <p:spPr>
          <a:xfrm>
            <a:off x="3856181" y="3981220"/>
            <a:ext cx="776374" cy="776374"/>
          </a:xfrm>
          <a:prstGeom prst="ellipse">
            <a:avLst/>
          </a:prstGeom>
          <a:gradFill>
            <a:gsLst>
              <a:gs pos="0">
                <a:schemeClr val="accent1">
                  <a:alpha val="100000"/>
                </a:schemeClr>
              </a:gs>
              <a:gs pos="100000">
                <a:schemeClr val="accent2">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867599" y="4102707"/>
            <a:ext cx="753539" cy="5334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800" b="1">
                <a:solidFill>
                  <a:srgbClr val="FFFFFF"/>
                </a:solidFill>
                <a:latin typeface="Microsoft Yahei"/>
                <a:ea typeface="Microsoft Yahei"/>
                <a:cs typeface="Microsoft Yahei"/>
              </a:rPr>
              <a:t>03</a:t>
            </a:r>
          </a:p>
        </p:txBody>
      </p:sp>
      <p:sp>
        <p:nvSpPr>
          <p:cNvPr id="6" name="TextBox 6"/>
          <p:cNvSpPr txBox="1"/>
          <p:nvPr/>
        </p:nvSpPr>
        <p:spPr>
          <a:xfrm>
            <a:off x="4745759" y="3790265"/>
            <a:ext cx="4439984" cy="5715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99" b="1">
                <a:solidFill>
                  <a:schemeClr val="accent1"/>
                </a:solidFill>
                <a:latin typeface="Microsoft Yahei"/>
                <a:ea typeface="Microsoft Yahei"/>
                <a:cs typeface="Microsoft Yahei"/>
              </a:rPr>
              <a:t>推动行业发展</a:t>
            </a:r>
          </a:p>
        </p:txBody>
      </p:sp>
      <p:sp>
        <p:nvSpPr>
          <p:cNvPr id="7" name="TextBox 7"/>
          <p:cNvSpPr txBox="1"/>
          <p:nvPr/>
        </p:nvSpPr>
        <p:spPr>
          <a:xfrm>
            <a:off x="4745759" y="4172662"/>
            <a:ext cx="4286138" cy="7620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技术的发展和进步为医学影像行业提供了新的发展机遇，推动行业持续发展。</a:t>
            </a:r>
          </a:p>
        </p:txBody>
      </p:sp>
      <p:sp>
        <p:nvSpPr>
          <p:cNvPr id="8" name="AutoShape 8"/>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AutoShape 9"/>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AutoShape 10"/>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TextBox 28"/>
          <p:cNvSpPr txBox="1"/>
          <p:nvPr/>
        </p:nvSpPr>
        <p:spPr>
          <a:xfrm>
            <a:off x="855345" y="73342"/>
            <a:ext cx="7815272" cy="7239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技术对行业的影响</a:t>
            </a:r>
          </a:p>
        </p:txBody>
      </p:sp>
      <p:sp>
        <p:nvSpPr>
          <p:cNvPr id="29" name="AutoShape 29"/>
          <p:cNvSpPr/>
          <p:nvPr/>
        </p:nvSpPr>
        <p:spPr>
          <a:xfrm>
            <a:off x="3856181" y="1421548"/>
            <a:ext cx="776374" cy="776374"/>
          </a:xfrm>
          <a:prstGeom prst="ellipse">
            <a:avLst/>
          </a:prstGeom>
          <a:gradFill>
            <a:gsLst>
              <a:gs pos="0">
                <a:schemeClr val="accent1">
                  <a:alpha val="100000"/>
                </a:schemeClr>
              </a:gs>
              <a:gs pos="100000">
                <a:schemeClr val="accent2">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3867599" y="1543035"/>
            <a:ext cx="753539" cy="5334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800" b="1">
                <a:solidFill>
                  <a:srgbClr val="FFFFFF"/>
                </a:solidFill>
                <a:latin typeface="Microsoft Yahei"/>
                <a:ea typeface="Microsoft Yahei"/>
                <a:cs typeface="Microsoft Yahei"/>
              </a:rPr>
              <a:t>01</a:t>
            </a:r>
          </a:p>
        </p:txBody>
      </p:sp>
      <p:sp>
        <p:nvSpPr>
          <p:cNvPr id="31" name="TextBox 31"/>
          <p:cNvSpPr txBox="1"/>
          <p:nvPr/>
        </p:nvSpPr>
        <p:spPr>
          <a:xfrm>
            <a:off x="4745759" y="1202018"/>
            <a:ext cx="4439984" cy="5715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99" b="1">
                <a:solidFill>
                  <a:schemeClr val="accent1"/>
                </a:solidFill>
                <a:latin typeface="Microsoft Yahei"/>
                <a:ea typeface="Microsoft Yahei"/>
                <a:cs typeface="Microsoft Yahei"/>
              </a:rPr>
              <a:t>提高诊疗质量</a:t>
            </a:r>
          </a:p>
        </p:txBody>
      </p:sp>
      <p:sp>
        <p:nvSpPr>
          <p:cNvPr id="32" name="TextBox 32"/>
          <p:cNvSpPr txBox="1"/>
          <p:nvPr/>
        </p:nvSpPr>
        <p:spPr>
          <a:xfrm>
            <a:off x="4745759" y="1565365"/>
            <a:ext cx="4286138" cy="7620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技术创新和进步有助于提高医学影像的准确性和清晰度，进而提高诊疗质量。</a:t>
            </a:r>
          </a:p>
        </p:txBody>
      </p:sp>
      <p:sp>
        <p:nvSpPr>
          <p:cNvPr id="33" name="AutoShape 33"/>
          <p:cNvSpPr/>
          <p:nvPr/>
        </p:nvSpPr>
        <p:spPr>
          <a:xfrm>
            <a:off x="3856181" y="2701384"/>
            <a:ext cx="776374" cy="776374"/>
          </a:xfrm>
          <a:prstGeom prst="ellipse">
            <a:avLst/>
          </a:prstGeom>
          <a:gradFill>
            <a:gsLst>
              <a:gs pos="0">
                <a:schemeClr val="accent1">
                  <a:alpha val="100000"/>
                </a:schemeClr>
              </a:gs>
              <a:gs pos="100000">
                <a:schemeClr val="accent2">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3867599" y="2822871"/>
            <a:ext cx="753539" cy="5334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800" b="1">
                <a:solidFill>
                  <a:srgbClr val="FFFFFF"/>
                </a:solidFill>
                <a:latin typeface="Microsoft Yahei"/>
                <a:ea typeface="Microsoft Yahei"/>
                <a:cs typeface="Microsoft Yahei"/>
              </a:rPr>
              <a:t>02</a:t>
            </a:r>
          </a:p>
        </p:txBody>
      </p:sp>
      <p:sp>
        <p:nvSpPr>
          <p:cNvPr id="35" name="TextBox 35"/>
          <p:cNvSpPr txBox="1"/>
          <p:nvPr/>
        </p:nvSpPr>
        <p:spPr>
          <a:xfrm>
            <a:off x="4745759" y="2491379"/>
            <a:ext cx="4439984" cy="5715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99" b="1">
                <a:solidFill>
                  <a:schemeClr val="accent1"/>
                </a:solidFill>
                <a:latin typeface="Microsoft Yahei"/>
                <a:ea typeface="Microsoft Yahei"/>
                <a:cs typeface="Microsoft Yahei"/>
              </a:rPr>
              <a:t>降低误诊率</a:t>
            </a:r>
          </a:p>
        </p:txBody>
      </p:sp>
      <p:sp>
        <p:nvSpPr>
          <p:cNvPr id="36" name="TextBox 36"/>
          <p:cNvSpPr txBox="1"/>
          <p:nvPr/>
        </p:nvSpPr>
        <p:spPr>
          <a:xfrm>
            <a:off x="4745759" y="2864250"/>
            <a:ext cx="4286138" cy="7620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先进的技术设备和人工智能的应用有助于降低误诊率，提高患者满意度。</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4" r="104"/>
          </a:stretch>
        </a:blipFill>
      </p:bgPr>
    </p:bg>
    <p:spTree>
      <p:nvGrpSpPr>
        <p:cNvPr id="1" name=""/>
        <p:cNvGrpSpPr/>
        <p:nvPr/>
      </p:nvGrpSpPr>
      <p:grpSpPr>
        <a:xfrm>
          <a:off x="0" y="0"/>
          <a:ext cx="0" cy="0"/>
        </a:xfrm>
      </p:grpSpPr>
      <p:sp>
        <p:nvSpPr>
          <p:cNvPr id="2" name="AutoShape 2"/>
          <p:cNvSpPr/>
          <p:nvPr/>
        </p:nvSpPr>
        <p:spPr>
          <a:xfrm>
            <a:off x="4345781" y="1800476"/>
            <a:ext cx="833438" cy="833438"/>
          </a:xfrm>
          <a:prstGeom prst="rect">
            <a:avLst/>
          </a:prstGeom>
          <a:solidFill>
            <a:schemeClr val="accent2">
              <a:lumMod val="20000"/>
              <a:lumOff val="80000"/>
              <a:alpha val="100000"/>
            </a:schemeClr>
          </a:solidFill>
          <a:ln w="25400">
            <a:solidFill>
              <a:srgbClr val="000000">
                <a:alpha val="100000"/>
              </a:srgb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TextBox 3"/>
          <p:cNvSpPr txBox="1"/>
          <p:nvPr/>
        </p:nvSpPr>
        <p:spPr>
          <a:xfrm>
            <a:off x="2164315" y="1800476"/>
            <a:ext cx="5196369" cy="80575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chemeClr val="dk1"/>
                </a:solidFill>
                <a:latin typeface="Microsoft Yahei"/>
                <a:ea typeface="Microsoft Yahei"/>
                <a:cs typeface="Microsoft Yahei"/>
              </a:rPr>
              <a:t>04</a:t>
            </a:r>
          </a:p>
        </p:txBody>
      </p:sp>
      <p:sp>
        <p:nvSpPr>
          <p:cNvPr id="4" name="TextBox 4"/>
          <p:cNvSpPr txBox="1"/>
          <p:nvPr/>
        </p:nvSpPr>
        <p:spPr>
          <a:xfrm>
            <a:off x="2527576" y="2795336"/>
            <a:ext cx="4469848" cy="82480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3000" b="1">
                <a:solidFill>
                  <a:srgbClr val="000000"/>
                </a:solidFill>
                <a:latin typeface="Microsoft Yahei"/>
                <a:ea typeface="Microsoft Yahei"/>
                <a:cs typeface="Microsoft Yahei"/>
              </a:rPr>
              <a:t>行业发展趋势与前景</a:t>
            </a:r>
          </a:p>
        </p:txBody>
      </p:sp>
      <p:cxnSp>
        <p:nvCxnSpPr>
          <p:cNvPr id="5" name="Connector 5"/>
          <p:cNvCxnSpPr/>
          <p:nvPr/>
        </p:nvCxnSpPr>
        <p:spPr>
          <a:xfrm flipV="1">
            <a:off x="5376413" y="1532396"/>
            <a:ext cx="753732" cy="536160"/>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3420268" y="2142746"/>
            <a:ext cx="753732" cy="536160"/>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8255000" cy="40767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https://d.book118.com/917114136166006041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2024-09-14T23:32:55.000</cp:lastPrinted>
  <dcterms:created xsi:type="dcterms:W3CDTF">2024-09-14T15:32:55Z</dcterms:created>
  <dcterms:modified xsi:type="dcterms:W3CDTF">2024-09-14T15:32:56Z</dcterms:modified>
</cp:coreProperties>
</file>