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9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976104" cy="7482078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6581-9446-448F-ABDD-3547E569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CC65F-E1C0-48D1-9900-CB44043AC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ED0F2-2A7A-416B-9E1D-4BD41BD6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8D424-D955-4B7B-A6C0-ECFECADB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359A51-2E59-42ED-886F-E3CE1E65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44614-7209-4BB7-93BC-D947EF68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FD9239-8ACA-418F-B89C-E46D971B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AD205-2047-4AFE-9F85-CD3C9148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932DE-0089-44C5-95E7-D5787965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3433-2EA5-49EA-B7E8-31FCE762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EC789-AFC7-4656-96D4-CE1DE4040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31" name="Rectangle 2"/>
          <p:cNvSpPr/>
          <p:nvPr>
            <p:ph type="title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/>
            <a:r>
              <a:t>单击此处编辑标题</a:t>
            </a:r>
          </a:p>
        </p:txBody>
      </p:sp>
      <p:sp>
        <p:nvSpPr>
          <p:cNvPr id="1032" name="Rectangle 3"/>
          <p:cNvSpPr/>
          <p:nvPr>
            <p:ph type="body" idx="1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  <p:txStyles>
    <p:titleStyle>
      <a:lvl1pPr marL="0" indent="0" algn="l" defTabSz="99761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800" b="1" i="0" u="none">
          <a:solidFill>
            <a:schemeClr val="tx1"/>
          </a:solidFill>
          <a:latin typeface="Monotype Corsiva" charset="0"/>
          <a:ea typeface="华文新魏" charset="-122"/>
        </a:defRPr>
      </a:lvl1pPr>
    </p:titleStyle>
    <p:bodyStyle>
      <a:lvl1pPr marL="393155" indent="-393155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Pct val="80000"/>
        <a:buFont typeface="Wingdings" charset="2"/>
        <a:buChar char="o"/>
        <a:defRPr sz="3491" b="0" i="0" u="none">
          <a:solidFill>
            <a:schemeClr val="tx1"/>
          </a:solidFill>
          <a:latin typeface="Comic Sans MS" charset="0"/>
          <a:ea typeface="隶书" charset="-122"/>
        </a:defRPr>
      </a:lvl1pPr>
      <a:lvl2pPr marL="982022" indent="-393155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 typeface="Wingdings" charset="2"/>
        <a:buChar char="n"/>
        <a:defRPr sz="2618" b="0" i="0" u="none">
          <a:solidFill>
            <a:schemeClr val="tx1"/>
          </a:solidFill>
          <a:latin typeface="Arial" pitchFamily="34" charset="0"/>
          <a:ea typeface="楷体_GB2312" charset="-122"/>
        </a:defRPr>
      </a:lvl2pPr>
      <a:lvl3pPr marL="1622849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•"/>
        <a:defRPr sz="2182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2067963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–"/>
        <a:defRPr sz="196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513077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»"/>
        <a:defRPr sz="196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1pPr>
      <a:lvl2pPr marL="498805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2pPr>
      <a:lvl3pPr marL="997610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3pPr>
      <a:lvl4pPr marL="1496416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4pPr>
      <a:lvl5pPr marL="1995221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/>
            <a:r>
              <a:t>单击此处编辑标题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cxnSp>
        <p:nvCxnSpPr>
          <p:cNvPr id="1028" name="Line 4"/>
          <p:cNvCxnSpPr/>
          <p:nvPr/>
        </p:nvCxnSpPr>
        <p:spPr>
          <a:xfrm>
            <a:off x="510929" y="1541447"/>
            <a:ext cx="7463026" cy="0"/>
          </a:xfrm>
          <a:prstGeom prst="line">
            <a:avLst/>
          </a:prstGeom>
          <a:noFill/>
          <a:ln w="38100" cap="flat">
            <a:solidFill>
              <a:srgbClr val="CC0000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  <p:txStyles>
    <p:titleStyle>
      <a:lvl1pPr marL="0" indent="0" algn="l" defTabSz="99761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800" b="1" i="0" u="none">
          <a:solidFill>
            <a:schemeClr val="tx1"/>
          </a:solidFill>
          <a:latin typeface="Monotype Corsiva" charset="0"/>
          <a:ea typeface="华文新魏" charset="-122"/>
        </a:defRPr>
      </a:lvl1pPr>
    </p:titleStyle>
    <p:bodyStyle>
      <a:lvl1pPr marL="393155" indent="-393155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Pct val="80000"/>
        <a:buFont typeface="Wingdings" charset="2"/>
        <a:buChar char="o"/>
        <a:defRPr sz="3491" b="0" i="0" u="none">
          <a:solidFill>
            <a:schemeClr val="tx1"/>
          </a:solidFill>
          <a:latin typeface="Comic Sans MS" charset="0"/>
          <a:ea typeface="隶书" charset="-122"/>
        </a:defRPr>
      </a:lvl1pPr>
      <a:lvl2pPr marL="982022" indent="-393155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CC0000"/>
        </a:buClr>
        <a:buSzTx/>
        <a:buFont typeface="Wingdings" charset="2"/>
        <a:buChar char="n"/>
        <a:defRPr sz="2618" b="0" i="0" u="none">
          <a:solidFill>
            <a:schemeClr val="tx1"/>
          </a:solidFill>
          <a:latin typeface="Arial" pitchFamily="34" charset="0"/>
          <a:ea typeface="楷体_GB2312" charset="-122"/>
        </a:defRPr>
      </a:lvl2pPr>
      <a:lvl3pPr marL="1622849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•"/>
        <a:defRPr sz="2182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2067963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–"/>
        <a:defRPr sz="1964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513077" indent="-249403" algn="l" defTabSz="9976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charset="2"/>
        <a:buChar char="»"/>
        <a:defRPr sz="1964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1pPr>
      <a:lvl2pPr marL="498805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2pPr>
      <a:lvl3pPr marL="997610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3pPr>
      <a:lvl4pPr marL="1496416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4pPr>
      <a:lvl5pPr marL="1995221" indent="0" algn="l" defTabSz="9976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6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2113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3"/>
          <p:cNvSpPr/>
          <p:nvPr>
            <p:ph type="subTitle" idx="4294967295"/>
          </p:nvPr>
        </p:nvSpPr>
        <p:spPr>
          <a:xfrm>
            <a:off x="1610725" y="3583432"/>
            <a:ext cx="6983273" cy="1912087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algn="ctr">
              <a:schemeClr val="bg2">
                <a:alpha val="50000"/>
              </a:schemeClr>
            </a:outerShdw>
          </a:effectLst>
        </p:spPr>
        <p:txBody>
          <a:bodyPr vert="horz" wrap="square" anchor="t" anchorCtr="0"/>
          <a:lstStyle>
            <a:lvl1pPr marL="0" indent="0" algn="ctr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None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588867" indent="0" algn="ctr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None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373447" indent="0" algn="ctr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None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818561" indent="0" algn="ctr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None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63674" indent="0" algn="ctr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None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en-US" altLang="en-US" sz="2182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1" name="Rectangle 10"/>
          <p:cNvSpPr/>
          <p:nvPr>
            <p:ph type="ctrTitle" idx="4294967295"/>
          </p:nvPr>
        </p:nvSpPr>
        <p:spPr>
          <a:xfrm>
            <a:off x="982023" y="1854933"/>
            <a:ext cx="8091729" cy="243687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algn="ctr">
              <a:schemeClr val="bg2">
                <a:alpha val="50000"/>
              </a:schemeClr>
            </a:outerShdw>
          </a:effectLst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algn="ctr" eaLnBrk="1" hangingPunct="1"/>
            <a:r>
              <a:rPr sz="6446">
                <a:solidFill>
                  <a:srgbClr val="CC00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女性尿失禁的防治</a:t>
            </a:r>
            <a:endParaRPr sz="6546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2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第一页，共三十六页。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Rectangle 4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264" b="0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华文新魏" charset="-122"/>
              </a:rPr>
              <a:t>女性尿失禁的防治</a:t>
            </a:r>
            <a:endParaRPr sz="4364" b="0">
              <a:effectLst>
                <a:outerShdw blurRad="38100" dist="38100" dir="2700000" algn="tl">
                  <a:srgbClr val="FFFFFF"/>
                </a:outerShdw>
              </a:effectLst>
              <a:latin typeface="华文新魏" charset="-122"/>
            </a:endParaRPr>
          </a:p>
        </p:txBody>
      </p:sp>
      <p:sp>
        <p:nvSpPr>
          <p:cNvPr id="2055" name="Rectangle 5"/>
          <p:cNvSpPr/>
          <p:nvPr>
            <p:ph type="body" sz="half" idx="4294967295"/>
          </p:nvPr>
        </p:nvSpPr>
        <p:spPr>
          <a:xfrm>
            <a:off x="510930" y="1776994"/>
            <a:ext cx="4511762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尿失禁发病情况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尿失禁如何判断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 有无、轻重、类型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尿失禁的原因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 解剖、尿流动力学、盆底肌损伤学、神经内分泌学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尿失禁治疗的选择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6" name="Rectangle 6"/>
          <p:cNvSpPr/>
          <p:nvPr>
            <p:ph type="body" sz="half" idx="4294967295"/>
          </p:nvPr>
        </p:nvSpPr>
        <p:spPr>
          <a:xfrm>
            <a:off x="5065991" y="1776994"/>
            <a:ext cx="4513495" cy="463473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尿失禁的预防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尿失禁的危害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尿失禁可防可治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057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5381208" y="3663101"/>
            <a:ext cx="3143512" cy="26706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8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lang="en-US" altLang="en-US" sz="42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尿失禁——世界五大疾病</a:t>
            </a:r>
            <a:endParaRPr lang="en-US" altLang="en-US"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1" name="Rectangle 3"/>
          <p:cNvSpPr/>
          <p:nvPr>
            <p:ph type="body" idx="4294967295"/>
          </p:nvPr>
        </p:nvSpPr>
        <p:spPr>
          <a:xfrm>
            <a:off x="510929" y="2170150"/>
            <a:ext cx="9191525" cy="479234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尿失禁指尿液失去控制而不由自主地流出。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女性尿失禁是男性的5倍，占成年女性的20%以上，中老年女性的50%。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根据美国Piper Jaffray研究院1994年9月的报道，全世界大约有二千五百万人受尿失禁的痛苦。〔美国健康和人类效劳部1992年统计资料〕。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从20世纪90年代中期起，尿失禁就已成为世界五大疾病之一。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2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4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lang="en-US" altLang="en-US" sz="41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尿失禁——世界五大疾病</a:t>
            </a:r>
            <a:endParaRPr lang="en-US" altLang="en-US"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5" name="Rectangle 3"/>
          <p:cNvSpPr/>
          <p:nvPr>
            <p:ph type="body" idx="4294967295"/>
          </p:nvPr>
        </p:nvSpPr>
        <p:spPr>
          <a:xfrm>
            <a:off x="510929" y="1854933"/>
            <a:ext cx="9191525" cy="494994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80000"/>
              </a:lnSpc>
              <a:buNone/>
            </a:pPr>
            <a:endParaRPr lang="en-US" altLang="en-US" sz="109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80000"/>
              </a:lnSpc>
            </a:pPr>
            <a:endParaRPr lang="en-US" altLang="en-US" sz="1309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欧洲女性的患病率大约在8.0%</a:t>
            </a: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——</a:t>
            </a: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41.2%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日本女性患病率为8.5%</a:t>
            </a: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—</a:t>
            </a:r>
            <a:r>
              <a:rPr lang="en-US" altLang="en-US" sz="29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40.6%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北京、上海、广州、武汉等城市女性的尿失禁发生率高于40%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9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美国约95%的泌尿科医生治疗国尿失禁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1995年，美国治疗尿失禁的费用约为164亿美元，超过了全美冠状动脉搭桥术和肾脏透析术的总和。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8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80000"/>
              </a:lnSpc>
            </a:pPr>
            <a:endParaRPr lang="en-US" altLang="en-US" sz="327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80000"/>
              </a:lnSpc>
            </a:pPr>
            <a:br>
              <a:rPr lang="en-US" altLang="en-US" sz="100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lang="en-US" altLang="en-US" sz="109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6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lang="en-US" altLang="en-US"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尿失禁——世界五大疾病</a:t>
            </a:r>
            <a:endParaRPr lang="en-US" altLang="en-US"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69" name="Rectangle 3"/>
          <p:cNvSpPr/>
          <p:nvPr>
            <p:ph type="body" sz="half" idx="4294967295"/>
          </p:nvPr>
        </p:nvSpPr>
        <p:spPr>
          <a:xfrm>
            <a:off x="510930" y="1619386"/>
            <a:ext cx="4511762" cy="479234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严重影响女性身心健康、生活质量。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精神压力，孤独感，可导致抑郁症。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容易发生尿路感染和皮肤感染。 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中国老龄化社会到来，患病人数明显增加。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中国发病率高、知晓率低、治疗率低。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普及防治知识，走出困境。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70" name="Rectangle 6"/>
          <p:cNvSpPr/>
          <p:nvPr>
            <p:ph sz="half" idx="1"/>
          </p:nvPr>
        </p:nvSpPr>
        <p:spPr>
          <a:xfrm>
            <a:off x="5188960" y="1776994"/>
            <a:ext cx="4513495" cy="47923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90000"/>
              </a:lnSpc>
            </a:pPr>
            <a:endParaRPr sz="2618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071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5538817" y="1776993"/>
            <a:ext cx="3612874" cy="40857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2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4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2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尿失禁发生机理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75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buNone/>
            </a:pP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尿道括约肌松弛，闭合功能差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尿道支撑组织薄弱，尿道角度改变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尿道肌肉过于敏感，过度活泼收缩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buNone/>
            </a:pP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76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1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尿失禁的常见原因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79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生产损伤：屡次生育、尿道膨出、子宫下垂等。盆腔肌肉受到不同程度的损伤，对盆腔内一些器官的支撑能力就下降。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雌激素水平降低：更年期后女性雌激素水平降低使尿道粘膜变薄，张力下降。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手术损伤：直接损伤盆底肌肉和神经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80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Rectangle 4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2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尿失禁的常见原因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83" name="Rectangle 3"/>
          <p:cNvSpPr/>
          <p:nvPr>
            <p:ph type="body" sz="half" idx="4294967295"/>
          </p:nvPr>
        </p:nvSpPr>
        <p:spPr>
          <a:xfrm>
            <a:off x="510929" y="1776994"/>
            <a:ext cx="6283560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肥胖：年龄大，腹部脂肪堆积腹压增高对膀胱产生较大的压力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精神因素：工作紧张、压力大、焦虑情绪或神经性膀胱而造成膀胱肌肉的反响过敏，无法抑制膀胱收缩而引起尿失禁。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种族因素：大规模调查显示亚洲人尿失禁高于欧洲人。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084" name="Picture 6"/>
          <p:cNvPicPr/>
          <p:nvPr>
            <p:ph type="body" sz="half" idx="4294967295"/>
          </p:nvPr>
        </p:nvPicPr>
        <p:blipFill>
          <a:blip r:embed="rId2"/>
          <a:stretch>
            <a:fillRect/>
          </a:stretch>
        </p:blipFill>
        <p:spPr>
          <a:xfrm>
            <a:off x="7291563" y="3427555"/>
            <a:ext cx="2684542" cy="30898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5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Rectangle 4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2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女性尿失禁分类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grpSp>
        <p:nvGrpSpPr>
          <p:cNvPr id="2088" name=""/>
          <p:cNvGrpSpPr/>
          <p:nvPr/>
        </p:nvGrpSpPr>
        <p:grpSpPr>
          <a:xfrm>
            <a:off x="784580" y="1570891"/>
            <a:ext cx="9113587" cy="4792340"/>
            <a:chOff x="23" y="21"/>
            <a:chExt cx="3142" cy="786"/>
          </a:xfrm>
        </p:grpSpPr>
        <p:sp>
          <p:nvSpPr>
            <p:cNvPr id="2089" name="AutoShape 6"/>
            <p:cNvSpPr/>
            <p:nvPr/>
          </p:nvSpPr>
          <p:spPr>
            <a:xfrm>
              <a:off x="23" y="21"/>
              <a:ext cx="3142" cy="786"/>
            </a:xfr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8805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761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6416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5221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964"/>
            </a:p>
          </p:txBody>
        </p:sp>
        <p:cxnSp>
          <p:nvCxnSpPr>
            <p:cNvPr id="2090" name="_s1028"/>
            <p:cNvCxnSpPr/>
            <p:nvPr/>
          </p:nvCxnSpPr>
          <p:spPr>
            <a:xfrm rot="5400000" flipH="1">
              <a:off x="2065" y="-136"/>
              <a:ext cx="157" cy="1100"/>
            </a:xfrm>
            <a:prstGeom prst="bentConnector3">
              <a:avLst>
                <a:gd name="adj1" fmla="val 13018"/>
              </a:avLst>
            </a:prstGeom>
            <a:noFill/>
            <a:ln w="28575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cxnSp>
          <p:nvCxnSpPr>
            <p:cNvPr id="2091" name="_s1029"/>
            <p:cNvCxnSpPr/>
            <p:nvPr/>
          </p:nvCxnSpPr>
          <p:spPr>
            <a:xfrm rot="16200000">
              <a:off x="1515" y="412"/>
              <a:ext cx="157" cy="1"/>
            </a:xfrm>
            <a:prstGeom prst="line">
              <a:avLst/>
            </a:prstGeom>
            <a:noFill/>
            <a:ln w="28575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cxnSp>
          <p:nvCxnSpPr>
            <p:cNvPr id="2092" name="_s1030"/>
            <p:cNvCxnSpPr/>
            <p:nvPr/>
          </p:nvCxnSpPr>
          <p:spPr>
            <a:xfrm rot="16200000">
              <a:off x="965" y="-136"/>
              <a:ext cx="157" cy="1100"/>
            </a:xfrm>
            <a:prstGeom prst="bentConnector3">
              <a:avLst>
                <a:gd name="adj1" fmla="val 13018"/>
              </a:avLst>
            </a:prstGeom>
            <a:noFill/>
            <a:ln w="28575"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</p:cxnSp>
        <p:sp>
          <p:nvSpPr>
            <p:cNvPr id="2093" name="_s1031"/>
            <p:cNvSpPr/>
            <p:nvPr/>
          </p:nvSpPr>
          <p:spPr>
            <a:xfrm>
              <a:off x="1122" y="21"/>
              <a:ext cx="943" cy="314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8805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761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6416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5221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3491" b="1">
                  <a:solidFill>
                    <a:schemeClr val="accent2"/>
                  </a:solidFill>
                </a:rPr>
                <a:t>女性尿失失禁</a:t>
              </a:r>
            </a:p>
          </p:txBody>
        </p:sp>
        <p:sp>
          <p:nvSpPr>
            <p:cNvPr id="2094" name="_s1032"/>
            <p:cNvSpPr/>
            <p:nvPr/>
          </p:nvSpPr>
          <p:spPr>
            <a:xfrm>
              <a:off x="23" y="493"/>
              <a:ext cx="943" cy="314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8805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761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6416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5221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618" b="1"/>
                <a:t>压力性尿失禁</a:t>
              </a:r>
            </a:p>
          </p:txBody>
        </p:sp>
        <p:sp>
          <p:nvSpPr>
            <p:cNvPr id="2095" name="_s1033"/>
            <p:cNvSpPr/>
            <p:nvPr/>
          </p:nvSpPr>
          <p:spPr>
            <a:xfrm>
              <a:off x="1122" y="493"/>
              <a:ext cx="943" cy="314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8805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761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6416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5221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618" b="1"/>
                <a:t>急迫性尿失禁</a:t>
              </a:r>
            </a:p>
          </p:txBody>
        </p:sp>
        <p:sp>
          <p:nvSpPr>
            <p:cNvPr id="2096" name="_s1034"/>
            <p:cNvSpPr/>
            <p:nvPr/>
          </p:nvSpPr>
          <p:spPr>
            <a:xfrm>
              <a:off x="2222" y="493"/>
              <a:ext cx="943" cy="314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8805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7610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6416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5221" indent="0" algn="l" defTabSz="99761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96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618" b="1"/>
                <a:t>混合性尿失禁</a:t>
              </a:r>
            </a:p>
          </p:txBody>
        </p:sp>
      </p:grpSp>
      <p:sp>
        <p:nvSpPr>
          <p:cNvPr id="2097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千万不可轻视尿失禁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00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尿失禁的控制，目前在我国还没有形成“气候〞。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需要患者更新观念，及时到正规医院就诊，美好生活要靠自己创造。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9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重要的是知道它、治疗它，克服它。否那么小病恶化成大疾。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 eaLnBrk="1" hangingPunct="1">
              <a:lnSpc>
                <a:spcPct val="90000"/>
              </a:lnSpc>
            </a:pPr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50%的尿失禁可以治愈，30%的可以改善。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</p:txBody>
      </p:sp>
      <p:sp>
        <p:nvSpPr>
          <p:cNvPr id="2101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3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264">
                <a:solidFill>
                  <a:srgbClr val="0000C4"/>
                </a:solidFill>
                <a:latin typeface="宋体" charset="-122"/>
              </a:rPr>
              <a:t>女性尿失禁的治疗方法</a:t>
            </a:r>
            <a:endParaRPr sz="4364">
              <a:solidFill>
                <a:schemeClr val="tx2"/>
              </a:solidFill>
              <a:latin typeface="宋体" charset="-122"/>
            </a:endParaRPr>
          </a:p>
        </p:txBody>
      </p:sp>
      <p:sp>
        <p:nvSpPr>
          <p:cNvPr id="2104" name="Rectangle 3"/>
          <p:cNvSpPr/>
          <p:nvPr>
            <p:ph type="body" idx="4294967295"/>
          </p:nvPr>
        </p:nvSpPr>
        <p:spPr>
          <a:xfrm>
            <a:off x="353320" y="755136"/>
            <a:ext cx="9191527" cy="565659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>
              <a:buNone/>
            </a:pPr>
            <a:endParaRPr lang="en-US" altLang="en-US" b="1">
              <a:solidFill>
                <a:schemeClr val="tx2"/>
              </a:solidFill>
              <a:latin typeface="宋体" charset="-122"/>
            </a:endParaRPr>
          </a:p>
          <a:p>
            <a:pPr marL="393155" lvl="0" indent="-393155" eaLnBrk="1" hangingPunct="1">
              <a:buNone/>
            </a:pPr>
            <a:r>
              <a:rPr lang="en-US" altLang="en-US" b="1">
                <a:solidFill>
                  <a:srgbClr val="0000C4"/>
                </a:solidFill>
                <a:latin typeface="宋体" charset="-122"/>
              </a:rPr>
              <a:t>      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05" name="Oval 4"/>
          <p:cNvSpPr/>
          <p:nvPr/>
        </p:nvSpPr>
        <p:spPr>
          <a:xfrm>
            <a:off x="2946069" y="1619385"/>
            <a:ext cx="3379058" cy="1648828"/>
          </a:xfrm>
          <a:prstGeom prst="ellipse">
            <a:avLst/>
          </a:prstGeom>
          <a:gradFill rotWithShape="0">
            <a:gsLst>
              <a:gs pos="0">
                <a:srgbClr val="008080"/>
              </a:gs>
              <a:gs pos="50000">
                <a:srgbClr val="003B3B"/>
              </a:gs>
              <a:gs pos="100000">
                <a:srgbClr val="008080"/>
              </a:gs>
            </a:gsLst>
            <a:lin ang="18900000"/>
          </a:gradFill>
          <a:ln cap="flat">
            <a:solidFill>
              <a:srgbClr val="00808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8805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761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6416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5221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418" b="1">
                <a:solidFill>
                  <a:srgbClr val="000000"/>
                </a:solidFill>
                <a:latin typeface="Arial Narrow" charset="0"/>
              </a:rPr>
              <a:t>物理治疗</a:t>
            </a:r>
            <a:endParaRPr lang="zh-CN" altLang="en-US" sz="2618" b="1">
              <a:solidFill>
                <a:schemeClr val="bg1"/>
              </a:solidFill>
              <a:latin typeface="Arial Narrow" charset="0"/>
            </a:endParaRPr>
          </a:p>
        </p:txBody>
      </p:sp>
      <p:sp>
        <p:nvSpPr>
          <p:cNvPr id="2106" name="Oval 5"/>
          <p:cNvSpPr/>
          <p:nvPr/>
        </p:nvSpPr>
        <p:spPr>
          <a:xfrm>
            <a:off x="3101946" y="3269945"/>
            <a:ext cx="3242234" cy="1648828"/>
          </a:xfrm>
          <a:prstGeom prst="ellipse">
            <a:avLst/>
          </a:prstGeom>
          <a:gradFill rotWithShape="0">
            <a:gsLst>
              <a:gs pos="0">
                <a:srgbClr val="008080"/>
              </a:gs>
              <a:gs pos="50000">
                <a:srgbClr val="003B3B"/>
              </a:gs>
              <a:gs pos="100000">
                <a:srgbClr val="008080"/>
              </a:gs>
            </a:gsLst>
            <a:lin ang="18900000"/>
          </a:gradFill>
          <a:ln cap="flat">
            <a:solidFill>
              <a:srgbClr val="00808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8805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761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6416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5221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4500" b="1">
                <a:solidFill>
                  <a:srgbClr val="CC00C4"/>
                </a:solidFill>
                <a:latin typeface="Times New Roman" charset="0"/>
                <a:ea typeface="华文新魏" charset="-122"/>
              </a:rPr>
              <a:t>行为治疗</a:t>
            </a:r>
            <a:endParaRPr lang="zh-CN" altLang="en-US" sz="2618" b="1">
              <a:solidFill>
                <a:schemeClr val="accent2"/>
              </a:solidFill>
              <a:latin typeface="Arial Narrow" charset="0"/>
            </a:endParaRPr>
          </a:p>
        </p:txBody>
      </p:sp>
      <p:sp>
        <p:nvSpPr>
          <p:cNvPr id="2107" name="Oval 6"/>
          <p:cNvSpPr/>
          <p:nvPr/>
        </p:nvSpPr>
        <p:spPr>
          <a:xfrm>
            <a:off x="5930239" y="3663101"/>
            <a:ext cx="3219719" cy="1806436"/>
          </a:xfrm>
          <a:prstGeom prst="ellipse">
            <a:avLst/>
          </a:prstGeom>
          <a:gradFill rotWithShape="0">
            <a:gsLst>
              <a:gs pos="0">
                <a:srgbClr val="008080"/>
              </a:gs>
              <a:gs pos="50000">
                <a:srgbClr val="003B3B"/>
              </a:gs>
              <a:gs pos="100000">
                <a:srgbClr val="008080"/>
              </a:gs>
            </a:gsLst>
            <a:lin ang="18900000"/>
          </a:gradFill>
          <a:ln cap="flat">
            <a:solidFill>
              <a:srgbClr val="00808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8805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761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6416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5221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318" b="1">
                <a:solidFill>
                  <a:srgbClr val="000000"/>
                </a:solidFill>
                <a:latin typeface="Arial Narrow" charset="0"/>
              </a:rPr>
              <a:t>西药治疗</a:t>
            </a:r>
            <a:endParaRPr lang="zh-CN" altLang="en-US" sz="2618" b="1">
              <a:solidFill>
                <a:schemeClr val="bg1"/>
              </a:solidFill>
              <a:latin typeface="Arial Narrow" charset="0"/>
            </a:endParaRPr>
          </a:p>
        </p:txBody>
      </p:sp>
      <p:sp>
        <p:nvSpPr>
          <p:cNvPr id="2108" name="Oval 7"/>
          <p:cNvSpPr/>
          <p:nvPr/>
        </p:nvSpPr>
        <p:spPr>
          <a:xfrm>
            <a:off x="746476" y="3583432"/>
            <a:ext cx="2750357" cy="1699055"/>
          </a:xfrm>
          <a:prstGeom prst="ellipse">
            <a:avLst/>
          </a:prstGeom>
          <a:gradFill rotWithShape="0">
            <a:gsLst>
              <a:gs pos="0">
                <a:srgbClr val="008080"/>
              </a:gs>
              <a:gs pos="50000">
                <a:srgbClr val="003B3B"/>
              </a:gs>
              <a:gs pos="100000">
                <a:srgbClr val="008080"/>
              </a:gs>
            </a:gsLst>
            <a:lin ang="18900000"/>
          </a:gradFill>
          <a:ln cap="flat">
            <a:solidFill>
              <a:srgbClr val="00808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8805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761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6416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5221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318" b="1">
                <a:solidFill>
                  <a:srgbClr val="000000"/>
                </a:solidFill>
                <a:latin typeface="Arial Narrow" charset="0"/>
              </a:rPr>
              <a:t>中药治疗</a:t>
            </a:r>
            <a:endParaRPr lang="zh-CN" altLang="en-US" sz="2618" b="1">
              <a:solidFill>
                <a:schemeClr val="bg1"/>
              </a:solidFill>
              <a:latin typeface="Arial Narrow" charset="0"/>
            </a:endParaRPr>
          </a:p>
        </p:txBody>
      </p:sp>
      <p:sp>
        <p:nvSpPr>
          <p:cNvPr id="2109" name="Oval 8"/>
          <p:cNvSpPr/>
          <p:nvPr/>
        </p:nvSpPr>
        <p:spPr>
          <a:xfrm>
            <a:off x="3101946" y="4918774"/>
            <a:ext cx="3299388" cy="1776994"/>
          </a:xfrm>
          <a:prstGeom prst="ellipse">
            <a:avLst/>
          </a:prstGeom>
          <a:gradFill rotWithShape="0">
            <a:gsLst>
              <a:gs pos="0">
                <a:srgbClr val="008080"/>
              </a:gs>
              <a:gs pos="50000">
                <a:srgbClr val="003B3B"/>
              </a:gs>
              <a:gs pos="100000">
                <a:srgbClr val="008080"/>
              </a:gs>
            </a:gsLst>
            <a:lin ang="18900000"/>
          </a:gradFill>
          <a:ln cap="flat">
            <a:solidFill>
              <a:srgbClr val="00808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8805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7610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6416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5221" indent="0" algn="l" defTabSz="9976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6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418" b="1">
                <a:solidFill>
                  <a:srgbClr val="000000"/>
                </a:solidFill>
                <a:latin typeface="Arial Narrow" charset="0"/>
              </a:rPr>
              <a:t>手术治疗</a:t>
            </a:r>
            <a:endParaRPr lang="zh-CN" altLang="en-US" sz="2618" b="1">
              <a:solidFill>
                <a:schemeClr val="bg1"/>
              </a:solidFill>
              <a:latin typeface="Arial Narrow" charset="0"/>
            </a:endParaRPr>
          </a:p>
        </p:txBody>
      </p:sp>
      <p:sp>
        <p:nvSpPr>
          <p:cNvPr id="2110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2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/>
            <a:br>
              <a:rPr lang="en-US" altLang="en-US" sz="4164" b="0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en-US" altLang="en-US" sz="41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隶书" charset="-122"/>
              </a:rPr>
              <a:t>尿失禁影响你的生活吗？</a:t>
            </a:r>
            <a:br>
              <a:rPr lang="en-US" altLang="en-US" sz="41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隶书" charset="-122"/>
              </a:rPr>
            </a:br>
            <a:endParaRPr lang="en-US" altLang="en-US" sz="4364">
              <a:effectLst>
                <a:outerShdw blurRad="38100" dist="38100" dir="2700000" algn="tl">
                  <a:srgbClr val="FFFFFF"/>
                </a:outerShdw>
              </a:effectLst>
              <a:ea typeface="隶书" charset="-122"/>
            </a:endParaRPr>
          </a:p>
        </p:txBody>
      </p:sp>
      <p:sp>
        <p:nvSpPr>
          <p:cNvPr id="2113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>
              <a:lnSpc>
                <a:spcPct val="80000"/>
              </a:lnSpc>
            </a:pPr>
            <a:r>
              <a:rPr lang="en-US" altLang="en-US" sz="24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有近一半的女性尿失禁患者影响生活质量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2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67%患者影响性生活，近1/3患者在性生活时发生漏尿。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2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我担忧咳嗽或大喷嚏会引起尿失禁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5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每到一处我最关心的是厕所在哪里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2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我不敢离家时间太长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2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我感到沮丧、压抑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4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我担忧有异味别人取笑我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3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我担忧随年龄增长尿失禁加重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4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我不敢多饮水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2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如果尿失禁已影响到你的生活应该积极治疗，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  <a:p>
            <a:pPr marL="393155" lvl="0" indent="-393155">
              <a:lnSpc>
                <a:spcPct val="80000"/>
              </a:lnSpc>
            </a:pPr>
            <a:r>
              <a:rPr lang="en-US" altLang="en-US" sz="2418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隶书" charset="-122"/>
              </a:rPr>
              <a:t>越早治疗效果越好。</a:t>
            </a:r>
            <a:endParaRPr lang="en-US" altLang="en-US" sz="2618">
              <a:effectLst>
                <a:outerShdw blurRad="38100" dist="38100" dir="2700000" algn="tl">
                  <a:srgbClr val="FFFFFF"/>
                </a:outerShdw>
              </a:effectLst>
              <a:latin typeface="隶书" charset="-122"/>
            </a:endParaRPr>
          </a:p>
        </p:txBody>
      </p:sp>
      <p:sp>
        <p:nvSpPr>
          <p:cNvPr id="2114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6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1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女性尿失禁需做的检查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17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体格检查包括神经系统、精神状态、腹部、直肠和骨盆检查。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利用咳嗽压力试验直接估算漏尿尿量。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通过膀胱超声或者一次性的膀胱导尿估算剩余尿量.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9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尿液分析以及其尿流动力学等检查。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18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0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简单易行的自我的疗效评价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21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lang="en-US" altLang="en-US" sz="28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每周漏尿率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平均漏尿时间间隔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9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尿失禁时生活质量问卷评分〔IQOL〕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排尿日记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国际尿失禁咨询委员会尿失禁问卷表简表〔ICI-Q-SF〕 </a:t>
            </a:r>
            <a:endParaRPr lang="en-US" altLang="en-US"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22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4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排尿日记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25" name="Rectangle 4"/>
          <p:cNvSpPr/>
          <p:nvPr>
            <p:ph type="body" sz="half" idx="4294967295"/>
          </p:nvPr>
        </p:nvSpPr>
        <p:spPr>
          <a:xfrm>
            <a:off x="510930" y="1776994"/>
            <a:ext cx="4511762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尿急时间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尿急程度〔轻中重〕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排尿时间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伴随病症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漏尿量〔多中少〕</a:t>
            </a:r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26" name="Rectangle 5"/>
          <p:cNvSpPr/>
          <p:nvPr>
            <p:ph type="body" sz="half" idx="4294967295"/>
          </p:nvPr>
        </p:nvSpPr>
        <p:spPr>
          <a:xfrm>
            <a:off x="5188960" y="1776994"/>
            <a:ext cx="451349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排尿时间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排尿量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漏尿量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发生原因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摄入水量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每日尿垫数量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27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尿失禁的治疗原那么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30" name="Rectangle 3"/>
          <p:cNvSpPr/>
          <p:nvPr>
            <p:ph type="body" idx="4294967295"/>
          </p:nvPr>
        </p:nvSpPr>
        <p:spPr>
          <a:xfrm>
            <a:off x="510929" y="1776994"/>
            <a:ext cx="9191525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491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982022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618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622849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206796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513077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sz="27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尿失禁的处理依赖于患者的特定状态和条件，医师会权衡非药物、药物和外科治疗的利弊后帮助患者作出个体化的治疗选择。</a:t>
            </a:r>
            <a:endParaRPr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endParaRPr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通常首先选择侵入性最小、风险最低、不良反响最少的治疗方案，一般在考虑药物和外科手术之前常常选择非药物治疗手段。</a:t>
            </a:r>
            <a:br>
              <a:rPr sz="2655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sz="3055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31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3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sz="40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不同类型尿失禁的治疗选择</a:t>
            </a:r>
            <a:endParaRPr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134" name="Picture 4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746476" y="1934603"/>
            <a:ext cx="7953173" cy="446153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5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7" name="Rectangle 2"/>
          <p:cNvSpPr/>
          <p:nvPr>
            <p:ph type="title" idx="4294967295"/>
          </p:nvPr>
        </p:nvSpPr>
        <p:spPr>
          <a:xfrm>
            <a:off x="431259" y="599259"/>
            <a:ext cx="8209503" cy="78458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ctr" anchorCtr="0"/>
          <a:lstStyle>
            <a:lvl1pPr marL="0" indent="0" algn="l" defTabSz="9976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800" b="1" i="0" u="none">
                <a:solidFill>
                  <a:schemeClr val="tx1"/>
                </a:solidFill>
                <a:latin typeface="Monotype Corsiva" charset="0"/>
                <a:ea typeface="华文新魏" charset="-122"/>
              </a:defRPr>
            </a:lvl1pPr>
          </a:lstStyle>
          <a:p>
            <a:pPr lvl="0" eaLnBrk="1" hangingPunct="1"/>
            <a:r>
              <a:rPr lang="en-US" altLang="en-US" sz="3964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行为治疗——盆底肌锻炼</a:t>
            </a:r>
            <a:endParaRPr lang="en-US" altLang="en-US" sz="436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38" name="Rectangle 3"/>
          <p:cNvSpPr/>
          <p:nvPr>
            <p:ph type="body" sz="half" idx="4294967295"/>
          </p:nvPr>
        </p:nvSpPr>
        <p:spPr>
          <a:xfrm>
            <a:off x="510929" y="1776994"/>
            <a:ext cx="5105826" cy="4792341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最根本的一线治疗方法。行为治疗具有很大的潛在的好处，危险性很小，而且对于压力性与急迫性失禁都有效。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393155" lvl="0" indent="-393155" eaLnBrk="1" hangingPunct="1"/>
            <a:r>
              <a:rPr lang="en-US" altLang="en-US">
                <a:solidFill>
                  <a:srgbClr val="0000C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对于可能有发生手术併发症和／或药物副反响危险的老年女性，可能具有重大的价值</a:t>
            </a:r>
            <a:endParaRPr lang="en-US" alt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39" name="Rectangle 5"/>
          <p:cNvSpPr/>
          <p:nvPr>
            <p:ph type="body" sz="half" idx="4294967295"/>
          </p:nvPr>
        </p:nvSpPr>
        <p:spPr>
          <a:xfrm>
            <a:off x="5188960" y="1776994"/>
            <a:ext cx="4513495" cy="47923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anchor="t" anchorCtr="0"/>
          <a:lstStyle>
            <a:lvl1pPr marL="393155" indent="-393155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Pct val="80000"/>
              <a:buFont typeface="Wingdings" charset="2"/>
              <a:buChar char="o"/>
              <a:defRPr lang="zh-CN" altLang="en-US" sz="3055" b="0" i="0" u="none">
                <a:solidFill>
                  <a:schemeClr val="tx1"/>
                </a:solidFill>
                <a:latin typeface="Comic Sans MS" charset="0"/>
                <a:ea typeface="隶书" charset="-122"/>
              </a:defRPr>
            </a:lvl1pPr>
            <a:lvl2pPr marL="810559" indent="-31175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SzTx/>
              <a:buFont typeface="Wingdings" charset="2"/>
              <a:buChar char="n"/>
              <a:defRPr lang="zh-CN" altLang="en-US" sz="2182" b="0" i="0" u="none">
                <a:solidFill>
                  <a:schemeClr val="tx1"/>
                </a:solidFill>
                <a:latin typeface="Arial" pitchFamily="34" charset="0"/>
                <a:ea typeface="楷体_GB2312" charset="-122"/>
              </a:defRPr>
            </a:lvl2pPr>
            <a:lvl3pPr marL="1247013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•"/>
              <a:defRPr lang="zh-CN" altLang="en-US" sz="196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45818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–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44624" indent="-249403" algn="l" defTabSz="9976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charset="2"/>
              <a:buChar char="»"/>
              <a:defRPr lang="zh-CN" altLang="en-US" sz="174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393155" lvl="0" indent="-393155" eaLnBrk="1" hangingPunct="1"/>
            <a:endParaRPr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140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74364" y="1934603"/>
            <a:ext cx="3377327" cy="447712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1" name="New shape"/>
          <p:cNvSpPr/>
          <p:nvPr/>
        </p:nvSpPr>
        <p:spPr>
          <a:xfrm>
            <a:off x="0" y="7228078"/>
            <a:ext cx="997610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06104" cy="621207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https://d.book118.com/917122113002006045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7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CCFFFF"/>
      </a:accent1>
      <a:accent2>
        <a:srgbClr val="CC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99"/>
      </a:hlink>
      <a:folHlink>
        <a:srgbClr val="003366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66C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00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FF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FF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第3母版">
  <a:themeElements>
    <a:clrScheme name=" overriden 17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CCFFFF"/>
      </a:accent1>
      <a:accent2>
        <a:srgbClr val="CC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99"/>
      </a:hlink>
      <a:folHlink>
        <a:srgbClr val="003366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66C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00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FF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FF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Monotype Corsiva</vt:lpstr>
      <vt:lpstr>华文新魏</vt:lpstr>
      <vt:lpstr>Wingdings</vt:lpstr>
      <vt:lpstr>Comic Sans MS</vt:lpstr>
      <vt:lpstr>隶书</vt:lpstr>
      <vt:lpstr>楷体_GB2312</vt:lpstr>
      <vt:lpstr>宋体</vt:lpstr>
      <vt:lpstr>Arial Narrow</vt:lpstr>
      <vt:lpstr>Times New Roman</vt:lpstr>
      <vt:lpstr>Office Theme</vt:lpstr>
      <vt:lpstr>女性尿失禁的防治</vt:lpstr>
      <vt:lpstr>女性尿失禁的防治</vt:lpstr>
      <vt:lpstr>尿失禁——世界五大疾病</vt:lpstr>
      <vt:lpstr>尿失禁——世界五大疾病</vt:lpstr>
      <vt:lpstr>尿失禁——世界五大疾病</vt:lpstr>
      <vt:lpstr>尿失禁发生机理</vt:lpstr>
      <vt:lpstr>尿失禁的常见原因</vt:lpstr>
      <vt:lpstr>尿失禁的常见原因</vt:lpstr>
      <vt:lpstr>女性尿失禁分类</vt:lpstr>
      <vt:lpstr>千万不可轻视尿失禁</vt:lpstr>
      <vt:lpstr>女性尿失禁的治疗方法</vt:lpstr>
      <vt:lpstr>尿失禁影响你的生活吗？</vt:lpstr>
      <vt:lpstr>女性尿失禁需做的检查</vt:lpstr>
      <vt:lpstr>简单易行的自我的疗效评价</vt:lpstr>
      <vt:lpstr>排尿日记</vt:lpstr>
      <vt:lpstr>尿失禁的治疗原那么</vt:lpstr>
      <vt:lpstr>不同类型尿失禁的治疗选择</vt:lpstr>
      <vt:lpstr>行为治疗——盆底肌锻炼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2024-09-19T15:14:33.094</cp:lastPrinted>
  <dcterms:created xsi:type="dcterms:W3CDTF">2024-09-19T07:14:33Z</dcterms:created>
  <dcterms:modified xsi:type="dcterms:W3CDTF">2024-09-19T07:14:34Z</dcterms:modified>
</cp:coreProperties>
</file>