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 Id="rId2" Type="http://schemas.openxmlformats.org/officeDocument/2006/relationships/themeOverride" Target="../theme/themeOverride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9AB142-D2D4-4B8D-AECC-CD2124083B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A84AEF-392C-406F-9FF2-2EC286259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12471B-D91F-437B-B610-938EC42DE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7CCEDE-C02B-472C-81F4-84CC1D395A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F94EE2-01FA-4F6E-B794-90BFE7E036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8254B5-89E6-4755-BC56-85613D9BFF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7252B9-4DF3-4D69-959B-1E77D84C38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240F39-2632-49C8-BE50-69FD32C84B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05DB90-BA12-43D7-8BD8-4104F4CA1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988FEA-99C7-4786-8994-FD48A80F6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9F4B7E-E975-4FA0-9E98-32076AB419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bg>
      <p:bgPr>
        <a:solidFill>
          <a:schemeClr val="bg1"/>
        </a:solidFill>
      </p:bgPr>
    </p:bg>
    <p:spTree>
      <p:nvGrpSpPr>
        <p:cNvPr id="1" name=""/>
        <p:cNvGrpSpPr/>
        <p:nvPr/>
      </p:nvGrpSpPr>
      <p:grpSpPr/>
      <p:grpSp>
        <p:nvGrpSpPr>
          <p:cNvPr id="65538" name=""/>
          <p:cNvGrpSpPr/>
          <p:nvPr/>
        </p:nvGrpSpPr>
        <p:grpSpPr>
          <a:xfrm>
            <a:off x="0" y="2438400"/>
            <a:ext cx="9009062" cy="1052512"/>
            <a:chOff x="0" y="1536"/>
            <a:chExt cx="5675" cy="663"/>
          </a:xfrm>
        </p:grpSpPr>
        <p:grpSp>
          <p:nvGrpSpPr>
            <p:cNvPr id="65539" name=""/>
            <p:cNvGrpSpPr/>
            <p:nvPr/>
          </p:nvGrpSpPr>
          <p:grpSpPr>
            <a:xfrm>
              <a:off x="183" y="1604"/>
              <a:ext cx="448" cy="299"/>
              <a:chOff x="720" y="336"/>
              <a:chExt cx="624" cy="432"/>
            </a:xfrm>
          </p:grpSpPr>
          <p:sp>
            <p:nvSpPr>
              <p:cNvPr id="65540" name=""/>
              <p:cNvSpPr/>
              <p:nvPr/>
            </p:nvSpPr>
            <p:spPr>
              <a:xfrm>
                <a:off x="720" y="336"/>
                <a:ext cx="384" cy="432"/>
              </a:xfrm>
              <a:prstGeom prst="rect">
                <a:avLst/>
              </a:prstGeom>
              <a:solidFill>
                <a:schemeClr val="folHlink"/>
              </a:solidFill>
              <a:ln>
                <a:noFill/>
                <a:miter lim="800000"/>
              </a:ln>
            </p:spPr>
            <p:txBody>
              <a:bodyPr/>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p:txBody>
          </p:sp>
          <p:sp>
            <p:nvSpPr>
              <p:cNvPr id="65541" name=""/>
              <p:cNvSpPr/>
              <p:nvPr/>
            </p:nvSpPr>
            <p:spPr>
              <a:xfrm>
                <a:off x="1056" y="336"/>
                <a:ext cx="288" cy="432"/>
              </a:xfrm>
              <a:prstGeom prst="rect">
                <a:avLst/>
              </a:prstGeom>
              <a:gradFill rotWithShape="0">
                <a:gsLst>
                  <a:gs pos="0">
                    <a:schemeClr val="folHlink"/>
                  </a:gs>
                  <a:gs pos="100000">
                    <a:schemeClr val="bg1"/>
                  </a:gs>
                </a:gsLst>
                <a:lin ang="0" scaled="1"/>
              </a:gradFill>
              <a:ln>
                <a:noFill/>
                <a:miter lim="800000"/>
              </a:ln>
            </p:spPr>
            <p:txBody>
              <a:bodyPr/>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p:txBody>
          </p:sp>
        </p:grpSp>
        <p:grpSp>
          <p:nvGrpSpPr>
            <p:cNvPr id="65542" name=""/>
            <p:cNvGrpSpPr/>
            <p:nvPr/>
          </p:nvGrpSpPr>
          <p:grpSpPr>
            <a:xfrm>
              <a:off x="261" y="1870"/>
              <a:ext cx="465" cy="299"/>
              <a:chOff x="912" y="2640"/>
              <a:chExt cx="672" cy="432"/>
            </a:xfrm>
          </p:grpSpPr>
          <p:sp>
            <p:nvSpPr>
              <p:cNvPr id="65543" name=""/>
              <p:cNvSpPr/>
              <p:nvPr/>
            </p:nvSpPr>
            <p:spPr>
              <a:xfrm>
                <a:off x="912" y="2640"/>
                <a:ext cx="384" cy="432"/>
              </a:xfrm>
              <a:prstGeom prst="rect">
                <a:avLst/>
              </a:prstGeom>
              <a:solidFill>
                <a:schemeClr val="accent2"/>
              </a:solidFill>
              <a:ln>
                <a:noFill/>
                <a:miter lim="800000"/>
              </a:ln>
            </p:spPr>
            <p:txBody>
              <a:bodyPr/>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p:txBody>
          </p:sp>
          <p:sp>
            <p:nvSpPr>
              <p:cNvPr id="65544" name=""/>
              <p:cNvSpPr/>
              <p:nvPr/>
            </p:nvSpPr>
            <p:spPr>
              <a:xfrm>
                <a:off x="1248" y="2640"/>
                <a:ext cx="336" cy="432"/>
              </a:xfrm>
              <a:prstGeom prst="rect">
                <a:avLst/>
              </a:prstGeom>
              <a:gradFill rotWithShape="0">
                <a:gsLst>
                  <a:gs pos="0">
                    <a:schemeClr val="accent2"/>
                  </a:gs>
                  <a:gs pos="100000">
                    <a:schemeClr val="bg1"/>
                  </a:gs>
                </a:gsLst>
                <a:lin ang="0" scaled="1"/>
              </a:gradFill>
              <a:ln>
                <a:noFill/>
                <a:miter lim="800000"/>
              </a:ln>
            </p:spPr>
            <p:txBody>
              <a:bodyPr/>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p:txBody>
          </p:sp>
        </p:grpSp>
        <p:sp>
          <p:nvSpPr>
            <p:cNvPr id="65545" name=""/>
            <p:cNvSpPr/>
            <p:nvPr/>
          </p:nvSpPr>
          <p:spPr>
            <a:xfrm>
              <a:off x="0" y="1824"/>
              <a:ext cx="353" cy="266"/>
            </a:xfrm>
            <a:prstGeom prst="rect">
              <a:avLst/>
            </a:prstGeom>
            <a:gradFill rotWithShape="0">
              <a:gsLst>
                <a:gs pos="0">
                  <a:schemeClr val="bg1"/>
                </a:gs>
                <a:gs pos="100000">
                  <a:schemeClr val="hlink"/>
                </a:gs>
              </a:gsLst>
              <a:lin ang="18900000" scaled="1"/>
            </a:gradFill>
            <a:ln>
              <a:noFill/>
              <a:miter lim="800000"/>
            </a:ln>
          </p:spPr>
          <p:txBody>
            <a:bodyPr/>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p:txBody>
        </p:sp>
        <p:sp>
          <p:nvSpPr>
            <p:cNvPr id="65546" name=""/>
            <p:cNvSpPr/>
            <p:nvPr/>
          </p:nvSpPr>
          <p:spPr>
            <a:xfrm>
              <a:off x="400" y="1536"/>
              <a:ext cx="20" cy="663"/>
            </a:xfrm>
            <a:prstGeom prst="rect">
              <a:avLst/>
            </a:prstGeom>
            <a:solidFill>
              <a:schemeClr val="bg2"/>
            </a:solidFill>
            <a:ln>
              <a:noFill/>
              <a:miter lim="800000"/>
            </a:ln>
          </p:spPr>
          <p:txBody>
            <a:bodyPr/>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p:txBody>
        </p:sp>
        <p:sp>
          <p:nvSpPr>
            <p:cNvPr id="65547" name=""/>
            <p:cNvSpPr/>
            <p:nvPr/>
          </p:nvSpPr>
          <p:spPr>
            <a:xfrm flipV="1">
              <a:off x="199" y="2054"/>
              <a:ext cx="5476" cy="35"/>
            </a:xfrm>
            <a:prstGeom prst="rect">
              <a:avLst/>
            </a:prstGeom>
            <a:gradFill rotWithShape="0">
              <a:gsLst>
                <a:gs pos="0">
                  <a:schemeClr val="bg2"/>
                </a:gs>
                <a:gs pos="100000">
                  <a:schemeClr val="bg1"/>
                </a:gs>
              </a:gsLst>
              <a:lin ang="0" scaled="1"/>
            </a:gradFill>
            <a:ln>
              <a:noFill/>
              <a:miter lim="800000"/>
            </a:ln>
          </p:spPr>
          <p:txBody>
            <a:bodyPr/>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p:txBody>
        </p:sp>
      </p:grpSp>
      <p:sp>
        <p:nvSpPr>
          <p:cNvPr id="65548" name=""/>
          <p:cNvSpPr/>
          <p:nvPr>
            <p:ph type="ctrTitle"/>
          </p:nvPr>
        </p:nvSpPr>
        <p:spPr>
          <a:xfrm>
            <a:off x="990600" y="1828800"/>
            <a:ext cx="7772400" cy="1143000"/>
          </a:xfrm>
          <a:prstGeom prst="rect">
            <a:avLst/>
          </a:prstGeom>
          <a:noFill/>
          <a:ln>
            <a:noFill/>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t>单击此处编辑母版标题样式</a:t>
            </a:r>
          </a:p>
        </p:txBody>
      </p:sp>
      <p:sp>
        <p:nvSpPr>
          <p:cNvPr id="65549" name=""/>
          <p:cNvSpPr/>
          <p:nvPr>
            <p:ph type="subTitle"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folHlink"/>
              </a:buClr>
              <a:buSzPct val="60000"/>
              <a:buFont typeface="Wingdings" pitchFamily="2" charset="2"/>
              <a:buNone/>
              <a:defRPr kumimoji="1" lang="en-US" altLang="en-US" sz="3600" b="1" i="0" u="none">
                <a:solidFill>
                  <a:schemeClr val="tx1"/>
                </a:solidFill>
                <a:latin typeface="Tahoma" pitchFamily="34" charset="0"/>
                <a:ea typeface="楷体_GB2312" pitchFamily="49" charset="-122"/>
              </a:defRPr>
            </a:lvl1pPr>
            <a:lvl2pPr marL="457200" indent="0" algn="ctr" defTabSz="914400" rtl="0" eaLnBrk="1" fontAlgn="base" hangingPunct="1">
              <a:lnSpc>
                <a:spcPct val="100000"/>
              </a:lnSpc>
              <a:spcBef>
                <a:spcPct val="20000"/>
              </a:spcBef>
              <a:spcAft>
                <a:spcPct val="0"/>
              </a:spcAft>
              <a:buClr>
                <a:schemeClr val="hlink"/>
              </a:buClr>
              <a:buSzPct val="55000"/>
              <a:buFont typeface="Wingdings" pitchFamily="2" charset="2"/>
              <a:buNone/>
              <a:defRPr kumimoji="1" lang="en-US" altLang="en-US" sz="3200" b="1" i="0" u="none">
                <a:solidFill>
                  <a:schemeClr val="tx1"/>
                </a:solidFill>
                <a:latin typeface="Tahoma" pitchFamily="34" charset="0"/>
                <a:ea typeface="楷体_GB2312" pitchFamily="49" charset="-122"/>
              </a:defRPr>
            </a:lvl2pPr>
            <a:lvl3pPr marL="914400" indent="0" algn="ctr" defTabSz="914400" rtl="0" eaLnBrk="1" fontAlgn="base" hangingPunct="1">
              <a:lnSpc>
                <a:spcPct val="100000"/>
              </a:lnSpc>
              <a:spcBef>
                <a:spcPct val="20000"/>
              </a:spcBef>
              <a:spcAft>
                <a:spcPct val="0"/>
              </a:spcAft>
              <a:buClr>
                <a:schemeClr val="folHlink"/>
              </a:buClr>
              <a:buSzPct val="50000"/>
              <a:buFont typeface="Wingdings" pitchFamily="2" charset="2"/>
              <a:buNone/>
              <a:defRPr kumimoji="1" lang="en-US" altLang="en-US" sz="2400" b="1" i="0" u="none">
                <a:solidFill>
                  <a:schemeClr val="tx1"/>
                </a:solidFill>
                <a:latin typeface="Tahoma" pitchFamily="34" charset="0"/>
                <a:ea typeface="楷体_GB2312" pitchFamily="49" charset="-122"/>
              </a:defRPr>
            </a:lvl3pPr>
            <a:lvl4pPr marL="1371600" indent="0" algn="ctr" defTabSz="914400" rtl="0" eaLnBrk="1" fontAlgn="base" hangingPunct="1">
              <a:lnSpc>
                <a:spcPct val="100000"/>
              </a:lnSpc>
              <a:spcBef>
                <a:spcPct val="20000"/>
              </a:spcBef>
              <a:spcAft>
                <a:spcPct val="0"/>
              </a:spcAft>
              <a:buClr>
                <a:schemeClr val="accent2"/>
              </a:buClr>
              <a:buSzPct val="55000"/>
              <a:buFont typeface="Wingdings" pitchFamily="2" charset="2"/>
              <a:buNone/>
              <a:defRPr kumimoji="1" lang="en-US" altLang="en-US" sz="2000" b="0" i="0" u="none">
                <a:solidFill>
                  <a:schemeClr val="tx1"/>
                </a:solidFill>
                <a:latin typeface="Tahoma" pitchFamily="34" charset="0"/>
                <a:ea typeface="宋体" charset="-122"/>
              </a:defRPr>
            </a:lvl4pPr>
            <a:lvl5pPr marL="1828800" indent="0" algn="ctr" defTabSz="914400" rtl="0" eaLnBrk="1" fontAlgn="base" hangingPunct="1">
              <a:lnSpc>
                <a:spcPct val="100000"/>
              </a:lnSpc>
              <a:spcBef>
                <a:spcPct val="20000"/>
              </a:spcBef>
              <a:spcAft>
                <a:spcPct val="0"/>
              </a:spcAft>
              <a:buClr>
                <a:schemeClr val="accent1"/>
              </a:buClr>
              <a:buSzPct val="50000"/>
              <a:buFont typeface="Wingdings" pitchFamily="2" charset="2"/>
              <a:buNone/>
              <a:defRPr kumimoji="1" lang="en-US" altLang="en-US" sz="2000" b="0" i="0" u="none">
                <a:solidFill>
                  <a:schemeClr val="tx1"/>
                </a:solidFill>
                <a:latin typeface="Tahoma" pitchFamily="34" charset="0"/>
                <a:ea typeface="宋体" charset="-122"/>
              </a:defRPr>
            </a:lvl5pPr>
          </a:lstStyle>
          <a:p>
            <a:pPr lvl="0"/>
            <a:r>
              <a:t>单击此处编辑母版副标题样式</a:t>
            </a:r>
          </a:p>
        </p:txBody>
      </p:sp>
      <p:sp>
        <p:nvSpPr>
          <p:cNvPr id="65550" name=""/>
          <p:cNvSpPr/>
          <p:nvPr>
            <p:ph type="dt" sz="half" idx="2"/>
          </p:nvPr>
        </p:nvSpPr>
        <p:spPr>
          <a:xfrm>
            <a:off x="990600" y="6248400"/>
            <a:ext cx="1905000" cy="457200"/>
          </a:xfrm>
          <a:prstGeom prst="rect">
            <a:avLst/>
          </a:prstGeom>
          <a:noFill/>
          <a:ln>
            <a:noFill/>
            <a:miter lim="800000"/>
          </a:ln>
        </p:spPr>
        <p:txBody>
          <a:bodyPr anchor="b" anchorCtr="0"/>
          <a:lstStyle/>
          <a:p>
            <a:pPr lvl="0"/>
            <a:endParaRPr kumimoji="0" lang="en-US" altLang="zh-CN" sz="1400">
              <a:solidFill>
                <a:schemeClr val="bg2"/>
              </a:solidFill>
              <a:latin typeface="Tahoma" pitchFamily="34" charset="0"/>
            </a:endParaRPr>
          </a:p>
        </p:txBody>
      </p:sp>
      <p:sp>
        <p:nvSpPr>
          <p:cNvPr id="65551" name=""/>
          <p:cNvSpPr/>
          <p:nvPr>
            <p:ph type="ftr" sz="quarter" idx="3"/>
          </p:nvPr>
        </p:nvSpPr>
        <p:spPr>
          <a:xfrm>
            <a:off x="3429000" y="6248400"/>
            <a:ext cx="2895600" cy="457200"/>
          </a:xfrm>
          <a:prstGeom prst="rect">
            <a:avLst/>
          </a:prstGeom>
          <a:noFill/>
          <a:ln>
            <a:noFill/>
            <a:miter lim="800000"/>
          </a:ln>
        </p:spPr>
        <p:txBody>
          <a:bodyPr anchor="b" anchorCtr="0"/>
          <a:lstStyle/>
          <a:p>
            <a:pPr lvl="0" algn="ctr"/>
            <a:fld id="{0EEF2CB7-9006-42B5-94AD-0DD8A82B2760}" type="footer">
              <a:rPr kumimoji="0" lang="zh-CN" altLang="en-US" sz="1400">
                <a:solidFill>
                  <a:schemeClr val="bg2"/>
                </a:solidFill>
                <a:latin typeface="Tahoma" pitchFamily="34" charset="0"/>
              </a:rPr>
              <a:t/>
            </a:fld>
            <a:endParaRPr kumimoji="0" lang="en-US" altLang="zh-CN" sz="1400">
              <a:solidFill>
                <a:schemeClr val="bg2"/>
              </a:solidFill>
              <a:latin typeface="Tahoma" pitchFamily="34" charset="0"/>
            </a:endParaRPr>
          </a:p>
        </p:txBody>
      </p:sp>
      <p:sp>
        <p:nvSpPr>
          <p:cNvPr id="65552" name=""/>
          <p:cNvSpPr/>
          <p:nvPr>
            <p:ph type="sldNum" sz="quarter" idx="4"/>
          </p:nvPr>
        </p:nvSpPr>
        <p:spPr>
          <a:xfrm>
            <a:off x="6858000" y="6248400"/>
            <a:ext cx="1905000" cy="457200"/>
          </a:xfrm>
          <a:prstGeom prst="rect">
            <a:avLst/>
          </a:prstGeom>
          <a:noFill/>
          <a:ln>
            <a:noFill/>
            <a:miter lim="800000"/>
          </a:ln>
        </p:spPr>
        <p:txBody>
          <a:bodyPr anchor="b" anchorCtr="0"/>
          <a:lstStyle/>
          <a:p>
            <a:pPr lvl="0" algn="r"/>
            <a:fld id="{C6753498-4D0F-4DA6-A1DF-5AB52FE8988B}" type="slidenum">
              <a:rPr kumimoji="0" lang="zh-CN" altLang="en-US" sz="1400">
                <a:solidFill>
                  <a:schemeClr val="bg2"/>
                </a:solidFill>
                <a:latin typeface="Tahoma" pitchFamily="34" charset="0"/>
              </a:rPr>
              <a:t>*</a:t>
            </a:fld>
            <a:endParaRPr kumimoji="0" lang="en-US" altLang="zh-CN" sz="1400">
              <a:solidFill>
                <a:schemeClr val="bg2"/>
              </a:solidFill>
              <a:latin typeface="Tahoma" pitchFamily="34" charset="0"/>
            </a:endParaRP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5" name="Footer Placeholder 4"/>
          <p:cNvSpPr>
            <a:spLocks noGrp="1"/>
          </p:cNvSpPr>
          <p:nvPr>
            <p:ph type="ftr" sz="quarter" idx="3"/>
          </p:nvPr>
        </p:nvSpPr>
        <p:spPr/>
        <p:txBody>
          <a:bodyPr/>
          <a:lstStyle/>
          <a:p>
            <a:pPr lvl="0" algn="ctr"/>
            <a:fld id="{32AE5710-9E7C-42C9-9FD7-5877C9E39BE1}" type="footer">
              <a:rPr kumimoji="0" lang="zh-CN" altLang="en-US" sz="1400">
                <a:latin typeface="Tahoma" pitchFamily="34" charset="0"/>
              </a:rPr>
              <a:t/>
            </a:fld>
            <a:endParaRPr kumimoji="0" lang="en-US" altLang="zh-CN" sz="1400">
              <a:latin typeface="Tahoma" pitchFamily="34"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kumimoji="0" lang="zh-CN" altLang="en-US" sz="1400">
                <a:latin typeface="Tahoma"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64514" name=""/>
          <p:cNvSpPr/>
          <p:nvPr/>
        </p:nvSpPr>
        <p:spPr bwMode="ltGray">
          <a:xfrm>
            <a:off x="417512" y="1098550"/>
            <a:ext cx="438150" cy="474662"/>
          </a:xfrm>
          <a:prstGeom prst="rect">
            <a:avLst/>
          </a:prstGeom>
          <a:solidFill>
            <a:schemeClr val="accent2"/>
          </a:solidFill>
          <a:ln>
            <a:noFill/>
            <a:miter lim="800000"/>
          </a:ln>
        </p:spPr>
        <p:txBody>
          <a:bodyPr wrap="none" anchor="ctr" anchorCtr="0"/>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5pPr>
          </a:lstStyle>
          <a:p>
            <a:pPr lvl="0" algn="ctr"/>
            <a:endParaRPr lang="zh-CN" altLang="en-US">
              <a:latin typeface="Tahoma" pitchFamily="34" charset="0"/>
            </a:endParaRPr>
          </a:p>
        </p:txBody>
      </p:sp>
      <p:sp>
        <p:nvSpPr>
          <p:cNvPr id="64515" name=""/>
          <p:cNvSpPr/>
          <p:nvPr/>
        </p:nvSpPr>
        <p:spPr bwMode="ltGray">
          <a:xfrm>
            <a:off x="800100" y="1098550"/>
            <a:ext cx="328612" cy="474662"/>
          </a:xfrm>
          <a:prstGeom prst="rect">
            <a:avLst/>
          </a:prstGeom>
          <a:gradFill rotWithShape="0">
            <a:gsLst>
              <a:gs pos="0">
                <a:schemeClr val="accent2"/>
              </a:gs>
              <a:gs pos="100000">
                <a:schemeClr val="bg1"/>
              </a:gs>
            </a:gsLst>
            <a:lin ang="0" scaled="1"/>
          </a:gradFill>
          <a:ln>
            <a:noFill/>
            <a:miter lim="800000"/>
          </a:ln>
        </p:spPr>
        <p:txBody>
          <a:bodyPr wrap="none" anchor="ctr" anchorCtr="0"/>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5pPr>
          </a:lstStyle>
          <a:p>
            <a:pPr lvl="0" algn="ctr"/>
            <a:endParaRPr lang="zh-CN" altLang="en-US">
              <a:latin typeface="Tahoma" pitchFamily="34" charset="0"/>
            </a:endParaRPr>
          </a:p>
        </p:txBody>
      </p:sp>
      <p:sp>
        <p:nvSpPr>
          <p:cNvPr id="64516" name=""/>
          <p:cNvSpPr/>
          <p:nvPr/>
        </p:nvSpPr>
        <p:spPr bwMode="ltGray">
          <a:xfrm>
            <a:off x="541338" y="1520825"/>
            <a:ext cx="422275" cy="474662"/>
          </a:xfrm>
          <a:prstGeom prst="rect">
            <a:avLst/>
          </a:prstGeom>
          <a:solidFill>
            <a:schemeClr val="folHlink"/>
          </a:solidFill>
          <a:ln>
            <a:noFill/>
            <a:miter lim="800000"/>
          </a:ln>
        </p:spPr>
        <p:txBody>
          <a:bodyPr wrap="none" anchor="ctr" anchorCtr="0"/>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5pPr>
          </a:lstStyle>
          <a:p>
            <a:pPr lvl="0" algn="ctr"/>
            <a:endParaRPr lang="zh-CN" altLang="en-US">
              <a:latin typeface="Tahoma" pitchFamily="34" charset="0"/>
            </a:endParaRPr>
          </a:p>
        </p:txBody>
      </p:sp>
      <p:sp>
        <p:nvSpPr>
          <p:cNvPr id="64517" name=""/>
          <p:cNvSpPr/>
          <p:nvPr/>
        </p:nvSpPr>
        <p:spPr bwMode="ltGray">
          <a:xfrm>
            <a:off x="911225" y="1520825"/>
            <a:ext cx="368300" cy="474662"/>
          </a:xfrm>
          <a:prstGeom prst="rect">
            <a:avLst/>
          </a:prstGeom>
          <a:gradFill rotWithShape="0">
            <a:gsLst>
              <a:gs pos="0">
                <a:schemeClr val="folHlink"/>
              </a:gs>
              <a:gs pos="100000">
                <a:schemeClr val="bg1"/>
              </a:gs>
            </a:gsLst>
            <a:lin ang="0" scaled="1"/>
          </a:gradFill>
          <a:ln>
            <a:noFill/>
            <a:miter lim="800000"/>
          </a:ln>
        </p:spPr>
        <p:txBody>
          <a:bodyPr wrap="none" anchor="ctr" anchorCtr="0"/>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5pPr>
          </a:lstStyle>
          <a:p>
            <a:pPr lvl="0" algn="ctr"/>
            <a:endParaRPr lang="zh-CN" altLang="en-US">
              <a:latin typeface="Tahoma" pitchFamily="34" charset="0"/>
            </a:endParaRPr>
          </a:p>
        </p:txBody>
      </p:sp>
      <p:sp>
        <p:nvSpPr>
          <p:cNvPr id="64518" name=""/>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miter lim="800000"/>
          </a:ln>
        </p:spPr>
        <p:txBody>
          <a:bodyPr wrap="none" anchor="ctr" anchorCtr="0"/>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5pPr>
          </a:lstStyle>
          <a:p>
            <a:pPr lvl="0" algn="ctr"/>
            <a:endParaRPr lang="zh-CN" altLang="en-US">
              <a:latin typeface="Tahoma" pitchFamily="34" charset="0"/>
            </a:endParaRPr>
          </a:p>
        </p:txBody>
      </p:sp>
      <p:sp>
        <p:nvSpPr>
          <p:cNvPr id="64519" name=""/>
          <p:cNvSpPr/>
          <p:nvPr/>
        </p:nvSpPr>
        <p:spPr bwMode="gray">
          <a:xfrm>
            <a:off x="762000" y="990600"/>
            <a:ext cx="31750" cy="1052512"/>
          </a:xfrm>
          <a:prstGeom prst="rect">
            <a:avLst/>
          </a:prstGeom>
          <a:solidFill>
            <a:schemeClr val="bg2"/>
          </a:solidFill>
          <a:ln>
            <a:noFill/>
            <a:miter lim="800000"/>
          </a:ln>
        </p:spPr>
        <p:txBody>
          <a:bodyPr wrap="none" anchor="ctr" anchorCtr="0"/>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5pPr>
          </a:lstStyle>
          <a:p>
            <a:pPr lvl="0" algn="ctr"/>
            <a:endParaRPr lang="zh-CN" altLang="en-US">
              <a:latin typeface="Tahoma" pitchFamily="34" charset="0"/>
            </a:endParaRPr>
          </a:p>
        </p:txBody>
      </p:sp>
      <p:sp>
        <p:nvSpPr>
          <p:cNvPr id="64520" name=""/>
          <p:cNvSpPr/>
          <p:nvPr/>
        </p:nvSpPr>
        <p:spPr bwMode="gray">
          <a:xfrm>
            <a:off x="442912" y="1781175"/>
            <a:ext cx="8226425" cy="31750"/>
          </a:xfrm>
          <a:prstGeom prst="rect">
            <a:avLst/>
          </a:prstGeom>
          <a:gradFill rotWithShape="0">
            <a:gsLst>
              <a:gs pos="0">
                <a:schemeClr val="bg2"/>
              </a:gs>
              <a:gs pos="100000">
                <a:schemeClr val="bg1"/>
              </a:gs>
            </a:gsLst>
            <a:lin ang="0" scaled="1"/>
          </a:gradFill>
          <a:ln>
            <a:noFill/>
            <a:miter lim="800000"/>
          </a:ln>
        </p:spPr>
        <p:txBody>
          <a:bodyPr wrap="none" anchor="ctr" anchorCtr="0">
            <a:noAutofit/>
          </a:bodyPr>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Arial"/>
                <a:ea typeface="宋体" charset="-122"/>
              </a:defRPr>
            </a:lvl5pPr>
          </a:lstStyle>
          <a:p>
            <a:pPr lvl="0" algn="ctr"/>
            <a:endParaRPr lang="zh-CN" altLang="en-US">
              <a:latin typeface="Tahoma" pitchFamily="34" charset="0"/>
            </a:endParaRPr>
          </a:p>
        </p:txBody>
      </p:sp>
      <p:sp>
        <p:nvSpPr>
          <p:cNvPr id="64521" name=""/>
          <p:cNvSpPr/>
          <p:nvPr>
            <p:ph type="title"/>
          </p:nvPr>
        </p:nvSpPr>
        <p:spPr>
          <a:xfrm>
            <a:off x="1150938" y="617538"/>
            <a:ext cx="7793038" cy="1143000"/>
          </a:xfrm>
          <a:prstGeom prst="rect">
            <a:avLst/>
          </a:prstGeom>
          <a:noFill/>
          <a:ln>
            <a:noFill/>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t>单击此处编辑母版标题样式</a:t>
            </a:r>
          </a:p>
        </p:txBody>
      </p:sp>
      <p:sp>
        <p:nvSpPr>
          <p:cNvPr id="64522" name=""/>
          <p:cNvSpPr/>
          <p:nvPr>
            <p:ph type="body" idx="1"/>
          </p:nvPr>
        </p:nvSpPr>
        <p:spPr>
          <a:xfrm>
            <a:off x="1182688" y="2017712"/>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64523" name=""/>
          <p:cNvSpPr/>
          <p:nvPr>
            <p:ph type="dt" sz="half" idx="2"/>
          </p:nvPr>
        </p:nvSpPr>
        <p:spPr>
          <a:xfrm>
            <a:off x="914400" y="6324600"/>
            <a:ext cx="1905000" cy="457200"/>
          </a:xfrm>
          <a:prstGeom prst="rect">
            <a:avLst/>
          </a:prstGeom>
          <a:noFill/>
          <a:ln>
            <a:noFill/>
            <a:miter lim="800000"/>
          </a:ln>
        </p:spPr>
        <p:txBody>
          <a:bodyPr anchor="b" anchorCtr="0"/>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a:pPr lvl="0"/>
            <a:endParaRPr kumimoji="0" lang="en-US" altLang="zh-CN" sz="1400">
              <a:latin typeface="Tahoma" pitchFamily="34" charset="0"/>
            </a:endParaRPr>
          </a:p>
        </p:txBody>
      </p:sp>
      <p:sp>
        <p:nvSpPr>
          <p:cNvPr id="64524" name=""/>
          <p:cNvSpPr/>
          <p:nvPr>
            <p:ph type="ftr" sz="quarter" idx="3"/>
          </p:nvPr>
        </p:nvSpPr>
        <p:spPr>
          <a:xfrm>
            <a:off x="3352800" y="6324600"/>
            <a:ext cx="2895600" cy="457200"/>
          </a:xfrm>
          <a:prstGeom prst="rect">
            <a:avLst/>
          </a:prstGeom>
          <a:noFill/>
          <a:ln>
            <a:noFill/>
            <a:miter lim="800000"/>
          </a:ln>
        </p:spPr>
        <p:txBody>
          <a:bodyPr anchor="b" anchorCtr="0"/>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a:pPr lvl="0" algn="ctr"/>
            <a:fld id="{0E51B4E0-201D-4E6C-BABA-370B463489BB}" type="footer">
              <a:rPr kumimoji="0" lang="zh-CN" altLang="en-US" sz="1400">
                <a:latin typeface="Tahoma" pitchFamily="34" charset="0"/>
              </a:rPr>
              <a:t/>
            </a:fld>
            <a:endParaRPr kumimoji="0" lang="en-US" altLang="zh-CN" sz="1400">
              <a:latin typeface="Tahoma" pitchFamily="34" charset="0"/>
            </a:endParaRPr>
          </a:p>
        </p:txBody>
      </p:sp>
      <p:sp>
        <p:nvSpPr>
          <p:cNvPr id="64525" name=""/>
          <p:cNvSpPr/>
          <p:nvPr>
            <p:ph type="sldNum" sz="quarter" idx="4"/>
          </p:nvPr>
        </p:nvSpPr>
        <p:spPr>
          <a:xfrm>
            <a:off x="6781800" y="6324600"/>
            <a:ext cx="1905000" cy="457200"/>
          </a:xfrm>
          <a:prstGeom prst="rect">
            <a:avLst/>
          </a:prstGeom>
          <a:noFill/>
          <a:ln>
            <a:noFill/>
            <a:miter lim="800000"/>
          </a:ln>
        </p:spPr>
        <p:txBody>
          <a:bodyPr anchor="b" anchorCtr="0"/>
          <a:lstStyle>
            <a:defPPr algn="ctr" rtl="0" eaLnBrk="1" hangingPunct="1">
              <a:defRPr kumimoji="1" lang="en-US"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Arial"/>
                <a:ea typeface="宋体" charset="-122"/>
              </a:defRPr>
            </a:lvl5pPr>
          </a:lstStyle>
          <a:p>
            <a:pPr lvl="0" algn="r"/>
            <a:fld id="{AE5CFABC-3729-4A97-A1CC-FFD77A86A537}" type="slidenum">
              <a:rPr kumimoji="0" lang="zh-CN" altLang="en-US" sz="1400">
                <a:latin typeface="Tahoma" pitchFamily="34" charset="0"/>
              </a:rPr>
              <a:t>*</a:t>
            </a:fld>
            <a:endParaRPr kumimoji="0" lang="en-US" altLang="zh-CN" sz="1400">
              <a:latin typeface="Tahoma"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mc:AlternateContent>
    <mc:Choice xmlns:p14="http://schemas.microsoft.com/office/powerpoint/2010/main" Requires="p14">
      <p:transition p14:dur="100">
        <p:cut/>
      </p:transition>
    </mc:Choice>
    <mc:Fallback>
      <p:transition>
        <p:cut/>
      </p:transition>
    </mc:Fallback>
  </mc:AlternateContent>
  <p:timing/>
  <p:hf sldNum="0" hdr="0"/>
  <p:txStyles>
    <p:titleStyle>
      <a:lvl1pPr marL="0" indent="0" algn="l" defTabSz="914400" rtl="0" eaLnBrk="1" fontAlgn="base" hangingPunct="1">
        <a:lnSpc>
          <a:spcPct val="100000"/>
        </a:lnSpc>
        <a:spcBef>
          <a:spcPct val="0"/>
        </a:spcBef>
        <a:spcAft>
          <a:spcPct val="0"/>
        </a:spcAft>
        <a:buClrTx/>
        <a:buSzTx/>
        <a:buFontTx/>
        <a:buNone/>
        <a:defRPr kumimoji="1" sz="4400" b="0" i="0" u="none">
          <a:solidFill>
            <a:schemeClr val="tx2"/>
          </a:solidFill>
          <a:latin typeface="Tahoma" pitchFamily="34" charset="0"/>
          <a:ea typeface="黑体" pitchFamily="2" charset="-122"/>
        </a:defRPr>
      </a:lvl1pPr>
    </p:titleStyle>
    <p:body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sz="3600" b="1" i="0" u="none">
          <a:solidFill>
            <a:schemeClr val="tx1"/>
          </a:solidFill>
          <a:latin typeface="Tahoma"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Ø"/>
        <a:defRPr kumimoji="1"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sz="2000" b="0" i="0" u="none">
          <a:solidFill>
            <a:schemeClr val="tx1"/>
          </a:solidFill>
          <a:latin typeface="Tahoma" pitchFamily="34" charset="0"/>
          <a:ea typeface="宋体"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2512503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7986" name=""/>
          <p:cNvSpPr/>
          <p:nvPr>
            <p:ph type="ctrTitle"/>
          </p:nvPr>
        </p:nvSpPr>
        <p:spPr>
          <a:xfrm>
            <a:off x="1371600" y="2133600"/>
            <a:ext cx="6296025" cy="1143000"/>
          </a:xfrm>
          <a:prstGeom prst="rect">
            <a:avLst/>
          </a:prstGeom>
          <a:noFill/>
          <a:ln>
            <a:miter lim="800000"/>
          </a:ln>
        </p:spPr>
        <p:txBody>
          <a:bodyPr anchor="b" anchorCtr="0"/>
          <a:lstStyle/>
          <a:p>
            <a:pPr lvl="0" algn="ctr"/>
            <a:r>
              <a:rPr lang="zh-CN" altLang="en-US" sz="2800"/>
              <a:t>软件工程</a:t>
            </a:r>
            <a:endParaRPr lang="zh-CN" altLang="en-US" sz="2800"/>
          </a:p>
        </p:txBody>
      </p:sp>
      <p:sp>
        <p:nvSpPr>
          <p:cNvPr id="297987" name=""/>
          <p:cNvSpPr/>
          <p:nvPr>
            <p:ph type="subTitle" idx="1"/>
          </p:nvPr>
        </p:nvSpPr>
        <p:spPr>
          <a:xfrm>
            <a:off x="1371600" y="3886200"/>
            <a:ext cx="6400800" cy="1752600"/>
          </a:xfrm>
          <a:prstGeom prst="rect">
            <a:avLst/>
          </a:prstGeom>
          <a:noFill/>
          <a:ln>
            <a:miter lim="800000"/>
          </a:ln>
        </p:spPr>
        <p:txBody>
          <a:bodyPr/>
          <a:lstStyle/>
          <a:p/>
        </p:txBody>
      </p:sp>
      <p:sp>
        <p:nvSpPr>
          <p:cNvPr id="297988" name=""/>
          <p:cNvSpPr>
            <a:spLocks noGrp="1"/>
          </p:cNvSpPr>
          <p:nvPr>
            <p:ph type="dt" sz="half" idx="2"/>
          </p:nvPr>
        </p:nvSpPr>
        <p:spPr/>
        <p:txBody>
          <a:bodyPr anchor="b" anchorCtr="0"/>
          <a:lstStyle/>
          <a:p>
            <a:pPr lvl="0"/>
            <a:endParaRPr kumimoji="0" lang="en-US" altLang="zh-CN" sz="1400">
              <a:solidFill>
                <a:schemeClr val="bg2"/>
              </a:solidFill>
              <a:latin typeface="Tahoma" pitchFamily="34" charset="0"/>
            </a:endParaRPr>
          </a:p>
        </p:txBody>
      </p:sp>
      <p:sp>
        <p:nvSpPr>
          <p:cNvPr id="297989" name=""/>
          <p:cNvSpPr>
            <a:spLocks noGrp="1"/>
          </p:cNvSpPr>
          <p:nvPr>
            <p:ph type="ftr" sz="quarter" idx="3"/>
          </p:nvPr>
        </p:nvSpPr>
        <p:spPr/>
        <p:txBody>
          <a:bodyPr anchor="b" anchorCtr="0"/>
          <a:lstStyle/>
          <a:p>
            <a:pPr lvl="0" algn="ctr"/>
            <a:fld id="{1607A2E2-90B7-4E12-8247-A1FE407EFB1B}" type="footer">
              <a:rPr kumimoji="0" lang="zh-CN" altLang="en-US" sz="1400">
                <a:solidFill>
                  <a:schemeClr val="bg2"/>
                </a:solidFill>
                <a:latin typeface="Tahoma" pitchFamily="34" charset="0"/>
              </a:rPr>
              <a:t/>
            </a:fld>
            <a:endParaRPr kumimoji="0" lang="en-US" altLang="zh-CN" sz="1400">
              <a:solidFill>
                <a:schemeClr val="bg2"/>
              </a:solidFill>
              <a:latin typeface="Tahoma" pitchFamily="34" charset="0"/>
            </a:endParaRPr>
          </a:p>
        </p:txBody>
      </p:sp>
    </p:spTree>
  </p:cSld>
  <p:clrMapOvr>
    <a:masterClrMapping/>
  </p:clrMapOvr>
  <p:transition spd="med">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0290" name=""/>
          <p:cNvSpPr/>
          <p:nvPr>
            <p:ph type="ctrTitle"/>
          </p:nvPr>
        </p:nvSpPr>
        <p:spPr>
          <a:xfrm>
            <a:off x="1371600" y="2133600"/>
            <a:ext cx="6296025" cy="1143000"/>
          </a:xfrm>
          <a:prstGeom prst="rect">
            <a:avLst/>
          </a:prstGeom>
          <a:noFill/>
          <a:ln>
            <a:miter lim="800000"/>
          </a:ln>
        </p:spPr>
        <p:txBody>
          <a:bodyPr anchor="b" anchorCtr="0"/>
          <a:lstStyle/>
          <a:p>
            <a:pPr lvl="0" algn="ctr"/>
            <a:r>
              <a:rPr lang="zh-CN" altLang="en-US" sz="2800"/>
              <a:t>第</a:t>
            </a:r>
            <a:r>
              <a:rPr lang="en-US" altLang="zh-CN" sz="2800"/>
              <a:t>3</a:t>
            </a:r>
            <a:r>
              <a:rPr lang="zh-CN" altLang="en-US" sz="2800"/>
              <a:t>章 敏捷开发</a:t>
            </a:r>
            <a:endParaRPr lang="en-US" altLang="zh-CN" sz="2800"/>
          </a:p>
        </p:txBody>
      </p:sp>
      <p:sp>
        <p:nvSpPr>
          <p:cNvPr id="780291" name=""/>
          <p:cNvSpPr/>
          <p:nvPr>
            <p:ph type="subTitle" idx="1"/>
          </p:nvPr>
        </p:nvSpPr>
        <p:spPr>
          <a:xfrm>
            <a:off x="1371600" y="3886200"/>
            <a:ext cx="6400800" cy="1752600"/>
          </a:xfrm>
          <a:prstGeom prst="rect">
            <a:avLst/>
          </a:prstGeom>
          <a:noFill/>
          <a:ln>
            <a:miter lim="800000"/>
          </a:ln>
        </p:spPr>
        <p:txBody>
          <a:bodyPr/>
          <a:lstStyle/>
          <a:p/>
        </p:txBody>
      </p:sp>
      <p:sp>
        <p:nvSpPr>
          <p:cNvPr id="780292" name=""/>
          <p:cNvSpPr>
            <a:spLocks noGrp="1"/>
          </p:cNvSpPr>
          <p:nvPr>
            <p:ph type="dt" sz="half" idx="2"/>
          </p:nvPr>
        </p:nvSpPr>
        <p:spPr/>
        <p:txBody>
          <a:bodyPr anchor="b" anchorCtr="0"/>
          <a:lstStyle/>
          <a:p>
            <a:pPr lvl="0"/>
            <a:endParaRPr kumimoji="0" lang="en-US" altLang="zh-CN" sz="1400">
              <a:solidFill>
                <a:schemeClr val="bg2"/>
              </a:solidFill>
              <a:latin typeface="Tahoma" pitchFamily="34" charset="0"/>
            </a:endParaRPr>
          </a:p>
        </p:txBody>
      </p:sp>
      <p:sp>
        <p:nvSpPr>
          <p:cNvPr id="780293" name=""/>
          <p:cNvSpPr>
            <a:spLocks noGrp="1"/>
          </p:cNvSpPr>
          <p:nvPr>
            <p:ph type="ftr" sz="quarter" idx="3"/>
          </p:nvPr>
        </p:nvSpPr>
        <p:spPr/>
        <p:txBody>
          <a:bodyPr anchor="b" anchorCtr="0"/>
          <a:lstStyle/>
          <a:p>
            <a:pPr lvl="0" algn="ctr"/>
            <a:fld id="{FAE3BD78-7EF9-4E12-9AB7-E3B0FDCC226F}" type="footer">
              <a:rPr kumimoji="0" lang="zh-CN" altLang="en-US" sz="1400">
                <a:solidFill>
                  <a:schemeClr val="bg2"/>
                </a:solidFill>
                <a:latin typeface="Tahoma" pitchFamily="34" charset="0"/>
              </a:rPr>
              <a:t/>
            </a:fld>
            <a:endParaRPr kumimoji="0" lang="en-US" altLang="zh-CN" sz="1400">
              <a:solidFill>
                <a:schemeClr val="bg2"/>
              </a:solidFill>
              <a:latin typeface="Tahoma" pitchFamily="34" charset="0"/>
            </a:endParaRPr>
          </a:p>
        </p:txBody>
      </p:sp>
    </p:spTree>
  </p:cSld>
  <p:clrMapOvr>
    <a:masterClrMapping/>
  </p:clrMapOvr>
  <p:transition spd="med">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6146"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主要内容</a:t>
            </a:r>
            <a:endParaRPr lang="zh-CN" altLang="en-US" sz="4000"/>
          </a:p>
        </p:txBody>
      </p:sp>
      <p:sp>
        <p:nvSpPr>
          <p:cNvPr id="646147" name=""/>
          <p:cNvSpPr/>
          <p:nvPr>
            <p:ph type="body" idx="4294967295"/>
          </p:nvPr>
        </p:nvSpPr>
        <p:spPr>
          <a:xfrm>
            <a:off x="611188" y="1700212"/>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lnSpc>
                <a:spcPct val="80000"/>
              </a:lnSpc>
              <a:buFont typeface="Wingdings" pitchFamily="2" charset="2"/>
              <a:buChar char="v"/>
            </a:pPr>
            <a:r>
              <a:rPr lang="zh-CN" altLang="en-US" sz="2400"/>
              <a:t>敏捷是什么</a:t>
            </a:r>
            <a:endParaRPr lang="zh-CN" altLang="en-US" sz="2400"/>
          </a:p>
          <a:p>
            <a:pPr lvl="1">
              <a:lnSpc>
                <a:spcPct val="80000"/>
              </a:lnSpc>
              <a:buFont typeface="Wingdings" pitchFamily="2" charset="2"/>
              <a:buChar char="v"/>
            </a:pPr>
            <a:r>
              <a:rPr lang="zh-CN" altLang="en-US" sz="2400"/>
              <a:t>敏捷及变更的成本费用</a:t>
            </a:r>
            <a:endParaRPr lang="zh-CN" altLang="en-US" sz="2400"/>
          </a:p>
          <a:p>
            <a:pPr lvl="1">
              <a:lnSpc>
                <a:spcPct val="80000"/>
              </a:lnSpc>
              <a:buFont typeface="Wingdings" pitchFamily="2" charset="2"/>
              <a:buChar char="v"/>
            </a:pPr>
            <a:r>
              <a:rPr lang="zh-CN" altLang="en-US" sz="2400"/>
              <a:t>敏捷过程</a:t>
            </a:r>
            <a:endParaRPr lang="zh-CN" altLang="en-US" sz="2400"/>
          </a:p>
          <a:p>
            <a:pPr lvl="1">
              <a:lnSpc>
                <a:spcPct val="80000"/>
              </a:lnSpc>
              <a:buFont typeface="Wingdings" pitchFamily="2" charset="2"/>
              <a:buChar char="v"/>
            </a:pPr>
            <a:r>
              <a:rPr lang="zh-CN" altLang="en-US" sz="2400"/>
              <a:t>极限编程</a:t>
            </a:r>
            <a:endParaRPr lang="zh-CN" altLang="en-US" sz="2400"/>
          </a:p>
          <a:p>
            <a:pPr lvl="1">
              <a:lnSpc>
                <a:spcPct val="80000"/>
              </a:lnSpc>
              <a:buFont typeface="Wingdings" pitchFamily="2" charset="2"/>
              <a:buChar char="v"/>
            </a:pPr>
            <a:r>
              <a:rPr lang="zh-CN" altLang="en-US" sz="2400"/>
              <a:t>其他敏捷过程模型</a:t>
            </a:r>
            <a:endParaRPr lang="zh-CN" altLang="en-US" sz="2400"/>
          </a:p>
          <a:p>
            <a:pPr lvl="2">
              <a:lnSpc>
                <a:spcPct val="80000"/>
              </a:lnSpc>
              <a:buFont typeface="Wingdings" pitchFamily="2" charset="2"/>
              <a:buChar char="v"/>
            </a:pPr>
            <a:r>
              <a:rPr lang="zh-CN" altLang="en-US" sz="1800"/>
              <a:t>自适应软件开发</a:t>
            </a:r>
            <a:endParaRPr lang="zh-CN" altLang="en-US" sz="1800"/>
          </a:p>
          <a:p>
            <a:pPr lvl="2">
              <a:lnSpc>
                <a:spcPct val="80000"/>
              </a:lnSpc>
              <a:buFont typeface="Wingdings" pitchFamily="2" charset="2"/>
              <a:buChar char="v"/>
            </a:pPr>
            <a:r>
              <a:rPr lang="en-US" altLang="zh-CN" sz="1800"/>
              <a:t>Scrum</a:t>
            </a:r>
            <a:endParaRPr lang="en-US" altLang="zh-CN" sz="1800"/>
          </a:p>
          <a:p>
            <a:pPr lvl="2">
              <a:lnSpc>
                <a:spcPct val="80000"/>
              </a:lnSpc>
              <a:buFont typeface="Wingdings" pitchFamily="2" charset="2"/>
              <a:buChar char="v"/>
            </a:pPr>
            <a:r>
              <a:rPr lang="zh-CN" altLang="en-US" sz="1800"/>
              <a:t>动态系统开发方法</a:t>
            </a:r>
            <a:endParaRPr lang="zh-CN" altLang="en-US" sz="1800"/>
          </a:p>
          <a:p>
            <a:pPr lvl="2">
              <a:lnSpc>
                <a:spcPct val="80000"/>
              </a:lnSpc>
              <a:buFont typeface="Wingdings" pitchFamily="2" charset="2"/>
              <a:buChar char="v"/>
            </a:pPr>
            <a:r>
              <a:rPr lang="en-US" altLang="zh-CN" sz="1800"/>
              <a:t>Crystal</a:t>
            </a:r>
            <a:endParaRPr lang="en-US" altLang="zh-CN" sz="1800"/>
          </a:p>
          <a:p>
            <a:pPr lvl="2">
              <a:lnSpc>
                <a:spcPct val="80000"/>
              </a:lnSpc>
              <a:buFont typeface="Wingdings" pitchFamily="2" charset="2"/>
              <a:buChar char="v"/>
            </a:pPr>
            <a:r>
              <a:rPr lang="zh-CN" altLang="en-US" sz="1800"/>
              <a:t>特征驱动开发</a:t>
            </a:r>
            <a:endParaRPr lang="zh-CN" altLang="en-US" sz="1800"/>
          </a:p>
          <a:p>
            <a:pPr lvl="2">
              <a:lnSpc>
                <a:spcPct val="80000"/>
              </a:lnSpc>
              <a:buFont typeface="Wingdings" pitchFamily="2" charset="2"/>
              <a:buChar char="v"/>
            </a:pPr>
            <a:r>
              <a:rPr lang="zh-CN" altLang="en-US" sz="1800"/>
              <a:t>精益软件开发</a:t>
            </a:r>
            <a:endParaRPr lang="zh-CN" altLang="en-US" sz="1800"/>
          </a:p>
          <a:p>
            <a:pPr lvl="2">
              <a:lnSpc>
                <a:spcPct val="80000"/>
              </a:lnSpc>
              <a:buFont typeface="Wingdings" pitchFamily="2" charset="2"/>
              <a:buChar char="v"/>
            </a:pPr>
            <a:r>
              <a:rPr lang="zh-CN" altLang="en-US" sz="1800"/>
              <a:t>敏捷建模</a:t>
            </a:r>
            <a:endParaRPr lang="zh-CN" altLang="en-US" sz="1800"/>
          </a:p>
          <a:p>
            <a:pPr lvl="1">
              <a:lnSpc>
                <a:spcPct val="80000"/>
              </a:lnSpc>
              <a:buFont typeface="Wingdings" pitchFamily="2" charset="2"/>
              <a:buChar char="v"/>
            </a:pPr>
            <a:r>
              <a:rPr lang="zh-CN" altLang="en-US" sz="2400"/>
              <a:t>敏捷过程工具集</a:t>
            </a:r>
            <a:endParaRPr lang="zh-CN" altLang="en-US" sz="2400"/>
          </a:p>
          <a:p>
            <a:pPr lvl="1">
              <a:lnSpc>
                <a:spcPct val="80000"/>
              </a:lnSpc>
              <a:buFont typeface="Wingdings" pitchFamily="2" charset="2"/>
              <a:buChar char="v"/>
            </a:pPr>
            <a:r>
              <a:rPr lang="zh-CN" altLang="en-US" sz="2400"/>
              <a:t>小结</a:t>
            </a:r>
            <a:endParaRPr lang="zh-CN" altLang="en-US" sz="2400"/>
          </a:p>
          <a:p>
            <a:pPr lvl="1">
              <a:lnSpc>
                <a:spcPct val="80000"/>
              </a:lnSpc>
              <a:buFont typeface="Wingdings" pitchFamily="2" charset="2"/>
              <a:buChar char="v"/>
            </a:pPr>
            <a:endParaRPr lang="zh-CN" altLang="en-US" sz="2400"/>
          </a:p>
        </p:txBody>
      </p:sp>
      <p:sp>
        <p:nvSpPr>
          <p:cNvPr id="646148"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646149" name="Footer Placeholder 4"/>
          <p:cNvSpPr>
            <a:spLocks noGrp="1"/>
          </p:cNvSpPr>
          <p:nvPr>
            <p:ph type="ftr" sz="quarter" idx="3"/>
          </p:nvPr>
        </p:nvSpPr>
        <p:spPr/>
        <p:txBody>
          <a:bodyPr/>
          <a:lstStyle/>
          <a:p>
            <a:pPr lvl="0" algn="ctr"/>
            <a:fld id="{10B5EA52-4195-441F-BD7F-1F473A8BC9E3}"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96706"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敏捷软件工程</a:t>
            </a:r>
            <a:endParaRPr lang="en-US" altLang="zh-CN" sz="4000"/>
          </a:p>
        </p:txBody>
      </p:sp>
      <p:sp>
        <p:nvSpPr>
          <p:cNvPr id="1096707"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a:solidFill>
                  <a:srgbClr val="000000"/>
                </a:solidFill>
              </a:rPr>
              <a:t>敏捷软件工程是哲学理念和一系列开发指南的综合。这种哲学理念推崇让客户满意和软件尽早增量发布；小而高度自主的项目团队；非正式的方法；最小化软件工程工作产品以及整体精简开发。开发方法强调超越设计和分析（尽管并不排斥这类活动）的发布及开发人员和客户之间主动和持续的沟通。</a:t>
            </a:r>
            <a:endParaRPr kumimoji="0" lang="zh-CN" altLang="en-US">
              <a:solidFill>
                <a:srgbClr val="000000"/>
              </a:solidFill>
            </a:endParaRPr>
          </a:p>
        </p:txBody>
      </p:sp>
      <p:sp>
        <p:nvSpPr>
          <p:cNvPr id="1096708"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96709" name="Footer Placeholder 4"/>
          <p:cNvSpPr>
            <a:spLocks noGrp="1"/>
          </p:cNvSpPr>
          <p:nvPr>
            <p:ph type="ftr" sz="quarter" idx="3"/>
          </p:nvPr>
        </p:nvSpPr>
        <p:spPr/>
        <p:txBody>
          <a:bodyPr/>
          <a:lstStyle/>
          <a:p>
            <a:pPr lvl="0" algn="ctr"/>
            <a:fld id="{B91C475B-3782-49E4-B9C6-00AEE431680C}"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97730"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敏捷软件工程</a:t>
            </a:r>
            <a:endParaRPr lang="en-US" altLang="zh-CN" sz="4000"/>
          </a:p>
        </p:txBody>
      </p:sp>
      <p:sp>
        <p:nvSpPr>
          <p:cNvPr id="1097731" name=""/>
          <p:cNvSpPr/>
          <p:nvPr>
            <p:ph type="body" idx="4294967295"/>
          </p:nvPr>
        </p:nvSpPr>
        <p:spPr>
          <a:xfrm>
            <a:off x="611188" y="1773238"/>
            <a:ext cx="8208962" cy="47513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lnSpc>
                <a:spcPct val="90000"/>
              </a:lnSpc>
              <a:buFont typeface="Wingdings" pitchFamily="2" charset="2"/>
              <a:buChar char="v"/>
            </a:pPr>
            <a:r>
              <a:rPr kumimoji="0" lang="zh-CN" altLang="en-US">
                <a:solidFill>
                  <a:srgbClr val="000000"/>
                </a:solidFill>
              </a:rPr>
              <a:t>软件工程师和其他项目共利益者共同组成敏捷开发团队，这个团队是自我组织的并掌握着自己的命运。一个敏捷团队能够培养所有参与人员之间的交流与合作。</a:t>
            </a:r>
            <a:endParaRPr kumimoji="0" lang="zh-CN" altLang="en-US">
              <a:solidFill>
                <a:srgbClr val="000000"/>
              </a:solidFill>
            </a:endParaRPr>
          </a:p>
          <a:p>
            <a:pPr lvl="1">
              <a:lnSpc>
                <a:spcPct val="90000"/>
              </a:lnSpc>
              <a:buFont typeface="Wingdings" pitchFamily="2" charset="2"/>
              <a:buChar char="v"/>
            </a:pPr>
            <a:r>
              <a:rPr kumimoji="0" lang="zh-CN" altLang="en-US">
                <a:solidFill>
                  <a:srgbClr val="000000"/>
                </a:solidFill>
              </a:rPr>
              <a:t>孕育了基于计算机系统和软件产品的现代商业环境，正以飞快的节奏不断变化着，敏捷软件工程提出了可用于特定类型软件和软件项目的不同于传统软件工程的合理方案。事实证明，这一方法可以快速交付成功的系统。</a:t>
            </a:r>
            <a:endParaRPr kumimoji="0" lang="zh-CN" altLang="en-US">
              <a:solidFill>
                <a:srgbClr val="000000"/>
              </a:solidFill>
            </a:endParaRPr>
          </a:p>
        </p:txBody>
      </p:sp>
      <p:sp>
        <p:nvSpPr>
          <p:cNvPr id="1097732"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97733" name="Footer Placeholder 4"/>
          <p:cNvSpPr>
            <a:spLocks noGrp="1"/>
          </p:cNvSpPr>
          <p:nvPr>
            <p:ph type="ftr" sz="quarter" idx="3"/>
          </p:nvPr>
        </p:nvSpPr>
        <p:spPr/>
        <p:txBody>
          <a:bodyPr/>
          <a:lstStyle/>
          <a:p>
            <a:pPr lvl="0" algn="ctr"/>
            <a:fld id="{4F0BC198-0830-4CA0-8C2E-F12080FA4442}"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98754"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敏捷软件工程</a:t>
            </a:r>
            <a:endParaRPr lang="en-US" altLang="zh-CN" sz="4000"/>
          </a:p>
        </p:txBody>
      </p:sp>
      <p:sp>
        <p:nvSpPr>
          <p:cNvPr id="1098755" name=""/>
          <p:cNvSpPr/>
          <p:nvPr>
            <p:ph type="body" idx="4294967295"/>
          </p:nvPr>
        </p:nvSpPr>
        <p:spPr>
          <a:xfrm>
            <a:off x="611188" y="1773238"/>
            <a:ext cx="8208962" cy="47513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a:solidFill>
                  <a:srgbClr val="000000"/>
                </a:solidFill>
              </a:rPr>
              <a:t>敏捷开发恰当的称呼应当是“类软件工程”，它保留了基本框架活动：客户沟通、策划、建模、构建、交付和评估，但将其缩减到一个推动项目组朝着构建和交付发展的最小任务集（有人认为这是以牺牲问题分析和方案设计为代价而实现的）</a:t>
            </a:r>
            <a:endParaRPr kumimoji="0" lang="zh-CN" altLang="en-US">
              <a:solidFill>
                <a:srgbClr val="000000"/>
              </a:solidFill>
            </a:endParaRPr>
          </a:p>
        </p:txBody>
      </p:sp>
      <p:sp>
        <p:nvSpPr>
          <p:cNvPr id="1098756"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98757" name="Footer Placeholder 4"/>
          <p:cNvSpPr>
            <a:spLocks noGrp="1"/>
          </p:cNvSpPr>
          <p:nvPr>
            <p:ph type="ftr" sz="quarter" idx="3"/>
          </p:nvPr>
        </p:nvSpPr>
        <p:spPr/>
        <p:txBody>
          <a:bodyPr/>
          <a:lstStyle/>
          <a:p>
            <a:pPr lvl="0" algn="ctr"/>
            <a:fld id="{580DBD06-1AE8-497F-A508-DEBA4B2502C4}"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99778"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敏捷软件工程</a:t>
            </a:r>
            <a:endParaRPr lang="en-US" altLang="zh-CN" sz="4000"/>
          </a:p>
        </p:txBody>
      </p:sp>
      <p:sp>
        <p:nvSpPr>
          <p:cNvPr id="1099779" name=""/>
          <p:cNvSpPr/>
          <p:nvPr>
            <p:ph type="body" idx="4294967295"/>
          </p:nvPr>
        </p:nvSpPr>
        <p:spPr>
          <a:xfrm>
            <a:off x="611188" y="1773238"/>
            <a:ext cx="8208962" cy="47513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a:solidFill>
                  <a:srgbClr val="000000"/>
                </a:solidFill>
              </a:rPr>
              <a:t>接受敏捷理念的客户和软件工程师有共同的观点：唯一真正重要的工作产品是在合适时间提交给客户的可运行软件增量。</a:t>
            </a:r>
            <a:endParaRPr kumimoji="0" lang="zh-CN" altLang="en-US">
              <a:solidFill>
                <a:srgbClr val="000000"/>
              </a:solidFill>
            </a:endParaRPr>
          </a:p>
          <a:p>
            <a:pPr lvl="1">
              <a:buFont typeface="Wingdings" pitchFamily="2" charset="2"/>
              <a:buChar char="v"/>
            </a:pPr>
            <a:r>
              <a:rPr kumimoji="0" lang="zh-CN" altLang="en-US">
                <a:solidFill>
                  <a:srgbClr val="000000"/>
                </a:solidFill>
              </a:rPr>
              <a:t>如果敏捷团队认为过程可行，开发出的可交付软件增量能使客户满意，则表明敏捷方法已经正确实施。</a:t>
            </a:r>
            <a:endParaRPr kumimoji="0" lang="zh-CN" altLang="en-US">
              <a:solidFill>
                <a:srgbClr val="000000"/>
              </a:solidFill>
            </a:endParaRPr>
          </a:p>
        </p:txBody>
      </p:sp>
      <p:sp>
        <p:nvSpPr>
          <p:cNvPr id="1099780"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99781" name="Footer Placeholder 4"/>
          <p:cNvSpPr>
            <a:spLocks noGrp="1"/>
          </p:cNvSpPr>
          <p:nvPr>
            <p:ph type="ftr" sz="quarter" idx="3"/>
          </p:nvPr>
        </p:nvSpPr>
        <p:spPr/>
        <p:txBody>
          <a:bodyPr/>
          <a:lstStyle/>
          <a:p>
            <a:pPr lvl="0" algn="ctr"/>
            <a:fld id="{DF824104-E88B-448C-AD9D-D5667AA6DE36}"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6194"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敏捷软件开发宣言</a:t>
            </a:r>
            <a:endParaRPr lang="en-US" altLang="zh-CN" sz="4000"/>
          </a:p>
        </p:txBody>
      </p:sp>
      <p:sp>
        <p:nvSpPr>
          <p:cNvPr id="776195"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a:solidFill>
                  <a:srgbClr val="000000"/>
                </a:solidFill>
              </a:rPr>
              <a:t>个人和这些个人之间的交流胜过开发过程和工具</a:t>
            </a:r>
            <a:endParaRPr kumimoji="0" lang="zh-CN" altLang="en-US">
              <a:solidFill>
                <a:srgbClr val="000000"/>
              </a:solidFill>
            </a:endParaRPr>
          </a:p>
          <a:p>
            <a:pPr lvl="1">
              <a:buFont typeface="Wingdings" pitchFamily="2" charset="2"/>
              <a:buChar char="v"/>
            </a:pPr>
            <a:r>
              <a:rPr kumimoji="0" lang="zh-CN" altLang="en-US">
                <a:solidFill>
                  <a:srgbClr val="000000"/>
                </a:solidFill>
              </a:rPr>
              <a:t>可运行的软件胜过宽泛的文档</a:t>
            </a:r>
            <a:endParaRPr kumimoji="0" lang="zh-CN" altLang="en-US">
              <a:solidFill>
                <a:srgbClr val="000000"/>
              </a:solidFill>
            </a:endParaRPr>
          </a:p>
          <a:p>
            <a:pPr lvl="1">
              <a:buFont typeface="Wingdings" pitchFamily="2" charset="2"/>
              <a:buChar char="v"/>
            </a:pPr>
            <a:r>
              <a:rPr kumimoji="0" lang="zh-CN" altLang="en-US">
                <a:solidFill>
                  <a:srgbClr val="000000"/>
                </a:solidFill>
              </a:rPr>
              <a:t>客户合作胜过合同谈判</a:t>
            </a:r>
            <a:endParaRPr kumimoji="0" lang="zh-CN" altLang="en-US">
              <a:solidFill>
                <a:srgbClr val="000000"/>
              </a:solidFill>
            </a:endParaRPr>
          </a:p>
          <a:p>
            <a:pPr lvl="1">
              <a:buFont typeface="Wingdings" pitchFamily="2" charset="2"/>
              <a:buChar char="v"/>
            </a:pPr>
            <a:r>
              <a:rPr kumimoji="0" lang="zh-CN" altLang="en-US">
                <a:solidFill>
                  <a:srgbClr val="000000"/>
                </a:solidFill>
              </a:rPr>
              <a:t>对变更的良好响应胜过了按部就班地遵循计划</a:t>
            </a:r>
            <a:endParaRPr kumimoji="0" lang="zh-CN" altLang="en-US">
              <a:solidFill>
                <a:srgbClr val="000000"/>
              </a:solidFill>
            </a:endParaRPr>
          </a:p>
          <a:p>
            <a:pPr lvl="1">
              <a:buFont typeface="Wingdings" pitchFamily="2" charset="2"/>
              <a:buChar char="v"/>
            </a:pPr>
            <a:r>
              <a:rPr kumimoji="0" lang="zh-CN" altLang="en-US">
                <a:solidFill>
                  <a:srgbClr val="000000"/>
                </a:solidFill>
              </a:rPr>
              <a:t>亦即，虽说上述右边的各项很有价值，但我们认为左边的各项具有更大的价值</a:t>
            </a:r>
            <a:endParaRPr kumimoji="0" lang="zh-CN" altLang="en-US">
              <a:solidFill>
                <a:srgbClr val="000000"/>
              </a:solidFill>
            </a:endParaRPr>
          </a:p>
          <a:p>
            <a:pPr lvl="1">
              <a:buFont typeface="Wingdings" pitchFamily="2" charset="2"/>
              <a:buChar char="v"/>
            </a:pPr>
            <a:endParaRPr kumimoji="0" lang="zh-CN" altLang="en-US">
              <a:solidFill>
                <a:srgbClr val="000000"/>
              </a:solidFill>
            </a:endParaRPr>
          </a:p>
        </p:txBody>
      </p:sp>
      <p:sp>
        <p:nvSpPr>
          <p:cNvPr id="776196"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776197" name="Footer Placeholder 4"/>
          <p:cNvSpPr>
            <a:spLocks noGrp="1"/>
          </p:cNvSpPr>
          <p:nvPr>
            <p:ph type="ftr" sz="quarter" idx="3"/>
          </p:nvPr>
        </p:nvSpPr>
        <p:spPr/>
        <p:txBody>
          <a:bodyPr/>
          <a:lstStyle/>
          <a:p>
            <a:pPr lvl="0" algn="ctr"/>
            <a:fld id="{88C0210E-1056-4229-ADD4-E6AF7AAD0CB3}"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1410"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敏捷方法</a:t>
            </a:r>
            <a:endParaRPr lang="zh-CN" altLang="en-US" sz="4000"/>
          </a:p>
        </p:txBody>
      </p:sp>
      <p:sp>
        <p:nvSpPr>
          <p:cNvPr id="1041411" name=""/>
          <p:cNvSpPr/>
          <p:nvPr>
            <p:ph type="body" idx="4294967295"/>
          </p:nvPr>
        </p:nvSpPr>
        <p:spPr>
          <a:xfrm>
            <a:off x="755650" y="1989138"/>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0"/>
            <a:r>
              <a:t>本质上讲，敏捷方法是为了克服传统软件工程中认识和实践的弱点开发而成的。敏捷开发可以带来多方面的好处，但它并不完全对立于传统软件工程实践，也不能作为超越一切的哲学理念而用于所有软件工作。</a:t>
            </a:r>
          </a:p>
        </p:txBody>
      </p:sp>
      <p:sp>
        <p:nvSpPr>
          <p:cNvPr id="1041412"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41413" name="Footer Placeholder 4"/>
          <p:cNvSpPr>
            <a:spLocks noGrp="1"/>
          </p:cNvSpPr>
          <p:nvPr>
            <p:ph type="ftr" sz="quarter" idx="3"/>
          </p:nvPr>
        </p:nvSpPr>
        <p:spPr/>
        <p:txBody>
          <a:bodyPr/>
          <a:lstStyle/>
          <a:p>
            <a:pPr lvl="0" algn="ctr"/>
            <a:fld id="{93ACE3CB-0789-4505-A893-0C2369B98A82}"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0018"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敏捷方法</a:t>
            </a:r>
            <a:endParaRPr lang="zh-CN" altLang="en-US" sz="4000"/>
          </a:p>
        </p:txBody>
      </p:sp>
      <p:sp>
        <p:nvSpPr>
          <p:cNvPr id="1110019" name=""/>
          <p:cNvSpPr/>
          <p:nvPr>
            <p:ph type="body" idx="4294967295"/>
          </p:nvPr>
        </p:nvSpPr>
        <p:spPr>
          <a:xfrm>
            <a:off x="755650" y="1989138"/>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0"/>
            <a:r>
              <a:t>不确定性意味着变更，而变更意味着付出昂贵的成本，特别是在其失去控制或疏于管理的情况下。而敏捷方法最具强制性的特点之一就是它能够通过软件过程来降低由变更所引起的代价。</a:t>
            </a:r>
          </a:p>
        </p:txBody>
      </p:sp>
      <p:sp>
        <p:nvSpPr>
          <p:cNvPr id="1110020"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110021" name="Footer Placeholder 4"/>
          <p:cNvSpPr>
            <a:spLocks noGrp="1"/>
          </p:cNvSpPr>
          <p:nvPr>
            <p:ph type="ftr" sz="quarter" idx="3"/>
          </p:nvPr>
        </p:nvSpPr>
        <p:spPr/>
        <p:txBody>
          <a:bodyPr/>
          <a:lstStyle/>
          <a:p>
            <a:pPr lvl="0" algn="ctr"/>
            <a:fld id="{9D8BAED4-E58C-48BD-8995-D73D33AC1D3F}"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2434"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惯例过程模型的主要缺陷</a:t>
            </a:r>
            <a:r>
              <a:rPr lang="en-US" altLang="zh-CN" sz="4000"/>
              <a:t>(COC02a)</a:t>
            </a:r>
            <a:endParaRPr lang="en-US" altLang="zh-CN" sz="4000"/>
          </a:p>
        </p:txBody>
      </p:sp>
      <p:sp>
        <p:nvSpPr>
          <p:cNvPr id="1042435"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sz="2800">
                <a:solidFill>
                  <a:srgbClr val="000000"/>
                </a:solidFill>
              </a:rPr>
              <a:t>忘记了开发计算机软件的人员的弱点。软件工程师在工作方式上有很大差别，在技能水平、主动性、服从性、一致性和责任心方面也有巨大差异。一部分人可以通过书面方式很好地沟通，而有些人则不行。</a:t>
            </a:r>
            <a:endParaRPr kumimoji="0" lang="zh-CN" altLang="en-US" sz="2800">
              <a:solidFill>
                <a:srgbClr val="000000"/>
              </a:solidFill>
            </a:endParaRPr>
          </a:p>
          <a:p>
            <a:pPr lvl="1">
              <a:buFont typeface="Wingdings" pitchFamily="2" charset="2"/>
              <a:buChar char="v"/>
            </a:pPr>
            <a:r>
              <a:rPr kumimoji="0" lang="zh-CN" altLang="en-US" sz="2800">
                <a:solidFill>
                  <a:srgbClr val="000000"/>
                </a:solidFill>
              </a:rPr>
              <a:t>过程模型可以“利用纪律或者宽容来处理人的这一共同弱点”，大多数惯例过程模型选择了纪律，“不能一致连贯地做同一件事是人性的弱点，因而高度纪律性的方法学非常脆弱。”</a:t>
            </a:r>
            <a:endParaRPr kumimoji="0" lang="zh-CN" altLang="en-US" sz="2800">
              <a:solidFill>
                <a:srgbClr val="000000"/>
              </a:solidFill>
            </a:endParaRPr>
          </a:p>
          <a:p>
            <a:pPr lvl="1">
              <a:buFont typeface="Wingdings" pitchFamily="2" charset="2"/>
              <a:buChar char="v"/>
            </a:pPr>
            <a:endParaRPr kumimoji="0" lang="zh-CN" altLang="en-US" sz="2800">
              <a:solidFill>
                <a:srgbClr val="000000"/>
              </a:solidFill>
            </a:endParaRPr>
          </a:p>
        </p:txBody>
      </p:sp>
      <p:sp>
        <p:nvSpPr>
          <p:cNvPr id="1042436"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42437" name="Footer Placeholder 4"/>
          <p:cNvSpPr>
            <a:spLocks noGrp="1"/>
          </p:cNvSpPr>
          <p:nvPr>
            <p:ph type="ftr" sz="quarter" idx="3"/>
          </p:nvPr>
        </p:nvSpPr>
        <p:spPr/>
        <p:txBody>
          <a:bodyPr/>
          <a:lstStyle/>
          <a:p>
            <a:pPr lvl="0" algn="ctr"/>
            <a:fld id="{B6623B98-8F5A-40E1-8395-0CC4A39F9D02}"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00802"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什么是敏捷</a:t>
            </a:r>
            <a:endParaRPr lang="en-US" altLang="zh-CN" sz="4000"/>
          </a:p>
        </p:txBody>
      </p:sp>
      <p:sp>
        <p:nvSpPr>
          <p:cNvPr id="1100803"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sz="2800">
                <a:solidFill>
                  <a:srgbClr val="000000"/>
                </a:solidFill>
              </a:rPr>
              <a:t>敏捷已经成为当今描述现代软件过程的时髦用词。每个人都是敏捷的，敏捷团队是能够适当响应变化的灵活团队。变化就是软件开发本身，软件构建有变化、团队成员在变化、使用新技术会带来变化，各种变化都会对开发的软件产品以及项目本身造成影响。我们必须接受“支持变化”的思想，它应当根植于软件开发中的每一件事中，因为这是软件的心脏与灵魂。敏捷团队意识到软件是团队中所有人共同开发完成的，这些人的个人技能和合作能力是项目成功的关键所在。</a:t>
            </a:r>
            <a:endParaRPr kumimoji="0" lang="zh-CN" altLang="en-US" sz="2800">
              <a:solidFill>
                <a:srgbClr val="000000"/>
              </a:solidFill>
            </a:endParaRPr>
          </a:p>
          <a:p>
            <a:pPr lvl="1">
              <a:buFont typeface="Wingdings" pitchFamily="2" charset="2"/>
              <a:buChar char="v"/>
            </a:pPr>
            <a:endParaRPr kumimoji="0" lang="zh-CN" altLang="en-US" sz="2800">
              <a:solidFill>
                <a:srgbClr val="000000"/>
              </a:solidFill>
            </a:endParaRPr>
          </a:p>
        </p:txBody>
      </p:sp>
      <p:sp>
        <p:nvSpPr>
          <p:cNvPr id="1100804"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100805" name="Footer Placeholder 4"/>
          <p:cNvSpPr>
            <a:spLocks noGrp="1"/>
          </p:cNvSpPr>
          <p:nvPr>
            <p:ph type="ftr" sz="quarter" idx="3"/>
          </p:nvPr>
        </p:nvSpPr>
        <p:spPr/>
        <p:txBody>
          <a:bodyPr/>
          <a:lstStyle/>
          <a:p>
            <a:pPr lvl="0" algn="ctr"/>
            <a:fld id="{E4FF6A95-C970-4EFA-A2BF-23A1197233F7}"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1042"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敏捷及变更的成本费用</a:t>
            </a:r>
            <a:endParaRPr lang="en-US" altLang="zh-CN" sz="4000"/>
          </a:p>
        </p:txBody>
      </p:sp>
      <p:sp>
        <p:nvSpPr>
          <p:cNvPr id="1111043"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a:solidFill>
                  <a:srgbClr val="000000"/>
                </a:solidFill>
              </a:rPr>
              <a:t>软件开发的传统方法中变化的成本费用随着计划的进展成非线性增长。这种方法在软件开发团队收集需求时相对容易适应变化。但是假设如果在进行确认测试的过程中变更一个主要的功能。这一变更需要对软件的体系结构设计进行修改，包括设计和构建三个新组件，修改另外五个组件，设计新的测试等，则费用会迅速上升。见课本</a:t>
            </a:r>
            <a:r>
              <a:rPr kumimoji="0" lang="en-US" altLang="zh-CN">
                <a:solidFill>
                  <a:srgbClr val="000000"/>
                </a:solidFill>
              </a:rPr>
              <a:t>41</a:t>
            </a:r>
            <a:r>
              <a:rPr kumimoji="0" lang="zh-CN" altLang="en-US">
                <a:solidFill>
                  <a:srgbClr val="000000"/>
                </a:solidFill>
              </a:rPr>
              <a:t>页图</a:t>
            </a:r>
            <a:r>
              <a:rPr kumimoji="0" lang="en-US" altLang="zh-CN">
                <a:solidFill>
                  <a:srgbClr val="000000"/>
                </a:solidFill>
              </a:rPr>
              <a:t>3.1</a:t>
            </a:r>
            <a:r>
              <a:rPr kumimoji="0" lang="zh-CN" altLang="en-US">
                <a:solidFill>
                  <a:srgbClr val="000000"/>
                </a:solidFill>
              </a:rPr>
              <a:t>。</a:t>
            </a:r>
            <a:endParaRPr kumimoji="0" lang="zh-CN" altLang="en-US">
              <a:solidFill>
                <a:srgbClr val="000000"/>
              </a:solidFill>
            </a:endParaRPr>
          </a:p>
        </p:txBody>
      </p:sp>
      <p:sp>
        <p:nvSpPr>
          <p:cNvPr id="1111044"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111045" name="Footer Placeholder 4"/>
          <p:cNvSpPr>
            <a:spLocks noGrp="1"/>
          </p:cNvSpPr>
          <p:nvPr>
            <p:ph type="ftr" sz="quarter" idx="3"/>
          </p:nvPr>
        </p:nvSpPr>
        <p:spPr/>
        <p:txBody>
          <a:bodyPr/>
          <a:lstStyle/>
          <a:p>
            <a:pPr lvl="0" algn="ctr"/>
            <a:fld id="{37FFF0CE-860E-4C8D-98B0-E58CA366585F}"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2066"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敏捷及变更的成本费用</a:t>
            </a:r>
            <a:endParaRPr lang="en-US" altLang="zh-CN" sz="4000"/>
          </a:p>
        </p:txBody>
      </p:sp>
      <p:sp>
        <p:nvSpPr>
          <p:cNvPr id="1112067"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a:solidFill>
                  <a:srgbClr val="000000"/>
                </a:solidFill>
              </a:rPr>
              <a:t>敏捷的拥护者认为，一个设计良好的敏捷过程“拉平”了变更成本曲线，使软件开发团队在没有超常规的时间和费用影响的情况下，在软件项目后期能够适应各种变化。</a:t>
            </a:r>
            <a:endParaRPr kumimoji="0" lang="zh-CN" altLang="en-US">
              <a:solidFill>
                <a:srgbClr val="000000"/>
              </a:solidFill>
            </a:endParaRPr>
          </a:p>
        </p:txBody>
      </p:sp>
      <p:sp>
        <p:nvSpPr>
          <p:cNvPr id="1112068"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112069" name="Footer Placeholder 4"/>
          <p:cNvSpPr>
            <a:spLocks noGrp="1"/>
          </p:cNvSpPr>
          <p:nvPr>
            <p:ph type="ftr" sz="quarter" idx="3"/>
          </p:nvPr>
        </p:nvSpPr>
        <p:spPr/>
        <p:txBody>
          <a:bodyPr/>
          <a:lstStyle/>
          <a:p>
            <a:pPr lvl="0" algn="ctr"/>
            <a:fld id="{CD349BBC-FE4D-4E85-8C09-F300ABEBB3B7}"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3090"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敏捷过程</a:t>
            </a:r>
            <a:endParaRPr lang="en-US" altLang="zh-CN" sz="4000"/>
          </a:p>
        </p:txBody>
      </p:sp>
      <p:sp>
        <p:nvSpPr>
          <p:cNvPr id="1113091"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sz="2800">
                <a:solidFill>
                  <a:srgbClr val="000000"/>
                </a:solidFill>
              </a:rPr>
              <a:t>任何一个敏捷过程都可以由所强调的三个关键假设来识别</a:t>
            </a:r>
            <a:r>
              <a:rPr kumimoji="0" lang="en-US" altLang="zh-CN" sz="2800">
                <a:solidFill>
                  <a:srgbClr val="000000"/>
                </a:solidFill>
              </a:rPr>
              <a:t>:</a:t>
            </a:r>
            <a:br>
              <a:rPr kumimoji="0" lang="en-US" altLang="zh-CN" sz="2800">
                <a:solidFill>
                  <a:srgbClr val="000000"/>
                </a:solidFill>
              </a:rPr>
            </a:br>
            <a:r>
              <a:rPr kumimoji="0" lang="en-US" altLang="zh-CN" sz="2800">
                <a:solidFill>
                  <a:srgbClr val="000000"/>
                </a:solidFill>
              </a:rPr>
              <a:t>1.</a:t>
            </a:r>
            <a:r>
              <a:rPr kumimoji="0" lang="zh-CN" altLang="en-US" sz="2800">
                <a:solidFill>
                  <a:srgbClr val="000000"/>
                </a:solidFill>
              </a:rPr>
              <a:t>提前预测哪些需求是稳定的而哪些需求会变更非常困难。同样，预测项目进行中客户优先级的变更也很困难。</a:t>
            </a:r>
            <a:endParaRPr kumimoji="0" lang="zh-CN" altLang="en-US" sz="2800">
              <a:solidFill>
                <a:srgbClr val="000000"/>
              </a:solidFill>
            </a:endParaRPr>
          </a:p>
          <a:p>
            <a:pPr lvl="1">
              <a:buFont typeface="Wingdings" pitchFamily="2" charset="2"/>
              <a:buNone/>
            </a:pPr>
            <a:r>
              <a:rPr kumimoji="0" lang="en-US" altLang="zh-CN" sz="2800">
                <a:solidFill>
                  <a:srgbClr val="000000"/>
                </a:solidFill>
              </a:rPr>
              <a:t>2.</a:t>
            </a:r>
            <a:r>
              <a:rPr kumimoji="0" lang="zh-CN" altLang="en-US" sz="2800">
                <a:solidFill>
                  <a:srgbClr val="000000"/>
                </a:solidFill>
              </a:rPr>
              <a:t>对很多软件来说，设计和构建是交错进行的。</a:t>
            </a:r>
            <a:endParaRPr kumimoji="0" lang="zh-CN" altLang="en-US" sz="2800">
              <a:solidFill>
                <a:srgbClr val="000000"/>
              </a:solidFill>
            </a:endParaRPr>
          </a:p>
          <a:p>
            <a:pPr lvl="1">
              <a:buFont typeface="Wingdings" pitchFamily="2" charset="2"/>
              <a:buNone/>
            </a:pPr>
            <a:r>
              <a:rPr kumimoji="0" lang="en-US" altLang="zh-CN" sz="2800">
                <a:solidFill>
                  <a:srgbClr val="000000"/>
                </a:solidFill>
              </a:rPr>
              <a:t>3.</a:t>
            </a:r>
            <a:r>
              <a:rPr kumimoji="0" lang="zh-CN" altLang="en-US" sz="2800">
                <a:solidFill>
                  <a:srgbClr val="000000"/>
                </a:solidFill>
              </a:rPr>
              <a:t>从制定计划的角度看，分析、设计、构建和测试并不像我们所设想的那么容易预测。</a:t>
            </a:r>
            <a:endParaRPr kumimoji="0" lang="zh-CN" altLang="en-US" sz="2800">
              <a:solidFill>
                <a:srgbClr val="000000"/>
              </a:solidFill>
            </a:endParaRPr>
          </a:p>
        </p:txBody>
      </p:sp>
      <p:sp>
        <p:nvSpPr>
          <p:cNvPr id="1113092"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113093" name="Footer Placeholder 4"/>
          <p:cNvSpPr>
            <a:spLocks noGrp="1"/>
          </p:cNvSpPr>
          <p:nvPr>
            <p:ph type="ftr" sz="quarter" idx="3"/>
          </p:nvPr>
        </p:nvSpPr>
        <p:spPr/>
        <p:txBody>
          <a:bodyPr/>
          <a:lstStyle/>
          <a:p>
            <a:pPr lvl="0" algn="ctr"/>
            <a:fld id="{70BDCD0F-F88E-4E95-B6D3-0E5DEF196728}"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7378"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敏捷联盟定义的</a:t>
            </a:r>
            <a:r>
              <a:rPr lang="en-US" altLang="zh-CN" sz="4000"/>
              <a:t>12</a:t>
            </a:r>
            <a:r>
              <a:rPr lang="zh-CN" altLang="en-US" sz="4000"/>
              <a:t>条原则</a:t>
            </a:r>
            <a:endParaRPr lang="zh-CN" altLang="en-US" sz="4000"/>
          </a:p>
        </p:txBody>
      </p:sp>
      <p:sp>
        <p:nvSpPr>
          <p:cNvPr id="997379"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lnSpc>
                <a:spcPct val="90000"/>
              </a:lnSpc>
              <a:buFont typeface="Wingdings" pitchFamily="2" charset="2"/>
              <a:buNone/>
            </a:pPr>
            <a:r>
              <a:rPr kumimoji="0" lang="en-US" altLang="zh-CN">
                <a:solidFill>
                  <a:srgbClr val="000000"/>
                </a:solidFill>
              </a:rPr>
              <a:t>1</a:t>
            </a:r>
            <a:r>
              <a:rPr kumimoji="0" lang="zh-CN" altLang="en-US">
                <a:solidFill>
                  <a:srgbClr val="000000"/>
                </a:solidFill>
              </a:rPr>
              <a:t>、我们最优先要做的是通过尽早、持续交付有价值的软件来使客户满意。</a:t>
            </a:r>
            <a:endParaRPr kumimoji="0" lang="zh-CN" altLang="en-US">
              <a:solidFill>
                <a:srgbClr val="000000"/>
              </a:solidFill>
            </a:endParaRPr>
          </a:p>
          <a:p>
            <a:pPr lvl="1">
              <a:lnSpc>
                <a:spcPct val="90000"/>
              </a:lnSpc>
              <a:buFont typeface="Wingdings" pitchFamily="2" charset="2"/>
              <a:buNone/>
            </a:pPr>
            <a:r>
              <a:rPr kumimoji="0" lang="en-US" altLang="zh-CN">
                <a:solidFill>
                  <a:srgbClr val="000000"/>
                </a:solidFill>
              </a:rPr>
              <a:t>2</a:t>
            </a:r>
            <a:r>
              <a:rPr kumimoji="0" lang="zh-CN" altLang="en-US">
                <a:solidFill>
                  <a:srgbClr val="000000"/>
                </a:solidFill>
              </a:rPr>
              <a:t>、即使在开发的后期，也欢迎需求变更。敏捷过程利用变更为客户创造竞争优势。</a:t>
            </a:r>
            <a:endParaRPr kumimoji="0" lang="zh-CN" altLang="en-US">
              <a:solidFill>
                <a:srgbClr val="000000"/>
              </a:solidFill>
            </a:endParaRPr>
          </a:p>
          <a:p>
            <a:pPr lvl="1">
              <a:lnSpc>
                <a:spcPct val="90000"/>
              </a:lnSpc>
              <a:buFont typeface="Wingdings" pitchFamily="2" charset="2"/>
              <a:buNone/>
            </a:pPr>
            <a:r>
              <a:rPr kumimoji="0" lang="en-US" altLang="zh-CN">
                <a:solidFill>
                  <a:srgbClr val="000000"/>
                </a:solidFill>
              </a:rPr>
              <a:t>3</a:t>
            </a:r>
            <a:r>
              <a:rPr kumimoji="0" lang="zh-CN" altLang="en-US">
                <a:solidFill>
                  <a:srgbClr val="000000"/>
                </a:solidFill>
              </a:rPr>
              <a:t>、经常交付可工作软件，交付的间隔可以从几个星期到几个月，交付的时间间隔越短越好。</a:t>
            </a:r>
            <a:endParaRPr kumimoji="0" lang="zh-CN" altLang="en-US">
              <a:solidFill>
                <a:srgbClr val="000000"/>
              </a:solidFill>
            </a:endParaRPr>
          </a:p>
          <a:p>
            <a:pPr lvl="1">
              <a:lnSpc>
                <a:spcPct val="90000"/>
              </a:lnSpc>
              <a:buFont typeface="Wingdings" pitchFamily="2" charset="2"/>
              <a:buNone/>
            </a:pPr>
            <a:r>
              <a:rPr kumimoji="0" lang="en-US" altLang="zh-CN">
                <a:solidFill>
                  <a:srgbClr val="000000"/>
                </a:solidFill>
              </a:rPr>
              <a:t>4</a:t>
            </a:r>
            <a:r>
              <a:rPr kumimoji="0" lang="zh-CN" altLang="en-US">
                <a:solidFill>
                  <a:srgbClr val="000000"/>
                </a:solidFill>
              </a:rPr>
              <a:t>、在整个项目开发期间，业务人员和开发人员必须天天都在一起工作。</a:t>
            </a:r>
            <a:endParaRPr kumimoji="0" lang="zh-CN" altLang="en-US">
              <a:solidFill>
                <a:srgbClr val="000000"/>
              </a:solidFill>
            </a:endParaRPr>
          </a:p>
          <a:p>
            <a:pPr lvl="2">
              <a:lnSpc>
                <a:spcPct val="90000"/>
              </a:lnSpc>
              <a:buFont typeface="Wingdings" pitchFamily="2" charset="2"/>
              <a:buChar char="v"/>
            </a:pPr>
            <a:endParaRPr kumimoji="0" lang="zh-CN" altLang="en-US" sz="2800" b="0">
              <a:solidFill>
                <a:srgbClr val="000000"/>
              </a:solidFill>
              <a:latin typeface="楷体_GB2312" pitchFamily="49" charset="-122"/>
            </a:endParaRPr>
          </a:p>
        </p:txBody>
      </p:sp>
      <p:sp>
        <p:nvSpPr>
          <p:cNvPr id="997380"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997381" name="Footer Placeholder 4"/>
          <p:cNvSpPr>
            <a:spLocks noGrp="1"/>
          </p:cNvSpPr>
          <p:nvPr>
            <p:ph type="ftr" sz="quarter" idx="3"/>
          </p:nvPr>
        </p:nvSpPr>
        <p:spPr/>
        <p:txBody>
          <a:bodyPr/>
          <a:lstStyle/>
          <a:p>
            <a:pPr lvl="0" algn="ctr"/>
            <a:fld id="{BC052737-7EDC-4F50-9FF0-B13DDFF68657}"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01826"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敏捷联盟定义的</a:t>
            </a:r>
            <a:r>
              <a:rPr lang="en-US" altLang="zh-CN" sz="4000"/>
              <a:t>12</a:t>
            </a:r>
            <a:r>
              <a:rPr lang="zh-CN" altLang="en-US" sz="4000"/>
              <a:t>条原则</a:t>
            </a:r>
            <a:endParaRPr lang="zh-CN" altLang="en-US" sz="4000"/>
          </a:p>
        </p:txBody>
      </p:sp>
      <p:sp>
        <p:nvSpPr>
          <p:cNvPr id="1101827"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lnSpc>
                <a:spcPct val="90000"/>
              </a:lnSpc>
              <a:buFont typeface="Wingdings" pitchFamily="2" charset="2"/>
              <a:buNone/>
            </a:pPr>
            <a:r>
              <a:rPr kumimoji="0" lang="en-US" altLang="zh-CN">
                <a:solidFill>
                  <a:srgbClr val="000000"/>
                </a:solidFill>
              </a:rPr>
              <a:t>5</a:t>
            </a:r>
            <a:r>
              <a:rPr kumimoji="0" lang="zh-CN" altLang="en-US">
                <a:solidFill>
                  <a:srgbClr val="000000"/>
                </a:solidFill>
              </a:rPr>
              <a:t>、围绕受激励的个人构建项目。给他们提供所需的环境和支持，并且信任他们能够完成工作。</a:t>
            </a:r>
            <a:endParaRPr kumimoji="0" lang="zh-CN" altLang="en-US">
              <a:solidFill>
                <a:srgbClr val="000000"/>
              </a:solidFill>
            </a:endParaRPr>
          </a:p>
          <a:p>
            <a:pPr lvl="1">
              <a:lnSpc>
                <a:spcPct val="90000"/>
              </a:lnSpc>
              <a:buFont typeface="Wingdings" pitchFamily="2" charset="2"/>
              <a:buNone/>
            </a:pPr>
            <a:r>
              <a:rPr kumimoji="0" lang="en-US" altLang="zh-CN">
                <a:solidFill>
                  <a:srgbClr val="000000"/>
                </a:solidFill>
              </a:rPr>
              <a:t>6</a:t>
            </a:r>
            <a:r>
              <a:rPr kumimoji="0" lang="zh-CN" altLang="en-US">
                <a:solidFill>
                  <a:srgbClr val="000000"/>
                </a:solidFill>
              </a:rPr>
              <a:t>、在团队内部，最富有效果和效率的信息传递方法是面对面交谈。</a:t>
            </a:r>
            <a:endParaRPr kumimoji="0" lang="zh-CN" altLang="en-US">
              <a:solidFill>
                <a:srgbClr val="000000"/>
              </a:solidFill>
            </a:endParaRPr>
          </a:p>
          <a:p>
            <a:pPr lvl="1">
              <a:lnSpc>
                <a:spcPct val="90000"/>
              </a:lnSpc>
              <a:buFont typeface="Wingdings" pitchFamily="2" charset="2"/>
              <a:buNone/>
            </a:pPr>
            <a:r>
              <a:rPr kumimoji="0" lang="en-US" altLang="zh-CN">
                <a:solidFill>
                  <a:srgbClr val="000000"/>
                </a:solidFill>
              </a:rPr>
              <a:t>7</a:t>
            </a:r>
            <a:r>
              <a:rPr kumimoji="0" lang="zh-CN" altLang="en-US">
                <a:solidFill>
                  <a:srgbClr val="000000"/>
                </a:solidFill>
              </a:rPr>
              <a:t>、可工作软件是进度的首要度量标准。</a:t>
            </a:r>
            <a:endParaRPr kumimoji="0" lang="zh-CN" altLang="en-US">
              <a:solidFill>
                <a:srgbClr val="000000"/>
              </a:solidFill>
            </a:endParaRPr>
          </a:p>
          <a:p>
            <a:pPr lvl="1">
              <a:lnSpc>
                <a:spcPct val="90000"/>
              </a:lnSpc>
              <a:buFont typeface="Wingdings" pitchFamily="2" charset="2"/>
              <a:buNone/>
            </a:pPr>
            <a:r>
              <a:rPr kumimoji="0" lang="en-US" altLang="zh-CN">
                <a:solidFill>
                  <a:srgbClr val="000000"/>
                </a:solidFill>
              </a:rPr>
              <a:t>8</a:t>
            </a:r>
            <a:r>
              <a:rPr kumimoji="0" lang="zh-CN" altLang="en-US">
                <a:solidFill>
                  <a:srgbClr val="000000"/>
                </a:solidFill>
              </a:rPr>
              <a:t>、敏捷过程提倡可持续的开发速度。责任人、开发者和用户应该能够保持一种长期、稳定的开发速度。</a:t>
            </a:r>
            <a:endParaRPr kumimoji="0" lang="zh-CN" altLang="en-US">
              <a:solidFill>
                <a:srgbClr val="000000"/>
              </a:solidFill>
            </a:endParaRPr>
          </a:p>
          <a:p>
            <a:pPr lvl="2">
              <a:lnSpc>
                <a:spcPct val="90000"/>
              </a:lnSpc>
              <a:buFont typeface="Wingdings" pitchFamily="2" charset="2"/>
              <a:buChar char="v"/>
            </a:pPr>
            <a:endParaRPr kumimoji="0" lang="zh-CN" altLang="en-US" sz="2800" b="0">
              <a:solidFill>
                <a:srgbClr val="000000"/>
              </a:solidFill>
              <a:latin typeface="楷体_GB2312" pitchFamily="49" charset="-122"/>
            </a:endParaRPr>
          </a:p>
        </p:txBody>
      </p:sp>
      <p:sp>
        <p:nvSpPr>
          <p:cNvPr id="1101828"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101829" name="Footer Placeholder 4"/>
          <p:cNvSpPr>
            <a:spLocks noGrp="1"/>
          </p:cNvSpPr>
          <p:nvPr>
            <p:ph type="ftr" sz="quarter" idx="3"/>
          </p:nvPr>
        </p:nvSpPr>
        <p:spPr/>
        <p:txBody>
          <a:bodyPr/>
          <a:lstStyle/>
          <a:p>
            <a:pPr lvl="0" algn="ctr"/>
            <a:fld id="{A55CB2EA-A4DA-4FFB-9B8E-A14B0881A2D9}"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02850"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敏捷联盟定义的</a:t>
            </a:r>
            <a:r>
              <a:rPr lang="en-US" altLang="zh-CN" sz="4000"/>
              <a:t>12</a:t>
            </a:r>
            <a:r>
              <a:rPr lang="zh-CN" altLang="en-US" sz="4000"/>
              <a:t>条原则</a:t>
            </a:r>
            <a:endParaRPr lang="zh-CN" altLang="en-US" sz="4000"/>
          </a:p>
        </p:txBody>
      </p:sp>
      <p:sp>
        <p:nvSpPr>
          <p:cNvPr id="1102851"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None/>
            </a:pPr>
            <a:r>
              <a:rPr kumimoji="0" lang="en-US" altLang="zh-CN">
                <a:solidFill>
                  <a:srgbClr val="000000"/>
                </a:solidFill>
              </a:rPr>
              <a:t>9</a:t>
            </a:r>
            <a:r>
              <a:rPr kumimoji="0" lang="zh-CN" altLang="en-US">
                <a:solidFill>
                  <a:srgbClr val="000000"/>
                </a:solidFill>
              </a:rPr>
              <a:t>、不断地关注优秀的技能和好的设计会增强敏捷能力。</a:t>
            </a:r>
            <a:endParaRPr kumimoji="0" lang="zh-CN" altLang="en-US">
              <a:solidFill>
                <a:srgbClr val="000000"/>
              </a:solidFill>
            </a:endParaRPr>
          </a:p>
          <a:p>
            <a:pPr lvl="1">
              <a:buFont typeface="Wingdings" pitchFamily="2" charset="2"/>
              <a:buNone/>
            </a:pPr>
            <a:r>
              <a:rPr kumimoji="0" lang="en-US" altLang="zh-CN">
                <a:solidFill>
                  <a:srgbClr val="000000"/>
                </a:solidFill>
              </a:rPr>
              <a:t>10</a:t>
            </a:r>
            <a:r>
              <a:rPr kumimoji="0" lang="zh-CN" altLang="en-US">
                <a:solidFill>
                  <a:srgbClr val="000000"/>
                </a:solidFill>
              </a:rPr>
              <a:t>、简单</a:t>
            </a:r>
            <a:r>
              <a:rPr kumimoji="0" lang="en-US" altLang="zh-CN">
                <a:solidFill>
                  <a:srgbClr val="000000"/>
                </a:solidFill>
              </a:rPr>
              <a:t>——</a:t>
            </a:r>
            <a:r>
              <a:rPr kumimoji="0" lang="zh-CN" altLang="en-US">
                <a:solidFill>
                  <a:srgbClr val="000000"/>
                </a:solidFill>
              </a:rPr>
              <a:t>使不需要的工作最大化的艺术</a:t>
            </a:r>
            <a:r>
              <a:rPr kumimoji="0" lang="en-US" altLang="zh-CN">
                <a:solidFill>
                  <a:srgbClr val="000000"/>
                </a:solidFill>
              </a:rPr>
              <a:t>——</a:t>
            </a:r>
            <a:r>
              <a:rPr kumimoji="0" lang="zh-CN" altLang="en-US">
                <a:solidFill>
                  <a:srgbClr val="000000"/>
                </a:solidFill>
              </a:rPr>
              <a:t>是必要的。</a:t>
            </a:r>
            <a:endParaRPr kumimoji="0" lang="zh-CN" altLang="en-US">
              <a:solidFill>
                <a:srgbClr val="000000"/>
              </a:solidFill>
            </a:endParaRPr>
          </a:p>
          <a:p>
            <a:pPr lvl="1">
              <a:buFont typeface="Wingdings" pitchFamily="2" charset="2"/>
              <a:buNone/>
            </a:pPr>
            <a:r>
              <a:rPr kumimoji="0" lang="en-US" altLang="zh-CN">
                <a:solidFill>
                  <a:srgbClr val="000000"/>
                </a:solidFill>
              </a:rPr>
              <a:t>11</a:t>
            </a:r>
            <a:r>
              <a:rPr kumimoji="0" lang="zh-CN" altLang="en-US">
                <a:solidFill>
                  <a:srgbClr val="000000"/>
                </a:solidFill>
              </a:rPr>
              <a:t>、好的架构、需求和设计出自于自组织团队。</a:t>
            </a:r>
            <a:endParaRPr kumimoji="0" lang="zh-CN" altLang="en-US">
              <a:solidFill>
                <a:srgbClr val="000000"/>
              </a:solidFill>
            </a:endParaRPr>
          </a:p>
          <a:p>
            <a:pPr lvl="1">
              <a:buFont typeface="Wingdings" pitchFamily="2" charset="2"/>
              <a:buNone/>
            </a:pPr>
            <a:r>
              <a:rPr kumimoji="0" lang="en-US" altLang="zh-CN">
                <a:solidFill>
                  <a:srgbClr val="000000"/>
                </a:solidFill>
              </a:rPr>
              <a:t>12</a:t>
            </a:r>
            <a:r>
              <a:rPr kumimoji="0" lang="zh-CN" altLang="en-US">
                <a:solidFill>
                  <a:srgbClr val="000000"/>
                </a:solidFill>
              </a:rPr>
              <a:t>、每隔一定时间，团队会反省如何才能更有效地工作，并相应调整自己的行为。</a:t>
            </a:r>
            <a:endParaRPr kumimoji="0" lang="zh-CN" altLang="en-US">
              <a:solidFill>
                <a:srgbClr val="000000"/>
              </a:solidFill>
            </a:endParaRPr>
          </a:p>
          <a:p>
            <a:pPr lvl="2">
              <a:buFont typeface="Wingdings" pitchFamily="2" charset="2"/>
              <a:buChar char="v"/>
            </a:pPr>
            <a:endParaRPr kumimoji="0" lang="zh-CN" altLang="en-US" sz="2800" b="0">
              <a:solidFill>
                <a:srgbClr val="000000"/>
              </a:solidFill>
              <a:latin typeface="楷体_GB2312" pitchFamily="49" charset="-122"/>
            </a:endParaRPr>
          </a:p>
        </p:txBody>
      </p:sp>
      <p:sp>
        <p:nvSpPr>
          <p:cNvPr id="1102852"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102853" name="Footer Placeholder 4"/>
          <p:cNvSpPr>
            <a:spLocks noGrp="1"/>
          </p:cNvSpPr>
          <p:nvPr>
            <p:ph type="ftr" sz="quarter" idx="3"/>
          </p:nvPr>
        </p:nvSpPr>
        <p:spPr/>
        <p:txBody>
          <a:bodyPr/>
          <a:lstStyle/>
          <a:p>
            <a:pPr lvl="0" algn="ctr"/>
            <a:fld id="{53B61A3C-8E7B-4383-A50D-C9AC0AB7FAA5}"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2194"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敏捷过程是什么</a:t>
            </a:r>
            <a:endParaRPr lang="zh-CN" altLang="en-US" sz="4000"/>
          </a:p>
        </p:txBody>
      </p:sp>
      <p:sp>
        <p:nvSpPr>
          <p:cNvPr id="1032195" name=""/>
          <p:cNvSpPr/>
          <p:nvPr>
            <p:ph type="body" idx="4294967295"/>
          </p:nvPr>
        </p:nvSpPr>
        <p:spPr>
          <a:xfrm>
            <a:off x="611188" y="1773238"/>
            <a:ext cx="8281988" cy="46085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sz="3600">
                <a:solidFill>
                  <a:srgbClr val="000000"/>
                </a:solidFill>
              </a:rPr>
              <a:t>如何建立能解决不可预测性的过程？答案就在于过程的自适应性。即敏捷过程必须具有自适应性。</a:t>
            </a:r>
            <a:endParaRPr kumimoji="0" lang="zh-CN" altLang="en-US" sz="3600">
              <a:solidFill>
                <a:srgbClr val="000000"/>
              </a:solidFill>
            </a:endParaRPr>
          </a:p>
          <a:p>
            <a:pPr lvl="1">
              <a:buFont typeface="Wingdings" pitchFamily="2" charset="2"/>
              <a:buChar char="v"/>
            </a:pPr>
            <a:r>
              <a:rPr kumimoji="0" lang="zh-CN" altLang="en-US" sz="3600">
                <a:solidFill>
                  <a:srgbClr val="000000"/>
                </a:solidFill>
              </a:rPr>
              <a:t>但是原地踏步式的连续适应性变化收效甚微，因而，敏捷软件过程必须增量地适应。</a:t>
            </a:r>
            <a:endParaRPr kumimoji="0" lang="zh-CN" altLang="en-US" sz="3600">
              <a:solidFill>
                <a:srgbClr val="000000"/>
              </a:solidFill>
            </a:endParaRPr>
          </a:p>
        </p:txBody>
      </p:sp>
      <p:sp>
        <p:nvSpPr>
          <p:cNvPr id="1032196"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32197" name="Footer Placeholder 4"/>
          <p:cNvSpPr>
            <a:spLocks noGrp="1"/>
          </p:cNvSpPr>
          <p:nvPr>
            <p:ph type="ftr" sz="quarter" idx="3"/>
          </p:nvPr>
        </p:nvSpPr>
        <p:spPr/>
        <p:txBody>
          <a:bodyPr/>
          <a:lstStyle/>
          <a:p>
            <a:pPr lvl="0" algn="ctr"/>
            <a:fld id="{D5E8297E-E769-4BD3-9CB0-20F44D8E511C}"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9426"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敏捷开发的立场</a:t>
            </a:r>
            <a:endParaRPr lang="zh-CN" altLang="en-US" sz="4000"/>
          </a:p>
        </p:txBody>
      </p:sp>
      <p:sp>
        <p:nvSpPr>
          <p:cNvPr id="999427" name=""/>
          <p:cNvSpPr/>
          <p:nvPr>
            <p:ph type="body" idx="4294967295"/>
          </p:nvPr>
        </p:nvSpPr>
        <p:spPr>
          <a:xfrm>
            <a:off x="611188" y="1844675"/>
            <a:ext cx="8353425"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lnSpc>
                <a:spcPct val="90000"/>
              </a:lnSpc>
              <a:buFont typeface="Wingdings" pitchFamily="2" charset="2"/>
              <a:buChar char="v"/>
            </a:pPr>
            <a:r>
              <a:rPr kumimoji="0" lang="zh-CN" altLang="en-US" sz="3600">
                <a:solidFill>
                  <a:srgbClr val="000000"/>
                </a:solidFill>
              </a:rPr>
              <a:t>将敏捷软件开发作为许多传统软件工程的对立面，它们在优越性和适用性方面存在着许多争论。</a:t>
            </a:r>
            <a:endParaRPr kumimoji="0" lang="zh-CN" altLang="en-US" sz="3600">
              <a:solidFill>
                <a:srgbClr val="000000"/>
              </a:solidFill>
            </a:endParaRPr>
          </a:p>
          <a:p>
            <a:pPr lvl="1">
              <a:lnSpc>
                <a:spcPct val="90000"/>
              </a:lnSpc>
              <a:buFont typeface="Wingdings" pitchFamily="2" charset="2"/>
              <a:buChar char="v"/>
            </a:pPr>
            <a:r>
              <a:rPr kumimoji="0" lang="zh-CN" altLang="en-US" sz="3600">
                <a:solidFill>
                  <a:srgbClr val="000000"/>
                </a:solidFill>
              </a:rPr>
              <a:t>没有人反对敏捷。而真正的问题在于“什么是最佳实现途径”？同等重要的还有，如何构建满足用户当前需要的软件，同时展示具有能满足客户长期需求的扩展能力？</a:t>
            </a:r>
            <a:endParaRPr kumimoji="0" lang="zh-CN" altLang="en-US" sz="4000" b="0">
              <a:solidFill>
                <a:srgbClr val="000000"/>
              </a:solidFill>
              <a:latin typeface="楷体_GB2312" pitchFamily="49" charset="-122"/>
            </a:endParaRPr>
          </a:p>
        </p:txBody>
      </p:sp>
      <p:sp>
        <p:nvSpPr>
          <p:cNvPr id="999428"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999429" name="Footer Placeholder 4"/>
          <p:cNvSpPr>
            <a:spLocks noGrp="1"/>
          </p:cNvSpPr>
          <p:nvPr>
            <p:ph type="ftr" sz="quarter" idx="3"/>
          </p:nvPr>
        </p:nvSpPr>
        <p:spPr/>
        <p:txBody>
          <a:bodyPr/>
          <a:lstStyle/>
          <a:p>
            <a:pPr lvl="0" algn="ctr"/>
            <a:fld id="{C9C58A81-CD98-4C7D-B0FA-44AEA65C9A61}"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1474"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人的因素</a:t>
            </a:r>
            <a:endParaRPr lang="zh-CN" altLang="en-US" sz="4000"/>
          </a:p>
        </p:txBody>
      </p:sp>
      <p:sp>
        <p:nvSpPr>
          <p:cNvPr id="1001475"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a:solidFill>
                  <a:srgbClr val="000000"/>
                </a:solidFill>
              </a:rPr>
              <a:t>基本能力</a:t>
            </a:r>
            <a:endParaRPr kumimoji="0" lang="zh-CN" altLang="en-US">
              <a:solidFill>
                <a:srgbClr val="000000"/>
              </a:solidFill>
            </a:endParaRPr>
          </a:p>
          <a:p>
            <a:pPr lvl="1">
              <a:buFont typeface="Wingdings" pitchFamily="2" charset="2"/>
              <a:buChar char="v"/>
            </a:pPr>
            <a:r>
              <a:rPr kumimoji="0" lang="zh-CN" altLang="en-US">
                <a:solidFill>
                  <a:srgbClr val="000000"/>
                </a:solidFill>
              </a:rPr>
              <a:t>共同目标</a:t>
            </a:r>
            <a:endParaRPr kumimoji="0" lang="zh-CN" altLang="en-US">
              <a:solidFill>
                <a:srgbClr val="000000"/>
              </a:solidFill>
            </a:endParaRPr>
          </a:p>
          <a:p>
            <a:pPr lvl="1">
              <a:buFont typeface="Wingdings" pitchFamily="2" charset="2"/>
              <a:buChar char="v"/>
            </a:pPr>
            <a:r>
              <a:rPr kumimoji="0" lang="zh-CN" altLang="en-US">
                <a:solidFill>
                  <a:srgbClr val="000000"/>
                </a:solidFill>
              </a:rPr>
              <a:t>精诚合作</a:t>
            </a:r>
            <a:endParaRPr kumimoji="0" lang="zh-CN" altLang="en-US">
              <a:solidFill>
                <a:srgbClr val="000000"/>
              </a:solidFill>
            </a:endParaRPr>
          </a:p>
          <a:p>
            <a:pPr lvl="1">
              <a:buFont typeface="Wingdings" pitchFamily="2" charset="2"/>
              <a:buChar char="v"/>
            </a:pPr>
            <a:r>
              <a:rPr kumimoji="0" lang="zh-CN" altLang="en-US">
                <a:solidFill>
                  <a:srgbClr val="000000"/>
                </a:solidFill>
              </a:rPr>
              <a:t>决策能力</a:t>
            </a:r>
            <a:endParaRPr kumimoji="0" lang="zh-CN" altLang="en-US">
              <a:solidFill>
                <a:srgbClr val="000000"/>
              </a:solidFill>
            </a:endParaRPr>
          </a:p>
          <a:p>
            <a:pPr lvl="1">
              <a:buFont typeface="Wingdings" pitchFamily="2" charset="2"/>
              <a:buChar char="v"/>
            </a:pPr>
            <a:r>
              <a:rPr kumimoji="0" lang="zh-CN" altLang="en-US">
                <a:solidFill>
                  <a:srgbClr val="000000"/>
                </a:solidFill>
              </a:rPr>
              <a:t>模糊问题解决能力</a:t>
            </a:r>
            <a:endParaRPr kumimoji="0" lang="zh-CN" altLang="en-US">
              <a:solidFill>
                <a:srgbClr val="000000"/>
              </a:solidFill>
            </a:endParaRPr>
          </a:p>
          <a:p>
            <a:pPr lvl="1">
              <a:buFont typeface="Wingdings" pitchFamily="2" charset="2"/>
              <a:buChar char="v"/>
            </a:pPr>
            <a:r>
              <a:rPr kumimoji="0" lang="zh-CN" altLang="en-US">
                <a:solidFill>
                  <a:srgbClr val="000000"/>
                </a:solidFill>
              </a:rPr>
              <a:t>相互信任和尊重</a:t>
            </a:r>
            <a:endParaRPr kumimoji="0" lang="zh-CN" altLang="en-US">
              <a:solidFill>
                <a:srgbClr val="000000"/>
              </a:solidFill>
            </a:endParaRPr>
          </a:p>
          <a:p>
            <a:pPr lvl="1">
              <a:buFont typeface="Wingdings" pitchFamily="2" charset="2"/>
              <a:buChar char="v"/>
            </a:pPr>
            <a:r>
              <a:rPr kumimoji="0" lang="zh-CN" altLang="en-US">
                <a:solidFill>
                  <a:srgbClr val="000000"/>
                </a:solidFill>
              </a:rPr>
              <a:t>自我组织</a:t>
            </a:r>
            <a:endParaRPr kumimoji="0" lang="zh-CN" altLang="en-US">
              <a:solidFill>
                <a:srgbClr val="000000"/>
              </a:solidFill>
            </a:endParaRPr>
          </a:p>
          <a:p>
            <a:pPr lvl="1">
              <a:buFont typeface="Wingdings" pitchFamily="2" charset="2"/>
              <a:buChar char="v"/>
            </a:pPr>
            <a:endParaRPr kumimoji="0" lang="zh-CN" altLang="en-US">
              <a:solidFill>
                <a:srgbClr val="000000"/>
              </a:solidFill>
            </a:endParaRPr>
          </a:p>
        </p:txBody>
      </p:sp>
      <p:sp>
        <p:nvSpPr>
          <p:cNvPr id="1001476"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01477" name="Footer Placeholder 4"/>
          <p:cNvSpPr>
            <a:spLocks noGrp="1"/>
          </p:cNvSpPr>
          <p:nvPr>
            <p:ph type="ftr" sz="quarter" idx="3"/>
          </p:nvPr>
        </p:nvSpPr>
        <p:spPr/>
        <p:txBody>
          <a:bodyPr/>
          <a:lstStyle/>
          <a:p>
            <a:pPr lvl="0" algn="ctr"/>
            <a:fld id="{2858858E-3B0D-4A36-B90F-B5D9474A2F7E}"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2498"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敏捷过程模型</a:t>
            </a:r>
            <a:endParaRPr lang="zh-CN" altLang="en-US" sz="4000"/>
          </a:p>
        </p:txBody>
      </p:sp>
      <p:sp>
        <p:nvSpPr>
          <p:cNvPr id="1002499"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zh-CN" altLang="en-US">
                <a:solidFill>
                  <a:srgbClr val="000000"/>
                </a:solidFill>
              </a:rPr>
              <a:t>所有的敏捷方法（或多或少地）都遵循敏捷软件开发宣言以及敏捷原则。</a:t>
            </a:r>
            <a:endParaRPr kumimoji="0" lang="zh-CN" altLang="en-US">
              <a:solidFill>
                <a:srgbClr val="000000"/>
              </a:solidFill>
            </a:endParaRPr>
          </a:p>
          <a:p>
            <a:pPr lvl="1">
              <a:buFont typeface="Wingdings" pitchFamily="2" charset="2"/>
              <a:buChar char="v"/>
            </a:pPr>
            <a:r>
              <a:rPr kumimoji="0" lang="zh-CN" altLang="en-US">
                <a:solidFill>
                  <a:srgbClr val="000000"/>
                </a:solidFill>
              </a:rPr>
              <a:t>常见的敏捷过程模型有</a:t>
            </a:r>
            <a:r>
              <a:rPr kumimoji="0" lang="zh-CN" altLang="en-US">
                <a:solidFill>
                  <a:schemeClr val="folHlink"/>
                </a:solidFill>
              </a:rPr>
              <a:t>极限编程</a:t>
            </a:r>
            <a:r>
              <a:rPr kumimoji="0" lang="zh-CN" altLang="en-US">
                <a:solidFill>
                  <a:srgbClr val="000000"/>
                </a:solidFill>
              </a:rPr>
              <a:t>、</a:t>
            </a:r>
            <a:r>
              <a:rPr kumimoji="0" lang="zh-CN" altLang="en-US">
                <a:solidFill>
                  <a:schemeClr val="folHlink"/>
                </a:solidFill>
              </a:rPr>
              <a:t>自适应软件开发、动态系统开发方法、</a:t>
            </a:r>
            <a:r>
              <a:rPr kumimoji="0" lang="en-US" altLang="zh-CN">
                <a:solidFill>
                  <a:schemeClr val="folHlink"/>
                </a:solidFill>
              </a:rPr>
              <a:t>Scrum</a:t>
            </a:r>
            <a:r>
              <a:rPr kumimoji="0" lang="zh-CN" altLang="en-US">
                <a:solidFill>
                  <a:schemeClr val="folHlink"/>
                </a:solidFill>
              </a:rPr>
              <a:t>、</a:t>
            </a:r>
            <a:r>
              <a:rPr kumimoji="0" lang="en-US" altLang="zh-CN">
                <a:solidFill>
                  <a:schemeClr val="folHlink"/>
                </a:solidFill>
              </a:rPr>
              <a:t>Crystal</a:t>
            </a:r>
            <a:r>
              <a:rPr kumimoji="0" lang="zh-CN" altLang="en-US">
                <a:solidFill>
                  <a:schemeClr val="folHlink"/>
                </a:solidFill>
              </a:rPr>
              <a:t>、特征驱动开发等</a:t>
            </a:r>
            <a:r>
              <a:rPr kumimoji="0" lang="zh-CN" altLang="en-US">
                <a:solidFill>
                  <a:srgbClr val="000000"/>
                </a:solidFill>
              </a:rPr>
              <a:t>。</a:t>
            </a:r>
            <a:endParaRPr kumimoji="0" lang="zh-CN" altLang="en-US">
              <a:solidFill>
                <a:srgbClr val="000000"/>
              </a:solidFill>
            </a:endParaRPr>
          </a:p>
          <a:p>
            <a:pPr lvl="1">
              <a:buFont typeface="Wingdings" pitchFamily="2" charset="2"/>
              <a:buChar char="v"/>
            </a:pPr>
            <a:endParaRPr kumimoji="0" lang="zh-CN" altLang="en-US" sz="3600" b="0">
              <a:solidFill>
                <a:srgbClr val="000000"/>
              </a:solidFill>
              <a:latin typeface="楷体_GB2312" pitchFamily="49" charset="-122"/>
            </a:endParaRPr>
          </a:p>
        </p:txBody>
      </p:sp>
      <p:sp>
        <p:nvSpPr>
          <p:cNvPr id="1002500"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02501" name="Footer Placeholder 4"/>
          <p:cNvSpPr>
            <a:spLocks noGrp="1"/>
          </p:cNvSpPr>
          <p:nvPr>
            <p:ph type="ftr" sz="quarter" idx="3"/>
          </p:nvPr>
        </p:nvSpPr>
        <p:spPr/>
        <p:txBody>
          <a:bodyPr/>
          <a:lstStyle/>
          <a:p>
            <a:pPr lvl="0" algn="ctr"/>
            <a:fld id="{484CBD50-62D4-4A6A-BBDB-8D49E470BA89}"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4482" name=""/>
          <p:cNvSpPr/>
          <p:nvPr>
            <p:ph type="title"/>
          </p:nvPr>
        </p:nvSpPr>
        <p:spPr>
          <a:xfrm>
            <a:off x="1066800" y="533400"/>
            <a:ext cx="7793038" cy="84613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ahoma" pitchFamily="34" charset="0"/>
                <a:ea typeface="黑体" pitchFamily="2" charset="-122"/>
              </a:defRPr>
            </a:lvl1pPr>
          </a:lstStyle>
          <a:p>
            <a:pPr lvl="0"/>
            <a:r>
              <a:rPr lang="zh-CN" altLang="en-US" sz="4000"/>
              <a:t>极限编程</a:t>
            </a:r>
            <a:r>
              <a:rPr lang="en-US" altLang="zh-CN" sz="4000"/>
              <a:t>XP</a:t>
            </a:r>
            <a:endParaRPr lang="en-US" altLang="zh-CN" sz="4000"/>
          </a:p>
        </p:txBody>
      </p:sp>
      <p:sp>
        <p:nvSpPr>
          <p:cNvPr id="1044483" name=""/>
          <p:cNvSpPr/>
          <p:nvPr>
            <p:ph type="body" idx="4294967295"/>
          </p:nvPr>
        </p:nvSpPr>
        <p:spPr>
          <a:xfrm>
            <a:off x="611188" y="1844675"/>
            <a:ext cx="8208962"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v"/>
              <a:defRPr kumimoji="1" lang="en-US" altLang="en-US" sz="3600" b="1" i="0" u="none">
                <a:solidFill>
                  <a:schemeClr val="tx1"/>
                </a:solidFill>
                <a:latin typeface="Tahoma" pitchFamily="34" charset="0"/>
                <a:ea typeface="楷体_GB2312" pitchFamily="49" charset="-122"/>
              </a:defRPr>
            </a:lvl1pPr>
            <a:lvl2pPr marL="522288" indent="-65088" algn="l" rtl="0" eaLnBrk="1" fontAlgn="base" hangingPunct="1">
              <a:lnSpc>
                <a:spcPct val="100000"/>
              </a:lnSpc>
              <a:spcBef>
                <a:spcPct val="20000"/>
              </a:spcBef>
              <a:spcAft>
                <a:spcPct val="0"/>
              </a:spcAft>
              <a:buClr>
                <a:schemeClr val="hlink"/>
              </a:buClr>
              <a:buSzPct val="55000"/>
              <a:buFont typeface="Wingdings" pitchFamily="2" charset="2"/>
              <a:buChar char="Ø"/>
              <a:defRPr kumimoji="1" lang="en-US" altLang="en-US" sz="3200" b="1" i="0" u="none">
                <a:solidFill>
                  <a:schemeClr val="tx1"/>
                </a:solidFill>
                <a:latin typeface="Tahoma"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1" lang="en-US" altLang="en-US" sz="2400" b="1" i="0" u="none">
                <a:solidFill>
                  <a:schemeClr val="tx1"/>
                </a:solidFill>
                <a:latin typeface="Tahoma"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000" b="0" i="0" u="none">
                <a:solidFill>
                  <a:schemeClr val="tx1"/>
                </a:solidFill>
                <a:latin typeface="Tahoma" pitchFamily="34" charset="0"/>
                <a:ea typeface="宋体"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1" lang="en-US" altLang="en-US" sz="2000" b="0" i="0" u="none">
                <a:solidFill>
                  <a:schemeClr val="tx1"/>
                </a:solidFill>
                <a:latin typeface="Tahoma" pitchFamily="34" charset="0"/>
                <a:ea typeface="宋体" charset="-122"/>
              </a:defRPr>
            </a:lvl5pPr>
          </a:lstStyle>
          <a:p>
            <a:pPr lvl="1">
              <a:buFont typeface="Wingdings" pitchFamily="2" charset="2"/>
              <a:buChar char="v"/>
            </a:pPr>
            <a:r>
              <a:rPr kumimoji="0" lang="en-US" altLang="zh-CN">
                <a:solidFill>
                  <a:srgbClr val="000000"/>
                </a:solidFill>
              </a:rPr>
              <a:t>XP</a:t>
            </a:r>
            <a:r>
              <a:rPr kumimoji="0" lang="zh-CN" altLang="en-US">
                <a:solidFill>
                  <a:srgbClr val="000000"/>
                </a:solidFill>
              </a:rPr>
              <a:t>使用面向对象方法作为推荐的开发范型。</a:t>
            </a:r>
            <a:r>
              <a:rPr kumimoji="0" lang="en-US" altLang="zh-CN">
                <a:solidFill>
                  <a:srgbClr val="000000"/>
                </a:solidFill>
              </a:rPr>
              <a:t>XP</a:t>
            </a:r>
            <a:r>
              <a:rPr kumimoji="0" lang="zh-CN" altLang="en-US">
                <a:solidFill>
                  <a:srgbClr val="000000"/>
                </a:solidFill>
              </a:rPr>
              <a:t>包含了策划、设计、编码和测试</a:t>
            </a:r>
            <a:r>
              <a:rPr kumimoji="0" lang="en-US" altLang="zh-CN">
                <a:solidFill>
                  <a:srgbClr val="000000"/>
                </a:solidFill>
              </a:rPr>
              <a:t>4</a:t>
            </a:r>
            <a:r>
              <a:rPr kumimoji="0" lang="zh-CN" altLang="en-US">
                <a:solidFill>
                  <a:srgbClr val="000000"/>
                </a:solidFill>
              </a:rPr>
              <a:t>个框架活动的规则和实践。如课本图</a:t>
            </a:r>
            <a:r>
              <a:rPr kumimoji="0" lang="en-US" altLang="zh-CN">
                <a:solidFill>
                  <a:srgbClr val="000000"/>
                </a:solidFill>
              </a:rPr>
              <a:t>3-2</a:t>
            </a:r>
            <a:r>
              <a:rPr kumimoji="0" lang="zh-CN" altLang="en-US">
                <a:solidFill>
                  <a:srgbClr val="000000"/>
                </a:solidFill>
              </a:rPr>
              <a:t>所示。</a:t>
            </a:r>
            <a:endParaRPr kumimoji="0" lang="zh-CN" altLang="en-US">
              <a:solidFill>
                <a:srgbClr val="000000"/>
              </a:solidFill>
            </a:endParaRPr>
          </a:p>
        </p:txBody>
      </p:sp>
      <p:sp>
        <p:nvSpPr>
          <p:cNvPr id="1044484" name="Date Placeholder 3"/>
          <p:cNvSpPr>
            <a:spLocks noGrp="1"/>
          </p:cNvSpPr>
          <p:nvPr>
            <p:ph type="dt" sz="half" idx="2"/>
          </p:nvPr>
        </p:nvSpPr>
        <p:spPr/>
        <p:txBody>
          <a:bodyPr/>
          <a:lstStyle/>
          <a:p>
            <a:pPr lvl="0"/>
            <a:endParaRPr kumimoji="0" lang="en-US" altLang="zh-CN" sz="1400">
              <a:latin typeface="Tahoma" pitchFamily="34" charset="0"/>
            </a:endParaRPr>
          </a:p>
        </p:txBody>
      </p:sp>
      <p:sp>
        <p:nvSpPr>
          <p:cNvPr id="1044485" name="Footer Placeholder 4"/>
          <p:cNvSpPr>
            <a:spLocks noGrp="1"/>
          </p:cNvSpPr>
          <p:nvPr>
            <p:ph type="ftr" sz="quarter" idx="3"/>
          </p:nvPr>
        </p:nvSpPr>
        <p:spPr/>
        <p:txBody>
          <a:bodyPr/>
          <a:lstStyle/>
          <a:p>
            <a:pPr lvl="0" algn="ctr"/>
            <a:fld id="{2E63C398-7492-43EA-9592-12B6644A4E40}" type="footer">
              <a:rPr kumimoji="0" lang="zh-CN" altLang="en-US" sz="1400">
                <a:latin typeface="Tahoma" pitchFamily="34" charset="0"/>
              </a:rPr>
              <a:t/>
            </a:fld>
            <a:endParaRPr kumimoji="0" lang="en-US" altLang="zh-CN" sz="1400">
              <a:latin typeface="Tahoma" pitchFamily="34" charset="0"/>
            </a:endParaRPr>
          </a:p>
        </p:txBody>
      </p:sp>
    </p:spTree>
  </p:cSld>
  <p:clrMapOvr>
    <a:masterClrMapping/>
  </p:clrMapOvr>
  <p:transition spd="med">
    <p:random/>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https://d.book118.com/917125125036006044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DDDDDD"/>
        </a:dk2>
        <a:lt2>
          <a:srgbClr val="969696"/>
        </a:lt2>
        <a:accent1>
          <a:srgbClr val="00E4A8"/>
        </a:accent1>
        <a:accent2>
          <a:srgbClr val="3333CC"/>
        </a:accent2>
        <a:accent3>
          <a:srgbClr val="9BBB59"/>
        </a:accent3>
        <a:accent4>
          <a:srgbClr val="8064A2"/>
        </a:accent4>
        <a:accent5>
          <a:srgbClr val="4BACC6"/>
        </a:accent5>
        <a:accent6>
          <a:srgbClr val="F79646"/>
        </a:accent6>
        <a:hlink>
          <a:srgbClr val="FF5050"/>
        </a:hlink>
        <a:folHlink>
          <a:srgbClr val="FFCF01"/>
        </a:folHlink>
      </a:clrScheme>
    </a:extraClrScheme>
    <a:extraClrScheme>
      <a:clrScheme name="">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extraClrScheme>
    <a:extraClrScheme>
      <a:clrScheme name="">
        <a:dk1>
          <a:srgbClr val="000000"/>
        </a:dk1>
        <a:lt1>
          <a:srgbClr val="FFFFFF"/>
        </a:lt1>
        <a:dk2>
          <a:srgbClr val="000000"/>
        </a:dk2>
        <a:lt2>
          <a:srgbClr val="5F5F5F"/>
        </a:lt2>
        <a:accent1>
          <a:srgbClr val="EAEAEA"/>
        </a:accent1>
        <a:accent2>
          <a:srgbClr val="808080"/>
        </a:accent2>
        <a:accent3>
          <a:srgbClr val="9BBB59"/>
        </a:accent3>
        <a:accent4>
          <a:srgbClr val="8064A2"/>
        </a:accent4>
        <a:accent5>
          <a:srgbClr val="4BACC6"/>
        </a:accent5>
        <a:accent6>
          <a:srgbClr val="F79646"/>
        </a:accent6>
        <a:hlink>
          <a:srgbClr val="4D4D4D"/>
        </a:hlink>
        <a:folHlink>
          <a:srgbClr val="C0C0C0"/>
        </a:folHlink>
      </a:clrScheme>
    </a:extraClrScheme>
    <a:extraClrScheme>
      <a:clrScheme name="">
        <a:dk1>
          <a:srgbClr val="FFFFFF"/>
        </a:dk1>
        <a:lt1>
          <a:srgbClr val="0000CC"/>
        </a:lt1>
        <a:dk2>
          <a:srgbClr val="FFFFCC"/>
        </a:dk2>
        <a:lt2>
          <a:srgbClr val="000094"/>
        </a:lt2>
        <a:accent1>
          <a:srgbClr val="3193FF"/>
        </a:accent1>
        <a:accent2>
          <a:srgbClr val="9900FF"/>
        </a:accent2>
        <a:accent3>
          <a:srgbClr val="9BBB59"/>
        </a:accent3>
        <a:accent4>
          <a:srgbClr val="8064A2"/>
        </a:accent4>
        <a:accent5>
          <a:srgbClr val="4BACC6"/>
        </a:accent5>
        <a:accent6>
          <a:srgbClr val="F79646"/>
        </a:accent6>
        <a:hlink>
          <a:srgbClr val="FF3399"/>
        </a:hlink>
        <a:folHlink>
          <a:srgbClr val="FFCC00"/>
        </a:folHlink>
      </a:clrScheme>
    </a:extraClrScheme>
    <a:extraClrScheme>
      <a:clrScheme name="">
        <a:dk1>
          <a:srgbClr val="000000"/>
        </a:dk1>
        <a:lt1>
          <a:srgbClr val="FFFFFF"/>
        </a:lt1>
        <a:dk2>
          <a:srgbClr val="000066"/>
        </a:dk2>
        <a:lt2>
          <a:srgbClr val="333333"/>
        </a:lt2>
        <a:accent1>
          <a:srgbClr val="C4709A"/>
        </a:accent1>
        <a:accent2>
          <a:srgbClr val="4B4EB5"/>
        </a:accent2>
        <a:accent3>
          <a:srgbClr val="9BBB59"/>
        </a:accent3>
        <a:accent4>
          <a:srgbClr val="8064A2"/>
        </a:accent4>
        <a:accent5>
          <a:srgbClr val="4BACC6"/>
        </a:accent5>
        <a:accent6>
          <a:srgbClr val="F79646"/>
        </a:accent6>
        <a:hlink>
          <a:srgbClr val="C481CF"/>
        </a:hlink>
        <a:folHlink>
          <a:srgbClr val="76B749"/>
        </a:folHlink>
      </a:clrScheme>
    </a:extraClrScheme>
    <a:extraClrScheme>
      <a:clrScheme name="">
        <a:dk1>
          <a:srgbClr val="000000"/>
        </a:dk1>
        <a:lt1>
          <a:srgbClr val="FFFFFF"/>
        </a:lt1>
        <a:dk2>
          <a:srgbClr val="6A4076"/>
        </a:dk2>
        <a:lt2>
          <a:srgbClr val="969696"/>
        </a:lt2>
        <a:accent1>
          <a:srgbClr val="DBA9C2"/>
        </a:accent1>
        <a:accent2>
          <a:srgbClr val="E1BF91"/>
        </a:accent2>
        <a:accent3>
          <a:srgbClr val="9BBB59"/>
        </a:accent3>
        <a:accent4>
          <a:srgbClr val="8064A2"/>
        </a:accent4>
        <a:accent5>
          <a:srgbClr val="4BACC6"/>
        </a:accent5>
        <a:accent6>
          <a:srgbClr val="F79646"/>
        </a:accent6>
        <a:hlink>
          <a:srgbClr val="B3CE82"/>
        </a:hlink>
        <a:folHlink>
          <a:srgbClr val="B8AD48"/>
        </a:folHlink>
      </a:clrScheme>
    </a:extraClrScheme>
    <a:extraClrScheme>
      <a:clrScheme name="">
        <a:dk1>
          <a:srgbClr val="000000"/>
        </a:dk1>
        <a:lt1>
          <a:srgbClr val="FFFFFF"/>
        </a:lt1>
        <a:dk2>
          <a:srgbClr val="515F7B"/>
        </a:dk2>
        <a:lt2>
          <a:srgbClr val="808080"/>
        </a:lt2>
        <a:accent1>
          <a:srgbClr val="9FCAD3"/>
        </a:accent1>
        <a:accent2>
          <a:srgbClr val="C0C0C0"/>
        </a:accent2>
        <a:accent3>
          <a:srgbClr val="9BBB59"/>
        </a:accent3>
        <a:accent4>
          <a:srgbClr val="8064A2"/>
        </a:accent4>
        <a:accent5>
          <a:srgbClr val="4BACC6"/>
        </a:accent5>
        <a:accent6>
          <a:srgbClr val="F79646"/>
        </a:accent6>
        <a:hlink>
          <a:srgbClr val="91AFBF"/>
        </a:hlink>
        <a:folHlink>
          <a:srgbClr val="ECEAAC"/>
        </a:folHlink>
      </a:clrScheme>
    </a:extraClrScheme>
  </a:extraClrSchemeLst>
</a:theme>
</file>

<file path=ppt/theme/themeOverride1.xml><?xml version="1.0" encoding="utf-8"?>
<a:themeOverride xmlns:r="http://schemas.openxmlformats.org/officeDocument/2006/relationships" xmlns:a="http://schemas.openxmlformats.org/drawingml/2006/main">
  <a:clrScheme name="">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24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宋体</vt:lpstr>
      <vt:lpstr>Tahoma</vt:lpstr>
      <vt:lpstr>黑体</vt:lpstr>
      <vt:lpstr>Wingdings</vt:lpstr>
      <vt:lpstr>楷体_GB2312</vt:lpstr>
      <vt:lpstr>Office Theme</vt:lpstr>
      <vt:lpstr>软件工程</vt:lpstr>
      <vt:lpstr>第3章 敏捷开发</vt:lpstr>
      <vt:lpstr>主要内容</vt:lpstr>
      <vt:lpstr>敏捷软件工程</vt:lpstr>
      <vt:lpstr>敏捷软件工程</vt:lpstr>
      <vt:lpstr>敏捷软件工程</vt:lpstr>
      <vt:lpstr>敏捷软件工程</vt:lpstr>
      <vt:lpstr>敏捷软件开发宣言</vt:lpstr>
      <vt:lpstr>敏捷方法</vt:lpstr>
      <vt:lpstr>敏捷方法</vt:lpstr>
      <vt:lpstr>惯例过程模型的主要缺陷(COC02a)</vt:lpstr>
      <vt:lpstr>什么是敏捷</vt:lpstr>
      <vt:lpstr>敏捷及变更的成本费用</vt:lpstr>
      <vt:lpstr>敏捷及变更的成本费用</vt:lpstr>
      <vt:lpstr>敏捷过程</vt:lpstr>
      <vt:lpstr>敏捷联盟定义的12条原则</vt:lpstr>
      <vt:lpstr>敏捷联盟定义的12条原则</vt:lpstr>
      <vt:lpstr>敏捷联盟定义的12条原则</vt:lpstr>
      <vt:lpstr>敏捷过程是什么</vt:lpstr>
      <vt:lpstr>敏捷开发的立场</vt:lpstr>
      <vt:lpstr>人的因素</vt:lpstr>
      <vt:lpstr>敏捷过程模型</vt:lpstr>
      <vt:lpstr>极限编程XP</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2024-09-18T12:11:04.458</cp:lastPrinted>
  <dcterms:created xsi:type="dcterms:W3CDTF">2024-09-18T04:11:04Z</dcterms:created>
  <dcterms:modified xsi:type="dcterms:W3CDTF">2024-09-18T04:11:05Z</dcterms:modified>
</cp:coreProperties>
</file>