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fntdata" ContentType="application/x-fontdata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embedTrueTypeFonts="1" saveSubsetFonts="1">
  <p:sldMasterIdLst>
    <p:sldMasterId id="2147483648" r:id="rId1"/>
    <p:sldMasterId id="214748366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embeddedFontLst>
    <p:embeddedFont>
      <p:font typeface="EMRPUB+JIHRAS+MicrosoftYaHei-Bold"/>
      <p:regular r:id="rId18"/>
    </p:embeddedFont>
    <p:embeddedFont>
      <p:font typeface="PCICVU+RTFUVP+MicrosoftYaHei"/>
      <p:regular r:id="rId19"/>
    </p:embeddedFont>
    <p:embeddedFont>
      <p:font typeface="CGQWSR+MS-UIGothic"/>
      <p:regular r:id="rId20"/>
    </p:embeddedFont>
  </p:embeddedFontLst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font" Target="fonts/font1.fntdata" /><Relationship Id="rId19" Type="http://schemas.openxmlformats.org/officeDocument/2006/relationships/font" Target="fonts/font2.fntdata" /><Relationship Id="rId2" Type="http://schemas.openxmlformats.org/officeDocument/2006/relationships/slideMaster" Target="slideMasters/slideMaster2.xml" /><Relationship Id="rId20" Type="http://schemas.openxmlformats.org/officeDocument/2006/relationships/font" Target="fonts/font3.fntdata" /><Relationship Id="rId21" Type="http://schemas.openxmlformats.org/officeDocument/2006/relationships/presProps" Target="presProps.xml" /><Relationship Id="rId22" Type="http://schemas.openxmlformats.org/officeDocument/2006/relationships/viewProps" Target="viewProps.xml" /><Relationship Id="rId23" Type="http://schemas.openxmlformats.org/officeDocument/2006/relationships/theme" Target="theme/theme1.xml" /><Relationship Id="rId24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26D5F5D-C42A-4765-905D-02DBDF0FCF8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4C41725-84B5-4CA1-9705-32A8C7B19E9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1CDED6B-BD68-46DB-A63C-D7DEA6EC140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F3E40ED-01F4-4464-B653-3FFC27321BF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CBBE0DC4-5544-4836-A273-7EB57E2401A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097B19EF-69ED-49F9-B8BA-9A337E3F6B2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F809752D-561A-42FA-9895-A711FE08B61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4747354-1136-49E1-9037-E2B8B7518FB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AD904C5-17F6-493E-83E9-1723E8114A4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A2DCCBD-A210-4983-90A0-34CFC8CEF72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5721CAD-E2E1-4C43-A98B-2BA6CBC498F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x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Header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Title</a:t>
            </a:r>
            <a:endParaRPr lang="en-US"/>
          </a:p>
        </p:txBody>
      </p:sp>
      <p:sp>
        <p:nvSpPr>
          <p:cNvPr id="3" name="Text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lvl="0"/>
            <a:r>
              <a:rPr lang="en-US" smtClean="0"/>
              <a:t>Text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16525B2-4347-4F72-BAF7-76B19438D329}" type="datetimeFigureOut">
              <a:rPr lang="en-US" smtClean="0"/>
              <a:t>27.02.2014</a:t>
            </a:fld>
            <a:endParaRPr lang="en-US"/>
          </a:p>
        </p:txBody>
      </p:sp>
      <p:sp>
        <p:nvSpPr>
          <p:cNvPr id="5" name="Foot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0F073CC-40D5-4B23-8DF0-9BD0A0C12F2C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theme" Target="../theme/theme2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Holder 2"/>
          <p:cNvSpPr>
            <a:spLocks noGrp="1"/>
          </p:cNvSpPr>
          <p:nvPr>
            <p:ph type="title"/>
          </p:nvPr>
        </p:nvSpPr>
        <p:spPr>
          <a:xfrm>
            <a:off x="377666" y="427735"/>
            <a:ext cx="6797992" cy="1710943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/>
            </a:lvl1pPr>
          </a:lstStyle>
          <a:p/>
        </p:txBody>
      </p:sp>
      <p:sp>
        <p:nvSpPr>
          <p:cNvPr id="3" name="Holder 3"/>
          <p:cNvSpPr>
            <a:spLocks noGrp="1"/>
          </p:cNvSpPr>
          <p:nvPr>
            <p:ph type="body" idx="1"/>
          </p:nvPr>
        </p:nvSpPr>
        <p:spPr>
          <a:xfrm>
            <a:off x="377666" y="2459482"/>
            <a:ext cx="6797992" cy="7057644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/>
            </a:lvl1pPr>
          </a:lstStyle>
          <a:p/>
        </p:txBody>
      </p:sp>
      <p:sp>
        <p:nvSpPr>
          <p:cNvPr id="4" name="Holder 4"/>
          <p:cNvSpPr>
            <a:spLocks noGrp="1"/>
          </p:cNvSpPr>
          <p:nvPr>
            <p:ph type="ftr" sz="quarter" idx="5"/>
          </p:nvPr>
        </p:nvSpPr>
        <p:spPr>
          <a:xfrm>
            <a:off x="2568130" y="9944862"/>
            <a:ext cx="2417063" cy="53467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 algn="ct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/>
        </p:txBody>
      </p:sp>
      <p:sp>
        <p:nvSpPr>
          <p:cNvPr id="5" name="Holder 5"/>
          <p:cNvSpPr>
            <a:spLocks noGrp="1"/>
          </p:cNvSpPr>
          <p:nvPr>
            <p:ph type="dt" sz="half" idx="6"/>
          </p:nvPr>
        </p:nvSpPr>
        <p:spPr>
          <a:xfrm>
            <a:off x="377666" y="9944862"/>
            <a:ext cx="1737264" cy="53467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 algn="l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/>
              <a:t/>
            </a:fld>
            <a:endParaRPr lang="en-US"/>
          </a:p>
        </p:txBody>
      </p:sp>
      <p:sp>
        <p:nvSpPr>
          <p:cNvPr id="6" name="Holder 6"/>
          <p:cNvSpPr>
            <a:spLocks noGrp="1"/>
          </p:cNvSpPr>
          <p:nvPr>
            <p:ph type="sldNum" sz="quarter" idx="7"/>
          </p:nvPr>
        </p:nvSpPr>
        <p:spPr>
          <a:xfrm>
            <a:off x="5438394" y="9944862"/>
            <a:ext cx="1737264" cy="53467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 algn="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F15528-21DE-4FAA-801E-634DDDAF4B2B}" type="slidenum">
              <a:t>В‹#В›</a:t>
            </a:fld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</p:sldLayoutIdLst>
  <p:transition/>
  <p:timing/>
  <p:txStyles>
    <p:titleStyle>
      <a:lvl1pPr>
        <a:defRPr>
          <a:latin typeface="+mj-lt"/>
          <a:ea typeface="+mj-ea"/>
          <a:cs typeface="+mj-cs"/>
        </a:defRPr>
      </a:lvl1pPr>
    </p:titleStyle>
    <p:bodyStyle>
      <a:lvl1pPr marL="0">
        <a:defRPr>
          <a:latin typeface="+mn-lt"/>
          <a:ea typeface="+mn-ea"/>
          <a:cs typeface="+mn-cs"/>
        </a:defRPr>
      </a:lvl1pPr>
      <a:lvl2pPr marL="457200">
        <a:defRPr>
          <a:latin typeface="+mn-lt"/>
          <a:ea typeface="+mn-ea"/>
          <a:cs typeface="+mn-cs"/>
        </a:defRPr>
      </a:lvl2pPr>
      <a:lvl3pPr marL="914400">
        <a:defRPr>
          <a:latin typeface="+mn-lt"/>
          <a:ea typeface="+mn-ea"/>
          <a:cs typeface="+mn-cs"/>
        </a:defRPr>
      </a:lvl3pPr>
      <a:lvl4pPr marL="1371600">
        <a:defRPr>
          <a:latin typeface="+mn-lt"/>
          <a:ea typeface="+mn-ea"/>
          <a:cs typeface="+mn-cs"/>
        </a:defRPr>
      </a:lvl4pPr>
      <a:lvl5pPr marL="1828800">
        <a:defRPr>
          <a:latin typeface="+mn-lt"/>
          <a:ea typeface="+mn-ea"/>
          <a:cs typeface="+mn-cs"/>
        </a:defRPr>
      </a:lvl5pPr>
      <a:lvl6pPr marL="2286000">
        <a:defRPr>
          <a:latin typeface="+mn-lt"/>
          <a:ea typeface="+mn-ea"/>
          <a:cs typeface="+mn-cs"/>
        </a:defRPr>
      </a:lvl6pPr>
      <a:lvl7pPr marL="2743200">
        <a:defRPr>
          <a:latin typeface="+mn-lt"/>
          <a:ea typeface="+mn-ea"/>
          <a:cs typeface="+mn-cs"/>
        </a:defRPr>
      </a:lvl7pPr>
      <a:lvl8pPr marL="3200400">
        <a:defRPr>
          <a:latin typeface="+mn-lt"/>
          <a:ea typeface="+mn-ea"/>
          <a:cs typeface="+mn-cs"/>
        </a:defRPr>
      </a:lvl8pPr>
      <a:lvl9pPr marL="3657600">
        <a:defRPr>
          <a:latin typeface="+mn-lt"/>
          <a:ea typeface="+mn-ea"/>
          <a:cs typeface="+mn-cs"/>
        </a:defRPr>
      </a:lvl9pPr>
    </p:bodyStyle>
    <p:otherStyle>
      <a:lvl1pPr marL="0">
        <a:defRPr>
          <a:latin typeface="+mn-lt"/>
          <a:ea typeface="+mn-ea"/>
          <a:cs typeface="+mn-cs"/>
        </a:defRPr>
      </a:lvl1pPr>
      <a:lvl2pPr marL="457200">
        <a:defRPr>
          <a:latin typeface="+mn-lt"/>
          <a:ea typeface="+mn-ea"/>
          <a:cs typeface="+mn-cs"/>
        </a:defRPr>
      </a:lvl2pPr>
      <a:lvl3pPr marL="914400">
        <a:defRPr>
          <a:latin typeface="+mn-lt"/>
          <a:ea typeface="+mn-ea"/>
          <a:cs typeface="+mn-cs"/>
        </a:defRPr>
      </a:lvl3pPr>
      <a:lvl4pPr marL="1371600">
        <a:defRPr>
          <a:latin typeface="+mn-lt"/>
          <a:ea typeface="+mn-ea"/>
          <a:cs typeface="+mn-cs"/>
        </a:defRPr>
      </a:lvl4pPr>
      <a:lvl5pPr marL="1828800">
        <a:defRPr>
          <a:latin typeface="+mn-lt"/>
          <a:ea typeface="+mn-ea"/>
          <a:cs typeface="+mn-cs"/>
        </a:defRPr>
      </a:lvl5pPr>
      <a:lvl6pPr marL="2286000">
        <a:defRPr>
          <a:latin typeface="+mn-lt"/>
          <a:ea typeface="+mn-ea"/>
          <a:cs typeface="+mn-cs"/>
        </a:defRPr>
      </a:lvl6pPr>
      <a:lvl7pPr marL="2743200">
        <a:defRPr>
          <a:latin typeface="+mn-lt"/>
          <a:ea typeface="+mn-ea"/>
          <a:cs typeface="+mn-cs"/>
        </a:defRPr>
      </a:lvl7pPr>
      <a:lvl8pPr marL="3200400">
        <a:defRPr>
          <a:latin typeface="+mn-lt"/>
          <a:ea typeface="+mn-ea"/>
          <a:cs typeface="+mn-cs"/>
        </a:defRPr>
      </a:lvl8pPr>
      <a:lvl9pPr marL="3657600">
        <a:defRPr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4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5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6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7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8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9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0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1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917126055110006046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2686050" y="1006961"/>
            <a:ext cx="2934742" cy="2727938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8804"/>
              </a:lnSpc>
              <a:spcBef>
                <a:spcPct val="0"/>
              </a:spcBef>
              <a:spcAft>
                <a:spcPct val="0"/>
              </a:spcAft>
            </a:pPr>
            <a:r>
              <a:rPr sz="8450" spc="10">
                <a:solidFill>
                  <a:srgbClr val="00BEA8"/>
                </a:solidFill>
                <a:latin typeface="EMRPUB+JIHRAS+MicrosoftYaHei-Bold"/>
                <a:cs typeface="EMRPUB+JIHRAS+MicrosoftYaHei-Bold"/>
              </a:rPr>
              <a:t>01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1211580" y="5636140"/>
            <a:ext cx="1614785" cy="774799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500"/>
              </a:lnSpc>
              <a:spcBef>
                <a:spcPct val="0"/>
              </a:spcBef>
              <a:spcAft>
                <a:spcPct val="0"/>
              </a:spcAft>
            </a:pPr>
            <a:r>
              <a:rPr sz="2400">
                <a:solidFill>
                  <a:srgbClr val="00BEA8"/>
                </a:solidFill>
                <a:latin typeface="PCICVU+RTFUVP+MicrosoftYaHei"/>
                <a:cs typeface="PCICVU+RTFUVP+MicrosoftYaHei"/>
              </a:rPr>
              <a:t>Chapter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4381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00BEA8"/>
                </a:solidFill>
                <a:latin typeface="CGQWSR+MS-UIGothic"/>
                <a:cs typeface="CGQWSR+MS-UIGothic"/>
              </a:rPr>
              <a:t>存</a:t>
            </a:r>
            <a:r>
              <a:rPr sz="3000">
                <a:solidFill>
                  <a:srgbClr val="00BEA8"/>
                </a:solidFill>
                <a:latin typeface="SimSun"/>
                <a:cs typeface="SimSun"/>
              </a:rPr>
              <a:t>货</a:t>
            </a:r>
            <a:r>
              <a:rPr sz="3000">
                <a:solidFill>
                  <a:srgbClr val="00BEA8"/>
                </a:solidFill>
                <a:latin typeface="CGQWSR+MS-UIGothic"/>
                <a:cs typeface="CGQWSR+MS-UIGothic"/>
              </a:rPr>
              <a:t>核算的定</a:t>
            </a:r>
            <a:r>
              <a:rPr sz="3000">
                <a:solidFill>
                  <a:srgbClr val="00BEA8"/>
                </a:solidFill>
                <a:latin typeface="SimSun"/>
                <a:cs typeface="SimSun"/>
              </a:rPr>
              <a:t>义</a:t>
            </a:r>
            <a:r>
              <a:rPr sz="3000">
                <a:solidFill>
                  <a:srgbClr val="00BEA8"/>
                </a:solidFill>
                <a:latin typeface="CGQWSR+MS-UIGothic"/>
                <a:cs typeface="CGQWSR+MS-UIGothic"/>
              </a:rPr>
              <a:t>与功能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501015" y="1294527"/>
            <a:ext cx="1943100" cy="571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800"/>
              </a:lnSpc>
              <a:spcBef>
                <a:spcPct val="0"/>
              </a:spcBef>
              <a:spcAft>
                <a:spcPct val="0"/>
              </a:spcAft>
            </a:pPr>
            <a:r>
              <a:rPr sz="1800">
                <a:solidFill>
                  <a:srgbClr val="00BEA8"/>
                </a:solidFill>
                <a:latin typeface="CGQWSR+MS-UIGothic"/>
                <a:cs typeface="CGQWSR+MS-UIGothic"/>
              </a:rPr>
              <a:t>存</a:t>
            </a:r>
            <a:r>
              <a:rPr sz="1800">
                <a:solidFill>
                  <a:srgbClr val="00BEA8"/>
                </a:solidFill>
                <a:latin typeface="SimSun"/>
                <a:cs typeface="SimSun"/>
              </a:rPr>
              <a:t>货</a:t>
            </a:r>
            <a:r>
              <a:rPr sz="1800">
                <a:solidFill>
                  <a:srgbClr val="00BEA8"/>
                </a:solidFill>
                <a:latin typeface="CGQWSR+MS-UIGothic"/>
                <a:cs typeface="CGQWSR+MS-UIGothic"/>
              </a:rPr>
              <a:t>核算的定</a:t>
            </a:r>
            <a:r>
              <a:rPr sz="1800">
                <a:solidFill>
                  <a:srgbClr val="00BEA8"/>
                </a:solidFill>
                <a:latin typeface="SimSun"/>
                <a:cs typeface="SimSun"/>
              </a:rPr>
              <a:t>义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7458709" y="1294527"/>
            <a:ext cx="1989505" cy="245100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875"/>
              </a:lnSpc>
              <a:spcBef>
                <a:spcPct val="0"/>
              </a:spcBef>
              <a:spcAft>
                <a:spcPct val="0"/>
              </a:spcAft>
            </a:pPr>
            <a:r>
              <a:rPr sz="1800">
                <a:solidFill>
                  <a:srgbClr val="00BEA8"/>
                </a:solidFill>
                <a:latin typeface="EMRPUB+JIHRAS+MicrosoftYaHei-Bold"/>
                <a:cs typeface="EMRPUB+JIHRAS+MicrosoftYaHei-Bold"/>
              </a:rPr>
              <a:t>2.</a:t>
            </a:r>
            <a:r>
              <a:rPr sz="1800" spc="90">
                <a:solidFill>
                  <a:srgbClr val="00BEA8"/>
                </a:solidFill>
                <a:latin typeface="EMRPUB+JIHRAS+MicrosoftYaHei-Bold"/>
                <a:cs typeface="EMRPUB+JIHRAS+MicrosoftYaHei-Bold"/>
              </a:rPr>
              <a:t> </a:t>
            </a:r>
            <a:r>
              <a:rPr sz="1800">
                <a:solidFill>
                  <a:srgbClr val="00BEA8"/>
                </a:solidFill>
                <a:latin typeface="SimSun"/>
                <a:cs typeface="SimSun"/>
              </a:rPr>
              <a:t>监</a:t>
            </a:r>
            <a:r>
              <a:rPr sz="1800">
                <a:solidFill>
                  <a:srgbClr val="00BEA8"/>
                </a:solidFill>
                <a:latin typeface="CGQWSR+MS-UIGothic"/>
                <a:cs typeface="CGQWSR+MS-UIGothic"/>
              </a:rPr>
              <a:t>控存</a:t>
            </a:r>
            <a:r>
              <a:rPr sz="1800">
                <a:solidFill>
                  <a:srgbClr val="00BEA8"/>
                </a:solidFill>
                <a:latin typeface="SimSun"/>
                <a:cs typeface="SimSun"/>
              </a:rPr>
              <a:t>货</a:t>
            </a:r>
            <a:r>
              <a:rPr sz="1800">
                <a:solidFill>
                  <a:srgbClr val="00BEA8"/>
                </a:solidFill>
                <a:latin typeface="CGQWSR+MS-UIGothic"/>
                <a:cs typeface="CGQWSR+MS-UIGothic"/>
              </a:rPr>
              <a:t>成本</a:t>
            </a:r>
          </a:p>
          <a:p>
            <a:pPr marL="0" marR="0">
              <a:lnSpc>
                <a:spcPts val="1875"/>
              </a:lnSpc>
              <a:spcBef>
                <a:spcPts val="12809"/>
              </a:spcBef>
              <a:spcAft>
                <a:spcPct val="0"/>
              </a:spcAft>
            </a:pPr>
            <a:r>
              <a:rPr sz="1800">
                <a:solidFill>
                  <a:srgbClr val="00BEA8"/>
                </a:solidFill>
                <a:latin typeface="EMRPUB+JIHRAS+MicrosoftYaHei-Bold"/>
                <a:cs typeface="EMRPUB+JIHRAS+MicrosoftYaHei-Bold"/>
              </a:rPr>
              <a:t>3.</a:t>
            </a:r>
            <a:r>
              <a:rPr sz="1800" spc="90">
                <a:solidFill>
                  <a:srgbClr val="00BEA8"/>
                </a:solidFill>
                <a:latin typeface="EMRPUB+JIHRAS+MicrosoftYaHei-Bold"/>
                <a:cs typeface="EMRPUB+JIHRAS+MicrosoftYaHei-Bold"/>
              </a:rPr>
              <a:t> </a:t>
            </a:r>
            <a:r>
              <a:rPr sz="1800">
                <a:solidFill>
                  <a:srgbClr val="00BEA8"/>
                </a:solidFill>
                <a:latin typeface="SimSun"/>
                <a:cs typeface="SimSun"/>
              </a:rPr>
              <a:t>优</a:t>
            </a:r>
            <a:r>
              <a:rPr sz="1800">
                <a:solidFill>
                  <a:srgbClr val="00BEA8"/>
                </a:solidFill>
                <a:latin typeface="CGQWSR+MS-UIGothic"/>
                <a:cs typeface="CGQWSR+MS-UIGothic"/>
              </a:rPr>
              <a:t>化</a:t>
            </a:r>
            <a:r>
              <a:rPr sz="1800">
                <a:solidFill>
                  <a:srgbClr val="00BEA8"/>
                </a:solidFill>
                <a:latin typeface="SimSun"/>
                <a:cs typeface="SimSun"/>
              </a:rPr>
              <a:t>库</a:t>
            </a:r>
            <a:r>
              <a:rPr sz="1800">
                <a:solidFill>
                  <a:srgbClr val="00BEA8"/>
                </a:solidFill>
                <a:latin typeface="CGQWSR+MS-UIGothic"/>
                <a:cs typeface="CGQWSR+MS-UIGothic"/>
              </a:rPr>
              <a:t>存</a:t>
            </a:r>
            <a:r>
              <a:rPr sz="1800">
                <a:solidFill>
                  <a:srgbClr val="00BEA8"/>
                </a:solidFill>
                <a:latin typeface="SimSun"/>
                <a:cs typeface="SimSun"/>
              </a:rPr>
              <a:t>结</a:t>
            </a:r>
            <a:r>
              <a:rPr sz="1800">
                <a:solidFill>
                  <a:srgbClr val="00BEA8"/>
                </a:solidFill>
                <a:latin typeface="CGQWSR+MS-UIGothic"/>
                <a:cs typeface="CGQWSR+MS-UIGothic"/>
              </a:rPr>
              <a:t>构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501015" y="3159521"/>
            <a:ext cx="1943100" cy="571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800"/>
              </a:lnSpc>
              <a:spcBef>
                <a:spcPct val="0"/>
              </a:spcBef>
              <a:spcAft>
                <a:spcPct val="0"/>
              </a:spcAft>
            </a:pPr>
            <a:r>
              <a:rPr sz="1800">
                <a:solidFill>
                  <a:srgbClr val="00BEA8"/>
                </a:solidFill>
                <a:latin typeface="CGQWSR+MS-UIGothic"/>
                <a:cs typeface="CGQWSR+MS-UIGothic"/>
              </a:rPr>
              <a:t>存</a:t>
            </a:r>
            <a:r>
              <a:rPr sz="1800">
                <a:solidFill>
                  <a:srgbClr val="00BEA8"/>
                </a:solidFill>
                <a:latin typeface="SimSun"/>
                <a:cs typeface="SimSun"/>
              </a:rPr>
              <a:t>货</a:t>
            </a:r>
            <a:r>
              <a:rPr sz="1800">
                <a:solidFill>
                  <a:srgbClr val="00BEA8"/>
                </a:solidFill>
                <a:latin typeface="CGQWSR+MS-UIGothic"/>
                <a:cs typeface="CGQWSR+MS-UIGothic"/>
              </a:rPr>
              <a:t>核算的功能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501015" y="5122318"/>
            <a:ext cx="2155298" cy="634844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31"/>
              </a:lnSpc>
              <a:spcBef>
                <a:spcPct val="0"/>
              </a:spcBef>
              <a:spcAft>
                <a:spcPct val="0"/>
              </a:spcAft>
            </a:pPr>
            <a:r>
              <a:rPr sz="1950">
                <a:solidFill>
                  <a:srgbClr val="00BEA8"/>
                </a:solidFill>
                <a:latin typeface="EMRPUB+JIHRAS+MicrosoftYaHei-Bold"/>
                <a:cs typeface="EMRPUB+JIHRAS+MicrosoftYaHei-Bold"/>
              </a:rPr>
              <a:t>1.</a:t>
            </a:r>
            <a:r>
              <a:rPr sz="1950" spc="97">
                <a:solidFill>
                  <a:srgbClr val="00BEA8"/>
                </a:solidFill>
                <a:latin typeface="EMRPUB+JIHRAS+MicrosoftYaHei-Bold"/>
                <a:cs typeface="EMRPUB+JIHRAS+MicrosoftYaHei-Bold"/>
              </a:rPr>
              <a:t> </a:t>
            </a:r>
            <a:r>
              <a:rPr sz="1950">
                <a:solidFill>
                  <a:srgbClr val="00BEA8"/>
                </a:solidFill>
                <a:latin typeface="SimSun"/>
                <a:cs typeface="SimSun"/>
              </a:rPr>
              <a:t>记录</a:t>
            </a:r>
            <a:r>
              <a:rPr sz="1950">
                <a:solidFill>
                  <a:srgbClr val="00BEA8"/>
                </a:solidFill>
                <a:latin typeface="CGQWSR+MS-UIGothic"/>
                <a:cs typeface="CGQWSR+MS-UIGothic"/>
              </a:rPr>
              <a:t>存</a:t>
            </a:r>
            <a:r>
              <a:rPr sz="1950">
                <a:solidFill>
                  <a:srgbClr val="00BEA8"/>
                </a:solidFill>
                <a:latin typeface="SimSun"/>
                <a:cs typeface="SimSun"/>
              </a:rPr>
              <a:t>货</a:t>
            </a:r>
            <a:r>
              <a:rPr sz="1950">
                <a:solidFill>
                  <a:srgbClr val="00BEA8"/>
                </a:solidFill>
                <a:latin typeface="CGQWSR+MS-UIGothic"/>
                <a:cs typeface="CGQWSR+MS-UIGothic"/>
              </a:rPr>
              <a:t>信息</a:t>
            </a:r>
          </a:p>
        </p:txBody>
      </p:sp>
      <p:sp>
        <p:nvSpPr>
          <p:cNvPr id="8" name="object 8"/>
          <p:cNvSpPr txBox="1"/>
          <p:nvPr/>
        </p:nvSpPr>
        <p:spPr>
          <a:xfrm>
            <a:off x="7458709" y="5116591"/>
            <a:ext cx="1989505" cy="58601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875"/>
              </a:lnSpc>
              <a:spcBef>
                <a:spcPct val="0"/>
              </a:spcBef>
              <a:spcAft>
                <a:spcPct val="0"/>
              </a:spcAft>
            </a:pPr>
            <a:r>
              <a:rPr sz="1800">
                <a:solidFill>
                  <a:srgbClr val="00BEA8"/>
                </a:solidFill>
                <a:latin typeface="EMRPUB+JIHRAS+MicrosoftYaHei-Bold"/>
                <a:cs typeface="EMRPUB+JIHRAS+MicrosoftYaHei-Bold"/>
              </a:rPr>
              <a:t>4.</a:t>
            </a:r>
            <a:r>
              <a:rPr sz="1800" spc="90">
                <a:solidFill>
                  <a:srgbClr val="00BEA8"/>
                </a:solidFill>
                <a:latin typeface="EMRPUB+JIHRAS+MicrosoftYaHei-Bold"/>
                <a:cs typeface="EMRPUB+JIHRAS+MicrosoftYaHei-Bold"/>
              </a:rPr>
              <a:t> </a:t>
            </a:r>
            <a:r>
              <a:rPr sz="1800">
                <a:solidFill>
                  <a:srgbClr val="00BEA8"/>
                </a:solidFill>
                <a:latin typeface="CGQWSR+MS-UIGothic"/>
                <a:cs typeface="CGQWSR+MS-UIGothic"/>
              </a:rPr>
              <a:t>防止存</a:t>
            </a:r>
            <a:r>
              <a:rPr sz="1800">
                <a:solidFill>
                  <a:srgbClr val="00BEA8"/>
                </a:solidFill>
                <a:latin typeface="SimSun"/>
                <a:cs typeface="SimSun"/>
              </a:rPr>
              <a:t>货积压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3619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00BEA8"/>
                </a:solidFill>
                <a:latin typeface="CGQWSR+MS-UIGothic"/>
                <a:cs typeface="CGQWSR+MS-UIGothic"/>
              </a:rPr>
              <a:t>存</a:t>
            </a:r>
            <a:r>
              <a:rPr sz="3000">
                <a:solidFill>
                  <a:srgbClr val="00BEA8"/>
                </a:solidFill>
                <a:latin typeface="SimSun"/>
                <a:cs typeface="SimSun"/>
              </a:rPr>
              <a:t>货</a:t>
            </a:r>
            <a:r>
              <a:rPr sz="3000">
                <a:solidFill>
                  <a:srgbClr val="00BEA8"/>
                </a:solidFill>
                <a:latin typeface="CGQWSR+MS-UIGothic"/>
                <a:cs typeface="CGQWSR+MS-UIGothic"/>
              </a:rPr>
              <a:t>核算的重要性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1650364" y="1709959"/>
            <a:ext cx="2435098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25">
                <a:solidFill>
                  <a:srgbClr val="FFFDFD"/>
                </a:solidFill>
                <a:latin typeface="CGQWSR+MS-UIGothic"/>
                <a:cs typeface="CGQWSR+MS-UIGothic"/>
              </a:rPr>
              <a:t>准确</a:t>
            </a:r>
            <a:r>
              <a:rPr sz="2000" spc="25">
                <a:solidFill>
                  <a:srgbClr val="FFFDFD"/>
                </a:solidFill>
                <a:latin typeface="SimSun"/>
                <a:cs typeface="SimSun"/>
              </a:rPr>
              <a:t>记录</a:t>
            </a:r>
            <a:r>
              <a:rPr sz="2000" spc="25">
                <a:solidFill>
                  <a:srgbClr val="FFFDFD"/>
                </a:solidFill>
                <a:latin typeface="CGQWSR+MS-UIGothic"/>
                <a:cs typeface="CGQWSR+MS-UIGothic"/>
              </a:rPr>
              <a:t>存</a:t>
            </a:r>
            <a:r>
              <a:rPr sz="2000" spc="23">
                <a:solidFill>
                  <a:srgbClr val="FFFDFD"/>
                </a:solidFill>
                <a:latin typeface="SimSun"/>
                <a:cs typeface="SimSun"/>
              </a:rPr>
              <a:t>货</a:t>
            </a:r>
            <a:r>
              <a:rPr sz="2000" spc="23">
                <a:solidFill>
                  <a:srgbClr val="FFFDFD"/>
                </a:solidFill>
                <a:latin typeface="CGQWSR+MS-UIGothic"/>
                <a:cs typeface="CGQWSR+MS-UIGothic"/>
              </a:rPr>
              <a:t>信息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8440419" y="1709959"/>
            <a:ext cx="2435097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25">
                <a:solidFill>
                  <a:srgbClr val="FFFDFD"/>
                </a:solidFill>
                <a:latin typeface="CGQWSR+MS-UIGothic"/>
                <a:cs typeface="CGQWSR+MS-UIGothic"/>
              </a:rPr>
              <a:t>提高企</a:t>
            </a:r>
            <a:r>
              <a:rPr sz="2000" spc="25">
                <a:solidFill>
                  <a:srgbClr val="FFFDFD"/>
                </a:solidFill>
                <a:latin typeface="SimSun"/>
                <a:cs typeface="SimSun"/>
              </a:rPr>
              <a:t>业经济</a:t>
            </a:r>
            <a:r>
              <a:rPr sz="2000" spc="23">
                <a:solidFill>
                  <a:srgbClr val="FFFDFD"/>
                </a:solidFill>
                <a:latin typeface="CGQWSR+MS-UIGothic"/>
                <a:cs typeface="CGQWSR+MS-UIGothic"/>
              </a:rPr>
              <a:t>效益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1209675" y="2281292"/>
            <a:ext cx="3505200" cy="15049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CGQWSR+MS-UIGothic"/>
                <a:cs typeface="CGQWSR+MS-UIGothic"/>
              </a:rPr>
              <a:t>存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货</a:t>
            </a:r>
            <a:r>
              <a:rPr sz="1500">
                <a:solidFill>
                  <a:srgbClr val="FFFDFD"/>
                </a:solidFill>
                <a:latin typeface="CGQWSR+MS-UIGothic"/>
                <a:cs typeface="CGQWSR+MS-UIGothic"/>
              </a:rPr>
              <a:t>核算能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够</a:t>
            </a:r>
            <a:r>
              <a:rPr sz="1500">
                <a:solidFill>
                  <a:srgbClr val="FFFDFD"/>
                </a:solidFill>
                <a:latin typeface="CGQWSR+MS-UIGothic"/>
                <a:cs typeface="CGQWSR+MS-UIGothic"/>
              </a:rPr>
              <a:t>准确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记录</a:t>
            </a:r>
            <a:r>
              <a:rPr sz="1500">
                <a:solidFill>
                  <a:srgbClr val="FFFDFD"/>
                </a:solidFill>
                <a:latin typeface="CGQWSR+MS-UIGothic"/>
                <a:cs typeface="CGQWSR+MS-UIGothic"/>
              </a:rPr>
              <a:t>企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业</a:t>
            </a:r>
            <a:r>
              <a:rPr sz="1500">
                <a:solidFill>
                  <a:srgbClr val="FFFDFD"/>
                </a:solidFill>
                <a:latin typeface="CGQWSR+MS-UIGothic"/>
                <a:cs typeface="CGQWSR+MS-UIGothic"/>
              </a:rPr>
              <a:t>存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货</a:t>
            </a:r>
            <a:r>
              <a:rPr sz="1500">
                <a:solidFill>
                  <a:srgbClr val="FFFDFD"/>
                </a:solidFill>
                <a:latin typeface="CGQWSR+MS-UIGothic"/>
                <a:cs typeface="CGQWSR+MS-UIGothic"/>
              </a:rPr>
              <a:t>的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详</a:t>
            </a:r>
          </a:p>
          <a:p>
            <a:pPr marL="0" marR="0">
              <a:lnSpc>
                <a:spcPts val="1500"/>
              </a:lnSpc>
              <a:spcBef>
                <a:spcPts val="1200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细</a:t>
            </a:r>
            <a:r>
              <a:rPr sz="1500">
                <a:solidFill>
                  <a:srgbClr val="FFFDFD"/>
                </a:solidFill>
                <a:latin typeface="CGQWSR+MS-UIGothic"/>
                <a:cs typeface="CGQWSR+MS-UIGothic"/>
              </a:rPr>
              <a:t>信息，包括品种、数量、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规</a:t>
            </a:r>
            <a:r>
              <a:rPr sz="1500">
                <a:solidFill>
                  <a:srgbClr val="FFFDFD"/>
                </a:solidFill>
                <a:latin typeface="CGQWSR+MS-UIGothic"/>
                <a:cs typeface="CGQWSR+MS-UIGothic"/>
              </a:rPr>
              <a:t>格、价</a:t>
            </a:r>
          </a:p>
          <a:p>
            <a:pPr marL="0" marR="0">
              <a:lnSpc>
                <a:spcPts val="1500"/>
              </a:lnSpc>
              <a:spcBef>
                <a:spcPts val="1200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值</a:t>
            </a:r>
            <a:r>
              <a:rPr sz="1500">
                <a:solidFill>
                  <a:srgbClr val="FFFDFD"/>
                </a:solidFill>
                <a:latin typeface="CGQWSR+MS-UIGothic"/>
                <a:cs typeface="CGQWSR+MS-UIGothic"/>
              </a:rPr>
              <a:t>等，从而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为</a:t>
            </a:r>
            <a:r>
              <a:rPr sz="1500">
                <a:solidFill>
                  <a:srgbClr val="FFFDFD"/>
                </a:solidFill>
                <a:latin typeface="CGQWSR+MS-UIGothic"/>
                <a:cs typeface="CGQWSR+MS-UIGothic"/>
              </a:rPr>
              <a:t>企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业财务</a:t>
            </a:r>
            <a:r>
              <a:rPr sz="1500">
                <a:solidFill>
                  <a:srgbClr val="FFFDFD"/>
                </a:solidFill>
                <a:latin typeface="CGQWSR+MS-UIGothic"/>
                <a:cs typeface="CGQWSR+MS-UIGothic"/>
              </a:rPr>
              <a:t>管理提供可靠</a:t>
            </a:r>
          </a:p>
          <a:p>
            <a:pPr marL="0" marR="0">
              <a:lnSpc>
                <a:spcPts val="1500"/>
              </a:lnSpc>
              <a:spcBef>
                <a:spcPts val="1200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CGQWSR+MS-UIGothic"/>
                <a:cs typeface="CGQWSR+MS-UIGothic"/>
              </a:rPr>
              <a:t>的数据支持。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7904480" y="2452742"/>
            <a:ext cx="3577083" cy="11620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CGQWSR+MS-UIGothic"/>
                <a:cs typeface="CGQWSR+MS-UIGothic"/>
              </a:rPr>
              <a:t>通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过对</a:t>
            </a:r>
            <a:r>
              <a:rPr sz="1500">
                <a:solidFill>
                  <a:srgbClr val="FFFDFD"/>
                </a:solidFill>
                <a:latin typeface="CGQWSR+MS-UIGothic"/>
                <a:cs typeface="CGQWSR+MS-UIGothic"/>
              </a:rPr>
              <a:t>存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货</a:t>
            </a:r>
            <a:r>
              <a:rPr sz="1500">
                <a:solidFill>
                  <a:srgbClr val="FFFDFD"/>
                </a:solidFill>
                <a:latin typeface="CGQWSR+MS-UIGothic"/>
                <a:cs typeface="CGQWSR+MS-UIGothic"/>
              </a:rPr>
              <a:t>的准确核算和有效管理，</a:t>
            </a:r>
          </a:p>
          <a:p>
            <a:pPr marL="0" marR="0">
              <a:lnSpc>
                <a:spcPts val="1500"/>
              </a:lnSpc>
              <a:spcBef>
                <a:spcPts val="1200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CGQWSR+MS-UIGothic"/>
                <a:cs typeface="CGQWSR+MS-UIGothic"/>
              </a:rPr>
              <a:t>能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够优</a:t>
            </a:r>
            <a:r>
              <a:rPr sz="1500">
                <a:solidFill>
                  <a:srgbClr val="FFFDFD"/>
                </a:solidFill>
                <a:latin typeface="CGQWSR+MS-UIGothic"/>
                <a:cs typeface="CGQWSR+MS-UIGothic"/>
              </a:rPr>
              <a:t>化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库</a:t>
            </a:r>
            <a:r>
              <a:rPr sz="1500">
                <a:solidFill>
                  <a:srgbClr val="FFFDFD"/>
                </a:solidFill>
                <a:latin typeface="CGQWSR+MS-UIGothic"/>
                <a:cs typeface="CGQWSR+MS-UIGothic"/>
              </a:rPr>
              <a:t>存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结</a:t>
            </a:r>
            <a:r>
              <a:rPr sz="1500">
                <a:solidFill>
                  <a:srgbClr val="FFFDFD"/>
                </a:solidFill>
                <a:latin typeface="CGQWSR+MS-UIGothic"/>
                <a:cs typeface="CGQWSR+MS-UIGothic"/>
              </a:rPr>
              <a:t>构，提高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库</a:t>
            </a:r>
            <a:r>
              <a:rPr sz="1500">
                <a:solidFill>
                  <a:srgbClr val="FFFDFD"/>
                </a:solidFill>
                <a:latin typeface="CGQWSR+MS-UIGothic"/>
                <a:cs typeface="CGQWSR+MS-UIGothic"/>
              </a:rPr>
              <a:t>存周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转</a:t>
            </a:r>
            <a:r>
              <a:rPr sz="1500">
                <a:solidFill>
                  <a:srgbClr val="FFFDFD"/>
                </a:solidFill>
                <a:latin typeface="CGQWSR+MS-UIGothic"/>
                <a:cs typeface="CGQWSR+MS-UIGothic"/>
              </a:rPr>
              <a:t>率，</a:t>
            </a:r>
          </a:p>
          <a:p>
            <a:pPr marL="0" marR="0">
              <a:lnSpc>
                <a:spcPts val="1500"/>
              </a:lnSpc>
              <a:spcBef>
                <a:spcPts val="1200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CGQWSR+MS-UIGothic"/>
                <a:cs typeface="CGQWSR+MS-UIGothic"/>
              </a:rPr>
              <a:t>降低企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业</a:t>
            </a:r>
            <a:r>
              <a:rPr sz="1500">
                <a:solidFill>
                  <a:srgbClr val="FFFDFD"/>
                </a:solidFill>
                <a:latin typeface="CGQWSR+MS-UIGothic"/>
                <a:cs typeface="CGQWSR+MS-UIGothic"/>
              </a:rPr>
              <a:t>成本，提高企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业经济</a:t>
            </a:r>
            <a:r>
              <a:rPr sz="1500">
                <a:solidFill>
                  <a:srgbClr val="FFFDFD"/>
                </a:solidFill>
                <a:latin typeface="CGQWSR+MS-UIGothic"/>
                <a:cs typeface="CGQWSR+MS-UIGothic"/>
              </a:rPr>
              <a:t>效益。</a:t>
            </a:r>
          </a:p>
        </p:txBody>
      </p:sp>
      <p:sp>
        <p:nvSpPr>
          <p:cNvPr id="8" name="object 8"/>
          <p:cNvSpPr txBox="1"/>
          <p:nvPr/>
        </p:nvSpPr>
        <p:spPr>
          <a:xfrm>
            <a:off x="5045709" y="3853719"/>
            <a:ext cx="2435097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25">
                <a:solidFill>
                  <a:srgbClr val="FFFDFD"/>
                </a:solidFill>
                <a:latin typeface="CGQWSR+MS-UIGothic"/>
                <a:cs typeface="CGQWSR+MS-UIGothic"/>
              </a:rPr>
              <a:t>保障企</a:t>
            </a:r>
            <a:r>
              <a:rPr sz="2000" spc="25">
                <a:solidFill>
                  <a:srgbClr val="FFFDFD"/>
                </a:solidFill>
                <a:latin typeface="SimSun"/>
                <a:cs typeface="SimSun"/>
              </a:rPr>
              <a:t>业资产</a:t>
            </a:r>
            <a:r>
              <a:rPr sz="2000" spc="23">
                <a:solidFill>
                  <a:srgbClr val="FFFDFD"/>
                </a:solidFill>
                <a:latin typeface="CGQWSR+MS-UIGothic"/>
                <a:cs typeface="CGQWSR+MS-UIGothic"/>
              </a:rPr>
              <a:t>安全</a:t>
            </a:r>
          </a:p>
        </p:txBody>
      </p:sp>
      <p:sp>
        <p:nvSpPr>
          <p:cNvPr id="9" name="object 9"/>
          <p:cNvSpPr txBox="1"/>
          <p:nvPr/>
        </p:nvSpPr>
        <p:spPr>
          <a:xfrm>
            <a:off x="4604384" y="4597138"/>
            <a:ext cx="3431604" cy="11620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CGQWSR+MS-UIGothic"/>
                <a:cs typeface="CGQWSR+MS-UIGothic"/>
              </a:rPr>
              <a:t>通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过</a:t>
            </a:r>
            <a:r>
              <a:rPr sz="1500">
                <a:solidFill>
                  <a:srgbClr val="FFFDFD"/>
                </a:solidFill>
                <a:latin typeface="CGQWSR+MS-UIGothic"/>
                <a:cs typeface="CGQWSR+MS-UIGothic"/>
              </a:rPr>
              <a:t>存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货</a:t>
            </a:r>
            <a:r>
              <a:rPr sz="1500">
                <a:solidFill>
                  <a:srgbClr val="FFFDFD"/>
                </a:solidFill>
                <a:latin typeface="CGQWSR+MS-UIGothic"/>
                <a:cs typeface="CGQWSR+MS-UIGothic"/>
              </a:rPr>
              <a:t>核算，能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够</a:t>
            </a:r>
            <a:r>
              <a:rPr sz="1500">
                <a:solidFill>
                  <a:srgbClr val="FFFDFD"/>
                </a:solidFill>
                <a:latin typeface="CGQWSR+MS-UIGothic"/>
                <a:cs typeface="CGQWSR+MS-UIGothic"/>
              </a:rPr>
              <a:t>及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时发现</a:t>
            </a:r>
            <a:r>
              <a:rPr sz="1500">
                <a:solidFill>
                  <a:srgbClr val="FFFDFD"/>
                </a:solidFill>
                <a:latin typeface="CGQWSR+MS-UIGothic"/>
                <a:cs typeface="CGQWSR+MS-UIGothic"/>
              </a:rPr>
              <a:t>和防止</a:t>
            </a:r>
          </a:p>
          <a:p>
            <a:pPr marL="0" marR="0">
              <a:lnSpc>
                <a:spcPts val="1500"/>
              </a:lnSpc>
              <a:spcBef>
                <a:spcPts val="1200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CGQWSR+MS-UIGothic"/>
                <a:cs typeface="CGQWSR+MS-UIGothic"/>
              </a:rPr>
              <a:t>存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货</a:t>
            </a:r>
            <a:r>
              <a:rPr sz="1500">
                <a:solidFill>
                  <a:srgbClr val="FFFDFD"/>
                </a:solidFill>
                <a:latin typeface="CGQWSR+MS-UIGothic"/>
                <a:cs typeface="CGQWSR+MS-UIGothic"/>
              </a:rPr>
              <a:t>的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丢</a:t>
            </a:r>
            <a:r>
              <a:rPr sz="1500">
                <a:solidFill>
                  <a:srgbClr val="FFFDFD"/>
                </a:solidFill>
                <a:latin typeface="CGQWSR+MS-UIGothic"/>
                <a:cs typeface="CGQWSR+MS-UIGothic"/>
              </a:rPr>
              <a:t>失、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损</a:t>
            </a:r>
            <a:r>
              <a:rPr sz="1500">
                <a:solidFill>
                  <a:srgbClr val="FFFDFD"/>
                </a:solidFill>
                <a:latin typeface="CGQWSR+MS-UIGothic"/>
                <a:cs typeface="CGQWSR+MS-UIGothic"/>
              </a:rPr>
              <a:t>坏、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变质</a:t>
            </a:r>
            <a:r>
              <a:rPr sz="1500">
                <a:solidFill>
                  <a:srgbClr val="FFFDFD"/>
                </a:solidFill>
                <a:latin typeface="CGQWSR+MS-UIGothic"/>
                <a:cs typeface="CGQWSR+MS-UIGothic"/>
              </a:rPr>
              <a:t>等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问题</a:t>
            </a:r>
            <a:r>
              <a:rPr sz="1500">
                <a:solidFill>
                  <a:srgbClr val="FFFDFD"/>
                </a:solidFill>
                <a:latin typeface="CGQWSR+MS-UIGothic"/>
                <a:cs typeface="CGQWSR+MS-UIGothic"/>
              </a:rPr>
              <a:t>，保</a:t>
            </a:r>
          </a:p>
          <a:p>
            <a:pPr marL="0" marR="0">
              <a:lnSpc>
                <a:spcPts val="1500"/>
              </a:lnSpc>
              <a:spcBef>
                <a:spcPts val="1200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CGQWSR+MS-UIGothic"/>
                <a:cs typeface="CGQWSR+MS-UIGothic"/>
              </a:rPr>
              <a:t>障企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业资产</a:t>
            </a:r>
            <a:r>
              <a:rPr sz="1500">
                <a:solidFill>
                  <a:srgbClr val="FFFDFD"/>
                </a:solidFill>
                <a:latin typeface="CGQWSR+MS-UIGothic"/>
                <a:cs typeface="CGQWSR+MS-UIGothic"/>
              </a:rPr>
              <a:t>的安全。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6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4381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00BEA8"/>
                </a:solidFill>
                <a:latin typeface="CGQWSR+MS-UIGothic"/>
                <a:cs typeface="CGQWSR+MS-UIGothic"/>
              </a:rPr>
              <a:t>存</a:t>
            </a:r>
            <a:r>
              <a:rPr sz="3000">
                <a:solidFill>
                  <a:srgbClr val="00BEA8"/>
                </a:solidFill>
                <a:latin typeface="SimSun"/>
                <a:cs typeface="SimSun"/>
              </a:rPr>
              <a:t>货</a:t>
            </a:r>
            <a:r>
              <a:rPr sz="3000">
                <a:solidFill>
                  <a:srgbClr val="00BEA8"/>
                </a:solidFill>
                <a:latin typeface="CGQWSR+MS-UIGothic"/>
                <a:cs typeface="CGQWSR+MS-UIGothic"/>
              </a:rPr>
              <a:t>核算的</a:t>
            </a:r>
            <a:r>
              <a:rPr sz="3000">
                <a:solidFill>
                  <a:srgbClr val="00BEA8"/>
                </a:solidFill>
                <a:latin typeface="SimSun"/>
                <a:cs typeface="SimSun"/>
              </a:rPr>
              <a:t>历</a:t>
            </a:r>
            <a:r>
              <a:rPr sz="3000">
                <a:solidFill>
                  <a:srgbClr val="00BEA8"/>
                </a:solidFill>
                <a:latin typeface="CGQWSR+MS-UIGothic"/>
                <a:cs typeface="CGQWSR+MS-UIGothic"/>
              </a:rPr>
              <a:t>史与</a:t>
            </a:r>
            <a:r>
              <a:rPr sz="3000">
                <a:solidFill>
                  <a:srgbClr val="00BEA8"/>
                </a:solidFill>
                <a:latin typeface="SimSun"/>
                <a:cs typeface="SimSun"/>
              </a:rPr>
              <a:t>发</a:t>
            </a:r>
            <a:r>
              <a:rPr sz="3000">
                <a:solidFill>
                  <a:srgbClr val="00BEA8"/>
                </a:solidFill>
                <a:latin typeface="CGQWSR+MS-UIGothic"/>
                <a:cs typeface="CGQWSR+MS-UIGothic"/>
              </a:rPr>
              <a:t>展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2373629" y="2612294"/>
            <a:ext cx="2178050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23">
                <a:solidFill>
                  <a:srgbClr val="FFFFFF"/>
                </a:solidFill>
                <a:latin typeface="CGQWSR+MS-UIGothic"/>
                <a:cs typeface="CGQWSR+MS-UIGothic"/>
              </a:rPr>
              <a:t>存</a:t>
            </a:r>
            <a:r>
              <a:rPr sz="2000" spc="25">
                <a:solidFill>
                  <a:srgbClr val="FFFFFF"/>
                </a:solidFill>
                <a:latin typeface="SimSun"/>
                <a:cs typeface="SimSun"/>
              </a:rPr>
              <a:t>货</a:t>
            </a:r>
            <a:r>
              <a:rPr sz="2000" spc="25">
                <a:solidFill>
                  <a:srgbClr val="FFFFFF"/>
                </a:solidFill>
                <a:latin typeface="CGQWSR+MS-UIGothic"/>
                <a:cs typeface="CGQWSR+MS-UIGothic"/>
              </a:rPr>
              <a:t>核算的</a:t>
            </a:r>
            <a:r>
              <a:rPr sz="2000" spc="23">
                <a:solidFill>
                  <a:srgbClr val="FFFFFF"/>
                </a:solidFill>
                <a:latin typeface="SimSun"/>
                <a:cs typeface="SimSun"/>
              </a:rPr>
              <a:t>历</a:t>
            </a:r>
            <a:r>
              <a:rPr sz="2000">
                <a:solidFill>
                  <a:srgbClr val="FFFFFF"/>
                </a:solidFill>
                <a:latin typeface="CGQWSR+MS-UIGothic"/>
                <a:cs typeface="CGQWSR+MS-UIGothic"/>
              </a:rPr>
              <a:t>史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7908925" y="2612294"/>
            <a:ext cx="2692400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23">
                <a:solidFill>
                  <a:srgbClr val="FFFFFF"/>
                </a:solidFill>
                <a:latin typeface="CGQWSR+MS-UIGothic"/>
                <a:cs typeface="CGQWSR+MS-UIGothic"/>
              </a:rPr>
              <a:t>存</a:t>
            </a:r>
            <a:r>
              <a:rPr sz="2000" spc="25">
                <a:solidFill>
                  <a:srgbClr val="FFFFFF"/>
                </a:solidFill>
                <a:latin typeface="SimSun"/>
                <a:cs typeface="SimSun"/>
              </a:rPr>
              <a:t>货</a:t>
            </a:r>
            <a:r>
              <a:rPr sz="2000" spc="25">
                <a:solidFill>
                  <a:srgbClr val="FFFFFF"/>
                </a:solidFill>
                <a:latin typeface="CGQWSR+MS-UIGothic"/>
                <a:cs typeface="CGQWSR+MS-UIGothic"/>
              </a:rPr>
              <a:t>核算的</a:t>
            </a:r>
            <a:r>
              <a:rPr sz="2000" spc="23">
                <a:solidFill>
                  <a:srgbClr val="FFFFFF"/>
                </a:solidFill>
                <a:latin typeface="SimSun"/>
                <a:cs typeface="SimSun"/>
              </a:rPr>
              <a:t>发</a:t>
            </a:r>
            <a:r>
              <a:rPr sz="2000" spc="23">
                <a:solidFill>
                  <a:srgbClr val="FFFFFF"/>
                </a:solidFill>
                <a:latin typeface="CGQWSR+MS-UIGothic"/>
                <a:cs typeface="CGQWSR+MS-UIGothic"/>
              </a:rPr>
              <a:t>展</a:t>
            </a:r>
            <a:r>
              <a:rPr sz="2000" spc="25">
                <a:solidFill>
                  <a:srgbClr val="FFFFFF"/>
                </a:solidFill>
                <a:latin typeface="SimSun"/>
                <a:cs typeface="SimSun"/>
              </a:rPr>
              <a:t>趋势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2686050" y="1006961"/>
            <a:ext cx="2934742" cy="2727938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8804"/>
              </a:lnSpc>
              <a:spcBef>
                <a:spcPct val="0"/>
              </a:spcBef>
              <a:spcAft>
                <a:spcPct val="0"/>
              </a:spcAft>
            </a:pPr>
            <a:r>
              <a:rPr sz="8450" spc="10">
                <a:solidFill>
                  <a:srgbClr val="00BEA8"/>
                </a:solidFill>
                <a:latin typeface="EMRPUB+JIHRAS+MicrosoftYaHei-Bold"/>
                <a:cs typeface="EMRPUB+JIHRAS+MicrosoftYaHei-Bold"/>
              </a:rPr>
              <a:t>02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1211580" y="5636140"/>
            <a:ext cx="1614785" cy="774799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500"/>
              </a:lnSpc>
              <a:spcBef>
                <a:spcPct val="0"/>
              </a:spcBef>
              <a:spcAft>
                <a:spcPct val="0"/>
              </a:spcAft>
            </a:pPr>
            <a:r>
              <a:rPr sz="2400">
                <a:solidFill>
                  <a:srgbClr val="00BEA8"/>
                </a:solidFill>
                <a:latin typeface="PCICVU+RTFUVP+MicrosoftYaHei"/>
                <a:cs typeface="PCICVU+RTFUVP+MicrosoftYaHei"/>
              </a:rPr>
              <a:t>Chapter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2857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00BEA8"/>
                </a:solidFill>
                <a:latin typeface="CGQWSR+MS-UIGothic"/>
                <a:cs typeface="CGQWSR+MS-UIGothic"/>
              </a:rPr>
              <a:t>存</a:t>
            </a:r>
            <a:r>
              <a:rPr sz="3000">
                <a:solidFill>
                  <a:srgbClr val="00BEA8"/>
                </a:solidFill>
                <a:latin typeface="SimSun"/>
                <a:cs typeface="SimSun"/>
              </a:rPr>
              <a:t>货</a:t>
            </a:r>
            <a:r>
              <a:rPr sz="3000">
                <a:solidFill>
                  <a:srgbClr val="00BEA8"/>
                </a:solidFill>
                <a:latin typeface="CGQWSR+MS-UIGothic"/>
                <a:cs typeface="CGQWSR+MS-UIGothic"/>
              </a:rPr>
              <a:t>核算流程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5436234" y="1995709"/>
            <a:ext cx="1581911" cy="3580129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23">
                <a:solidFill>
                  <a:srgbClr val="FFFFFF"/>
                </a:solidFill>
                <a:latin typeface="CGQWSR+MS-UIGothic"/>
                <a:cs typeface="CGQWSR+MS-UIGothic"/>
              </a:rPr>
              <a:t>采</a:t>
            </a:r>
            <a:r>
              <a:rPr sz="2000" spc="25">
                <a:solidFill>
                  <a:srgbClr val="FFFFFF"/>
                </a:solidFill>
                <a:latin typeface="SimSun"/>
                <a:cs typeface="SimSun"/>
              </a:rPr>
              <a:t>购</a:t>
            </a:r>
            <a:r>
              <a:rPr sz="2000" spc="25">
                <a:solidFill>
                  <a:srgbClr val="FFFFFF"/>
                </a:solidFill>
                <a:latin typeface="CGQWSR+MS-UIGothic"/>
                <a:cs typeface="CGQWSR+MS-UIGothic"/>
              </a:rPr>
              <a:t>入</a:t>
            </a:r>
            <a:r>
              <a:rPr sz="2000">
                <a:solidFill>
                  <a:srgbClr val="FFFFFF"/>
                </a:solidFill>
                <a:latin typeface="SimSun"/>
                <a:cs typeface="SimSun"/>
              </a:rPr>
              <a:t>库</a:t>
            </a:r>
          </a:p>
          <a:p>
            <a:pPr marL="175259" marR="0">
              <a:lnSpc>
                <a:spcPts val="2000"/>
              </a:lnSpc>
              <a:spcBef>
                <a:spcPts val="5704"/>
              </a:spcBef>
              <a:spcAft>
                <a:spcPct val="0"/>
              </a:spcAft>
            </a:pPr>
            <a:r>
              <a:rPr sz="2000" spc="23">
                <a:solidFill>
                  <a:srgbClr val="FFFFFF"/>
                </a:solidFill>
                <a:latin typeface="SimSun"/>
                <a:cs typeface="SimSun"/>
              </a:rPr>
              <a:t>销</a:t>
            </a:r>
            <a:r>
              <a:rPr sz="2000" spc="25">
                <a:solidFill>
                  <a:srgbClr val="FFFFFF"/>
                </a:solidFill>
                <a:latin typeface="CGQWSR+MS-UIGothic"/>
                <a:cs typeface="CGQWSR+MS-UIGothic"/>
              </a:rPr>
              <a:t>售出</a:t>
            </a:r>
            <a:r>
              <a:rPr sz="2000">
                <a:solidFill>
                  <a:srgbClr val="FFFFFF"/>
                </a:solidFill>
                <a:latin typeface="SimSun"/>
                <a:cs typeface="SimSun"/>
              </a:rPr>
              <a:t>库</a:t>
            </a:r>
          </a:p>
          <a:p>
            <a:pPr marL="168909" marR="0">
              <a:lnSpc>
                <a:spcPts val="2000"/>
              </a:lnSpc>
              <a:spcBef>
                <a:spcPts val="5725"/>
              </a:spcBef>
              <a:spcAft>
                <a:spcPct val="0"/>
              </a:spcAft>
            </a:pPr>
            <a:r>
              <a:rPr sz="2000" spc="23">
                <a:solidFill>
                  <a:srgbClr val="FFFFFF"/>
                </a:solidFill>
                <a:latin typeface="SimSun"/>
                <a:cs typeface="SimSun"/>
              </a:rPr>
              <a:t>库</a:t>
            </a:r>
            <a:r>
              <a:rPr sz="2000" spc="25">
                <a:solidFill>
                  <a:srgbClr val="FFFFFF"/>
                </a:solidFill>
                <a:latin typeface="CGQWSR+MS-UIGothic"/>
                <a:cs typeface="CGQWSR+MS-UIGothic"/>
              </a:rPr>
              <a:t>存管理</a:t>
            </a:r>
          </a:p>
          <a:p>
            <a:pPr marL="168909" marR="0">
              <a:lnSpc>
                <a:spcPts val="2000"/>
              </a:lnSpc>
              <a:spcBef>
                <a:spcPts val="5759"/>
              </a:spcBef>
              <a:spcAft>
                <a:spcPct val="0"/>
              </a:spcAft>
            </a:pPr>
            <a:r>
              <a:rPr sz="2000" spc="25">
                <a:solidFill>
                  <a:srgbClr val="FFFFFF"/>
                </a:solidFill>
                <a:latin typeface="CGQWSR+MS-UIGothic"/>
                <a:cs typeface="CGQWSR+MS-UIGothic"/>
              </a:rPr>
              <a:t>成本核算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3619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00BEA8"/>
                </a:solidFill>
                <a:latin typeface="CGQWSR+MS-UIGothic"/>
                <a:cs typeface="CGQWSR+MS-UIGothic"/>
              </a:rPr>
              <a:t>存</a:t>
            </a:r>
            <a:r>
              <a:rPr sz="3000">
                <a:solidFill>
                  <a:srgbClr val="00BEA8"/>
                </a:solidFill>
                <a:latin typeface="SimSun"/>
                <a:cs typeface="SimSun"/>
              </a:rPr>
              <a:t>货</a:t>
            </a:r>
            <a:r>
              <a:rPr sz="3000">
                <a:solidFill>
                  <a:srgbClr val="00BEA8"/>
                </a:solidFill>
                <a:latin typeface="CGQWSR+MS-UIGothic"/>
                <a:cs typeface="CGQWSR+MS-UIGothic"/>
              </a:rPr>
              <a:t>核算功能模</a:t>
            </a:r>
            <a:r>
              <a:rPr sz="3000">
                <a:solidFill>
                  <a:srgbClr val="00BEA8"/>
                </a:solidFill>
                <a:latin typeface="SimSun"/>
                <a:cs typeface="SimSun"/>
              </a:rPr>
              <a:t>块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1204594" y="1619789"/>
            <a:ext cx="1921001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23">
                <a:solidFill>
                  <a:srgbClr val="00BEA8"/>
                </a:solidFill>
                <a:latin typeface="CGQWSR+MS-UIGothic"/>
                <a:cs typeface="CGQWSR+MS-UIGothic"/>
              </a:rPr>
              <a:t>基</a:t>
            </a:r>
            <a:r>
              <a:rPr sz="2000" spc="25">
                <a:solidFill>
                  <a:srgbClr val="00BEA8"/>
                </a:solidFill>
                <a:latin typeface="SimSun"/>
                <a:cs typeface="SimSun"/>
              </a:rPr>
              <a:t>础</a:t>
            </a:r>
            <a:r>
              <a:rPr sz="2000" spc="25">
                <a:solidFill>
                  <a:srgbClr val="00BEA8"/>
                </a:solidFill>
                <a:latin typeface="CGQWSR+MS-UIGothic"/>
                <a:cs typeface="CGQWSR+MS-UIGothic"/>
              </a:rPr>
              <a:t>数据管理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8300084" y="1619789"/>
            <a:ext cx="1921002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25">
                <a:solidFill>
                  <a:srgbClr val="00BEA8"/>
                </a:solidFill>
                <a:latin typeface="SimSun"/>
                <a:cs typeface="SimSun"/>
              </a:rPr>
              <a:t>业务单</a:t>
            </a:r>
            <a:r>
              <a:rPr sz="2000" spc="25">
                <a:solidFill>
                  <a:srgbClr val="00BEA8"/>
                </a:solidFill>
                <a:latin typeface="CGQWSR+MS-UIGothic"/>
                <a:cs typeface="CGQWSR+MS-UIGothic"/>
              </a:rPr>
              <a:t>据生成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5831840" y="2511780"/>
            <a:ext cx="956490" cy="2620071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865"/>
              </a:lnSpc>
              <a:spcBef>
                <a:spcPct val="0"/>
              </a:spcBef>
              <a:spcAft>
                <a:spcPct val="0"/>
              </a:spcAft>
            </a:pPr>
            <a:r>
              <a:rPr sz="2750" spc="15">
                <a:solidFill>
                  <a:srgbClr val="FFFFFF"/>
                </a:solidFill>
                <a:latin typeface="EMRPUB+JIHRAS+MicrosoftYaHei-Bold"/>
                <a:cs typeface="EMRPUB+JIHRAS+MicrosoftYaHei-Bold"/>
              </a:rPr>
              <a:t>01</a:t>
            </a:r>
          </a:p>
          <a:p>
            <a:pPr marL="0" marR="0">
              <a:lnSpc>
                <a:spcPts val="2865"/>
              </a:lnSpc>
              <a:spcBef>
                <a:spcPts val="3829"/>
              </a:spcBef>
              <a:spcAft>
                <a:spcPct val="0"/>
              </a:spcAft>
            </a:pPr>
            <a:r>
              <a:rPr sz="2750" spc="15">
                <a:solidFill>
                  <a:srgbClr val="FFFFFF"/>
                </a:solidFill>
                <a:latin typeface="EMRPUB+JIHRAS+MicrosoftYaHei-Bold"/>
                <a:cs typeface="EMRPUB+JIHRAS+MicrosoftYaHei-Bold"/>
              </a:rPr>
              <a:t>02</a:t>
            </a:r>
          </a:p>
          <a:p>
            <a:pPr marL="0" marR="0">
              <a:lnSpc>
                <a:spcPts val="2865"/>
              </a:lnSpc>
              <a:spcBef>
                <a:spcPts val="4029"/>
              </a:spcBef>
              <a:spcAft>
                <a:spcPct val="0"/>
              </a:spcAft>
            </a:pPr>
            <a:r>
              <a:rPr sz="2750" spc="15">
                <a:solidFill>
                  <a:srgbClr val="FFFFFF"/>
                </a:solidFill>
                <a:latin typeface="EMRPUB+JIHRAS+MicrosoftYaHei-Bold"/>
                <a:cs typeface="EMRPUB+JIHRAS+MicrosoftYaHei-Bold"/>
              </a:rPr>
              <a:t>03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1204594" y="4286154"/>
            <a:ext cx="1921001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25">
                <a:solidFill>
                  <a:srgbClr val="00BEA8"/>
                </a:solidFill>
                <a:latin typeface="SimSun"/>
                <a:cs typeface="SimSun"/>
              </a:rPr>
              <a:t>业务单</a:t>
            </a:r>
            <a:r>
              <a:rPr sz="2000" spc="23">
                <a:solidFill>
                  <a:srgbClr val="00BEA8"/>
                </a:solidFill>
                <a:latin typeface="CGQWSR+MS-UIGothic"/>
                <a:cs typeface="CGQWSR+MS-UIGothic"/>
              </a:rPr>
              <a:t>据</a:t>
            </a:r>
            <a:r>
              <a:rPr sz="2000" spc="25">
                <a:solidFill>
                  <a:srgbClr val="00BEA8"/>
                </a:solidFill>
                <a:latin typeface="SimSun"/>
                <a:cs typeface="SimSun"/>
              </a:rPr>
              <a:t>审</a:t>
            </a:r>
            <a:r>
              <a:rPr sz="2000">
                <a:solidFill>
                  <a:srgbClr val="00BEA8"/>
                </a:solidFill>
                <a:latin typeface="CGQWSR+MS-UIGothic"/>
                <a:cs typeface="CGQWSR+MS-UIGothic"/>
              </a:rPr>
              <a:t>核</a:t>
            </a:r>
          </a:p>
        </p:txBody>
      </p:sp>
      <p:sp>
        <p:nvSpPr>
          <p:cNvPr id="8" name="object 8"/>
          <p:cNvSpPr txBox="1"/>
          <p:nvPr/>
        </p:nvSpPr>
        <p:spPr>
          <a:xfrm>
            <a:off x="8300084" y="4286154"/>
            <a:ext cx="1406652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23">
                <a:solidFill>
                  <a:srgbClr val="00BEA8"/>
                </a:solidFill>
                <a:latin typeface="SimSun"/>
                <a:cs typeface="SimSun"/>
              </a:rPr>
              <a:t>报</a:t>
            </a:r>
            <a:r>
              <a:rPr sz="2000" spc="25">
                <a:solidFill>
                  <a:srgbClr val="00BEA8"/>
                </a:solidFill>
                <a:latin typeface="CGQWSR+MS-UIGothic"/>
                <a:cs typeface="CGQWSR+MS-UIGothic"/>
              </a:rPr>
              <a:t>表分析</a:t>
            </a:r>
          </a:p>
        </p:txBody>
      </p:sp>
      <p:sp>
        <p:nvSpPr>
          <p:cNvPr id="9" name="object 9"/>
          <p:cNvSpPr txBox="1"/>
          <p:nvPr/>
        </p:nvSpPr>
        <p:spPr>
          <a:xfrm>
            <a:off x="5831840" y="5193385"/>
            <a:ext cx="956490" cy="88779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865"/>
              </a:lnSpc>
              <a:spcBef>
                <a:spcPct val="0"/>
              </a:spcBef>
              <a:spcAft>
                <a:spcPct val="0"/>
              </a:spcAft>
            </a:pPr>
            <a:r>
              <a:rPr sz="2750" spc="15">
                <a:solidFill>
                  <a:srgbClr val="FDFDFD"/>
                </a:solidFill>
                <a:latin typeface="EMRPUB+JIHRAS+MicrosoftYaHei-Bold"/>
                <a:cs typeface="EMRPUB+JIHRAS+MicrosoftYaHei-Bold"/>
              </a:rPr>
              <a:t>04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6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52578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00BEA8"/>
                </a:solidFill>
                <a:latin typeface="CGQWSR+MS-UIGothic"/>
                <a:cs typeface="CGQWSR+MS-UIGothic"/>
              </a:rPr>
              <a:t>存</a:t>
            </a:r>
            <a:r>
              <a:rPr sz="3000">
                <a:solidFill>
                  <a:srgbClr val="00BEA8"/>
                </a:solidFill>
                <a:latin typeface="SimSun"/>
                <a:cs typeface="SimSun"/>
              </a:rPr>
              <a:t>货</a:t>
            </a:r>
            <a:r>
              <a:rPr sz="3000">
                <a:solidFill>
                  <a:srgbClr val="00BEA8"/>
                </a:solidFill>
                <a:latin typeface="CGQWSR+MS-UIGothic"/>
                <a:cs typeface="CGQWSR+MS-UIGothic"/>
              </a:rPr>
              <a:t>核算与其他模</a:t>
            </a:r>
            <a:r>
              <a:rPr sz="3000">
                <a:solidFill>
                  <a:srgbClr val="00BEA8"/>
                </a:solidFill>
                <a:latin typeface="SimSun"/>
                <a:cs typeface="SimSun"/>
              </a:rPr>
              <a:t>块</a:t>
            </a:r>
            <a:r>
              <a:rPr sz="3000">
                <a:solidFill>
                  <a:srgbClr val="00BEA8"/>
                </a:solidFill>
                <a:latin typeface="CGQWSR+MS-UIGothic"/>
                <a:cs typeface="CGQWSR+MS-UIGothic"/>
              </a:rPr>
              <a:t>的集成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9243694" y="2004055"/>
            <a:ext cx="1692319" cy="4921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50"/>
              </a:lnSpc>
              <a:spcBef>
                <a:spcPct val="0"/>
              </a:spcBef>
              <a:spcAft>
                <a:spcPct val="0"/>
              </a:spcAft>
            </a:pPr>
            <a:r>
              <a:rPr sz="1550" spc="25">
                <a:solidFill>
                  <a:srgbClr val="00BEA8"/>
                </a:solidFill>
                <a:latin typeface="SimSun"/>
                <a:cs typeface="SimSun"/>
              </a:rPr>
              <a:t>进销</a:t>
            </a:r>
            <a:r>
              <a:rPr sz="1550" spc="25">
                <a:solidFill>
                  <a:srgbClr val="00BEA8"/>
                </a:solidFill>
                <a:latin typeface="CGQWSR+MS-UIGothic"/>
                <a:cs typeface="CGQWSR+MS-UIGothic"/>
              </a:rPr>
              <a:t>存系</a:t>
            </a:r>
            <a:r>
              <a:rPr sz="1550" spc="25">
                <a:solidFill>
                  <a:srgbClr val="00BEA8"/>
                </a:solidFill>
                <a:latin typeface="SimSun"/>
                <a:cs typeface="SimSun"/>
              </a:rPr>
              <a:t>统</a:t>
            </a:r>
            <a:r>
              <a:rPr sz="1550" spc="25">
                <a:solidFill>
                  <a:srgbClr val="00BEA8"/>
                </a:solidFill>
                <a:latin typeface="CGQWSR+MS-UIGothic"/>
                <a:cs typeface="CGQWSR+MS-UIGothic"/>
              </a:rPr>
              <a:t>集成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9351009" y="4147815"/>
            <a:ext cx="1477359" cy="50462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615"/>
              </a:lnSpc>
              <a:spcBef>
                <a:spcPct val="0"/>
              </a:spcBef>
              <a:spcAft>
                <a:spcPct val="0"/>
              </a:spcAft>
            </a:pPr>
            <a:r>
              <a:rPr sz="1550" spc="20">
                <a:solidFill>
                  <a:srgbClr val="00BEA8"/>
                </a:solidFill>
                <a:latin typeface="EMRPUB+JIHRAS+MicrosoftYaHei-Bold"/>
                <a:cs typeface="EMRPUB+JIHRAS+MicrosoftYaHei-Bold"/>
              </a:rPr>
              <a:t>ERP</a:t>
            </a:r>
            <a:r>
              <a:rPr sz="1550" spc="20">
                <a:solidFill>
                  <a:srgbClr val="00BEA8"/>
                </a:solidFill>
                <a:latin typeface="CGQWSR+MS-UIGothic"/>
                <a:cs typeface="CGQWSR+MS-UIGothic"/>
              </a:rPr>
              <a:t>系</a:t>
            </a:r>
            <a:r>
              <a:rPr sz="1550" spc="20">
                <a:solidFill>
                  <a:srgbClr val="00BEA8"/>
                </a:solidFill>
                <a:latin typeface="SimSun"/>
                <a:cs typeface="SimSun"/>
              </a:rPr>
              <a:t>统</a:t>
            </a:r>
            <a:r>
              <a:rPr sz="1550" spc="20">
                <a:solidFill>
                  <a:srgbClr val="00BEA8"/>
                </a:solidFill>
                <a:latin typeface="CGQWSR+MS-UIGothic"/>
                <a:cs typeface="CGQWSR+MS-UIGothic"/>
              </a:rPr>
              <a:t>集成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2686050" y="1006961"/>
            <a:ext cx="2934742" cy="2727938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8804"/>
              </a:lnSpc>
              <a:spcBef>
                <a:spcPct val="0"/>
              </a:spcBef>
              <a:spcAft>
                <a:spcPct val="0"/>
              </a:spcAft>
            </a:pPr>
            <a:r>
              <a:rPr sz="8450" spc="10">
                <a:solidFill>
                  <a:srgbClr val="00BEA8"/>
                </a:solidFill>
                <a:latin typeface="EMRPUB+JIHRAS+MicrosoftYaHei-Bold"/>
                <a:cs typeface="EMRPUB+JIHRAS+MicrosoftYaHei-Bold"/>
              </a:rPr>
              <a:t>03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1211580" y="5636140"/>
            <a:ext cx="1614785" cy="774799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500"/>
              </a:lnSpc>
              <a:spcBef>
                <a:spcPct val="0"/>
              </a:spcBef>
              <a:spcAft>
                <a:spcPct val="0"/>
              </a:spcAft>
            </a:pPr>
            <a:r>
              <a:rPr sz="2400">
                <a:solidFill>
                  <a:srgbClr val="00BEA8"/>
                </a:solidFill>
                <a:latin typeface="PCICVU+RTFUVP+MicrosoftYaHei"/>
                <a:cs typeface="PCICVU+RTFUVP+MicrosoftYaHei"/>
              </a:rPr>
              <a:t>Chapter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4000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00BEA8"/>
                </a:solidFill>
                <a:latin typeface="CGQWSR+MS-UIGothic"/>
                <a:cs typeface="CGQWSR+MS-UIGothic"/>
              </a:rPr>
              <a:t>物料清</a:t>
            </a:r>
            <a:r>
              <a:rPr sz="3000">
                <a:solidFill>
                  <a:srgbClr val="00BEA8"/>
                </a:solidFill>
                <a:latin typeface="SimSun"/>
                <a:cs typeface="SimSun"/>
              </a:rPr>
              <a:t>单</a:t>
            </a:r>
            <a:r>
              <a:rPr sz="3000">
                <a:solidFill>
                  <a:srgbClr val="00BEA8"/>
                </a:solidFill>
                <a:latin typeface="CGQWSR+MS-UIGothic"/>
                <a:cs typeface="CGQWSR+MS-UIGothic"/>
              </a:rPr>
              <a:t>与</a:t>
            </a:r>
            <a:r>
              <a:rPr sz="3000">
                <a:solidFill>
                  <a:srgbClr val="00BEA8"/>
                </a:solidFill>
                <a:latin typeface="SimSun"/>
                <a:cs typeface="SimSun"/>
              </a:rPr>
              <a:t>库</a:t>
            </a:r>
            <a:r>
              <a:rPr sz="3000">
                <a:solidFill>
                  <a:srgbClr val="00BEA8"/>
                </a:solidFill>
                <a:latin typeface="CGQWSR+MS-UIGothic"/>
                <a:cs typeface="CGQWSR+MS-UIGothic"/>
              </a:rPr>
              <a:t>存管理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655319" y="1473196"/>
            <a:ext cx="2092318" cy="4921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50"/>
              </a:lnSpc>
              <a:spcBef>
                <a:spcPct val="0"/>
              </a:spcBef>
              <a:spcAft>
                <a:spcPct val="0"/>
              </a:spcAft>
            </a:pPr>
            <a:r>
              <a:rPr sz="1550" spc="25">
                <a:solidFill>
                  <a:srgbClr val="00BEA8"/>
                </a:solidFill>
                <a:latin typeface="CGQWSR+MS-UIGothic"/>
                <a:cs typeface="CGQWSR+MS-UIGothic"/>
              </a:rPr>
              <a:t>物料清</a:t>
            </a:r>
            <a:r>
              <a:rPr sz="1550" spc="25">
                <a:solidFill>
                  <a:srgbClr val="00BEA8"/>
                </a:solidFill>
                <a:latin typeface="SimSun"/>
                <a:cs typeface="SimSun"/>
              </a:rPr>
              <a:t>单</a:t>
            </a:r>
            <a:r>
              <a:rPr sz="1550" spc="25">
                <a:solidFill>
                  <a:srgbClr val="00BEA8"/>
                </a:solidFill>
                <a:latin typeface="CGQWSR+MS-UIGothic"/>
                <a:cs typeface="CGQWSR+MS-UIGothic"/>
              </a:rPr>
              <a:t>定</a:t>
            </a:r>
            <a:r>
              <a:rPr sz="1550" spc="25">
                <a:solidFill>
                  <a:srgbClr val="00BEA8"/>
                </a:solidFill>
                <a:latin typeface="SimSun"/>
                <a:cs typeface="SimSun"/>
              </a:rPr>
              <a:t>义</a:t>
            </a:r>
            <a:r>
              <a:rPr sz="1550" spc="25">
                <a:solidFill>
                  <a:srgbClr val="00BEA8"/>
                </a:solidFill>
                <a:latin typeface="CGQWSR+MS-UIGothic"/>
                <a:cs typeface="CGQWSR+MS-UIGothic"/>
              </a:rPr>
              <a:t>与分</a:t>
            </a:r>
            <a:r>
              <a:rPr sz="1550">
                <a:solidFill>
                  <a:srgbClr val="00BEA8"/>
                </a:solidFill>
                <a:latin typeface="SimSun"/>
                <a:cs typeface="SimSun"/>
              </a:rPr>
              <a:t>类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693419" y="4044946"/>
            <a:ext cx="1092123" cy="4921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50"/>
              </a:lnSpc>
              <a:spcBef>
                <a:spcPct val="0"/>
              </a:spcBef>
              <a:spcAft>
                <a:spcPct val="0"/>
              </a:spcAft>
            </a:pPr>
            <a:r>
              <a:rPr sz="1550" spc="25">
                <a:solidFill>
                  <a:srgbClr val="FFFFFF"/>
                </a:solidFill>
                <a:latin typeface="SimSun"/>
                <a:cs typeface="SimSun"/>
              </a:rPr>
              <a:t>库</a:t>
            </a:r>
            <a:r>
              <a:rPr sz="1550" spc="25">
                <a:solidFill>
                  <a:srgbClr val="FFFFFF"/>
                </a:solidFill>
                <a:latin typeface="CGQWSR+MS-UIGothic"/>
                <a:cs typeface="CGQWSR+MS-UIGothic"/>
              </a:rPr>
              <a:t>存管理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693419" y="4451838"/>
            <a:ext cx="3088444" cy="1354454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详细阐</a:t>
            </a:r>
            <a:r>
              <a:rPr sz="1350">
                <a:solidFill>
                  <a:srgbClr val="FFFFFF"/>
                </a:solidFill>
                <a:latin typeface="CGQWSR+MS-UIGothic"/>
                <a:cs typeface="CGQWSR+MS-UIGothic"/>
              </a:rPr>
              <a:t>述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库</a:t>
            </a:r>
            <a:r>
              <a:rPr sz="1350">
                <a:solidFill>
                  <a:srgbClr val="FFFFFF"/>
                </a:solidFill>
                <a:latin typeface="CGQWSR+MS-UIGothic"/>
                <a:cs typeface="CGQWSR+MS-UIGothic"/>
              </a:rPr>
              <a:t>存管理的基本概念、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库</a:t>
            </a:r>
            <a:r>
              <a:rPr sz="1350">
                <a:solidFill>
                  <a:srgbClr val="FFFFFF"/>
                </a:solidFill>
                <a:latin typeface="CGQWSR+MS-UIGothic"/>
                <a:cs typeface="CGQWSR+MS-UIGothic"/>
              </a:rPr>
              <a:t>存</a:t>
            </a:r>
          </a:p>
          <a:p>
            <a:pPr marL="0" marR="0">
              <a:lnSpc>
                <a:spcPts val="1350"/>
              </a:lnSpc>
              <a:spcBef>
                <a:spcPts val="1079"/>
              </a:spcBef>
              <a:spcAft>
                <a:spcPct val="0"/>
              </a:spcAft>
            </a:pPr>
            <a:r>
              <a:rPr sz="1350">
                <a:solidFill>
                  <a:srgbClr val="FFFFFF"/>
                </a:solidFill>
                <a:latin typeface="CGQWSR+MS-UIGothic"/>
                <a:cs typeface="CGQWSR+MS-UIGothic"/>
              </a:rPr>
              <a:t>控制方法、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库</a:t>
            </a:r>
            <a:r>
              <a:rPr sz="1350">
                <a:solidFill>
                  <a:srgbClr val="FFFFFF"/>
                </a:solidFill>
                <a:latin typeface="CGQWSR+MS-UIGothic"/>
                <a:cs typeface="CGQWSR+MS-UIGothic"/>
              </a:rPr>
              <a:t>存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盘</a:t>
            </a:r>
            <a:r>
              <a:rPr sz="1350">
                <a:solidFill>
                  <a:srgbClr val="FFFFFF"/>
                </a:solidFill>
                <a:latin typeface="CGQWSR+MS-UIGothic"/>
                <a:cs typeface="CGQWSR+MS-UIGothic"/>
              </a:rPr>
              <a:t>点与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调</a:t>
            </a:r>
            <a:r>
              <a:rPr sz="1350">
                <a:solidFill>
                  <a:srgbClr val="FFFFFF"/>
                </a:solidFill>
                <a:latin typeface="CGQWSR+MS-UIGothic"/>
                <a:cs typeface="CGQWSR+MS-UIGothic"/>
              </a:rPr>
              <a:t>整、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库</a:t>
            </a:r>
            <a:r>
              <a:rPr sz="1350">
                <a:solidFill>
                  <a:srgbClr val="FFFFFF"/>
                </a:solidFill>
                <a:latin typeface="CGQWSR+MS-UIGothic"/>
                <a:cs typeface="CGQWSR+MS-UIGothic"/>
              </a:rPr>
              <a:t>存数</a:t>
            </a:r>
          </a:p>
          <a:p>
            <a:pPr marL="0" marR="0">
              <a:lnSpc>
                <a:spcPts val="1350"/>
              </a:lnSpc>
              <a:spcBef>
                <a:spcPts val="1029"/>
              </a:spcBef>
              <a:spcAft>
                <a:spcPct val="0"/>
              </a:spcAft>
            </a:pPr>
            <a:r>
              <a:rPr sz="1350">
                <a:solidFill>
                  <a:srgbClr val="FFFFFF"/>
                </a:solidFill>
                <a:latin typeface="CGQWSR+MS-UIGothic"/>
                <a:cs typeface="CGQWSR+MS-UIGothic"/>
              </a:rPr>
              <a:t>据分析等方面的知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识</a:t>
            </a:r>
            <a:r>
              <a:rPr sz="1350">
                <a:solidFill>
                  <a:srgbClr val="FFFFFF"/>
                </a:solidFill>
                <a:latin typeface="CGQWSR+MS-UIGothic"/>
                <a:cs typeface="CGQWSR+MS-UIGothic"/>
              </a:rPr>
              <a:t>，帮助学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员</a:t>
            </a:r>
            <a:r>
              <a:rPr sz="1350">
                <a:solidFill>
                  <a:srgbClr val="FFFFFF"/>
                </a:solidFill>
                <a:latin typeface="CGQWSR+MS-UIGothic"/>
                <a:cs typeface="CGQWSR+MS-UIGothic"/>
              </a:rPr>
              <a:t>了解</a:t>
            </a:r>
          </a:p>
          <a:p>
            <a:pPr marL="0" marR="0">
              <a:lnSpc>
                <a:spcPts val="1350"/>
              </a:lnSpc>
              <a:spcBef>
                <a:spcPts val="1029"/>
              </a:spcBef>
              <a:spcAft>
                <a:spcPct val="0"/>
              </a:spcAft>
            </a:pPr>
            <a:r>
              <a:rPr sz="1350">
                <a:solidFill>
                  <a:srgbClr val="FFFFFF"/>
                </a:solidFill>
                <a:latin typeface="CGQWSR+MS-UIGothic"/>
                <a:cs typeface="CGQWSR+MS-UIGothic"/>
              </a:rPr>
              <a:t>如何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进</a:t>
            </a:r>
            <a:r>
              <a:rPr sz="1350">
                <a:solidFill>
                  <a:srgbClr val="FFFFFF"/>
                </a:solidFill>
                <a:latin typeface="CGQWSR+MS-UIGothic"/>
                <a:cs typeface="CGQWSR+MS-UIGothic"/>
              </a:rPr>
              <a:t>行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库</a:t>
            </a:r>
            <a:r>
              <a:rPr sz="1350">
                <a:solidFill>
                  <a:srgbClr val="FFFFFF"/>
                </a:solidFill>
                <a:latin typeface="CGQWSR+MS-UIGothic"/>
                <a:cs typeface="CGQWSR+MS-UIGothic"/>
              </a:rPr>
              <a:t>存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规</a:t>
            </a:r>
            <a:r>
              <a:rPr sz="1350">
                <a:solidFill>
                  <a:srgbClr val="FFFFFF"/>
                </a:solidFill>
                <a:latin typeface="CGQWSR+MS-UIGothic"/>
                <a:cs typeface="CGQWSR+MS-UIGothic"/>
              </a:rPr>
              <a:t>划、控制和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监</a:t>
            </a:r>
            <a:r>
              <a:rPr sz="1350">
                <a:solidFill>
                  <a:srgbClr val="FFFFFF"/>
                </a:solidFill>
                <a:latin typeface="CGQWSR+MS-UIGothic"/>
                <a:cs typeface="CGQWSR+MS-UIGothic"/>
              </a:rPr>
              <a:t>督。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6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3238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00BEA8"/>
                </a:solidFill>
                <a:latin typeface="CGQWSR+MS-UIGothic"/>
                <a:cs typeface="CGQWSR+MS-UIGothic"/>
              </a:rPr>
              <a:t>成本</a:t>
            </a:r>
            <a:r>
              <a:rPr sz="3000">
                <a:solidFill>
                  <a:srgbClr val="00BEA8"/>
                </a:solidFill>
                <a:latin typeface="SimSun"/>
                <a:cs typeface="SimSun"/>
              </a:rPr>
              <a:t>计</a:t>
            </a:r>
            <a:r>
              <a:rPr sz="3000">
                <a:solidFill>
                  <a:srgbClr val="00BEA8"/>
                </a:solidFill>
                <a:latin typeface="CGQWSR+MS-UIGothic"/>
                <a:cs typeface="CGQWSR+MS-UIGothic"/>
              </a:rPr>
              <a:t>算与分</a:t>
            </a:r>
            <a:r>
              <a:rPr sz="3000">
                <a:solidFill>
                  <a:srgbClr val="00BEA8"/>
                </a:solidFill>
                <a:latin typeface="SimSun"/>
                <a:cs typeface="SimSun"/>
              </a:rPr>
              <a:t>摊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6385559" y="1691163"/>
            <a:ext cx="2170430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15">
                <a:solidFill>
                  <a:srgbClr val="00BEA8"/>
                </a:solidFill>
                <a:latin typeface="CGQWSR+MS-UIGothic"/>
                <a:cs typeface="CGQWSR+MS-UIGothic"/>
              </a:rPr>
              <a:t>成本构成与</a:t>
            </a:r>
            <a:r>
              <a:rPr sz="2000" spc="14">
                <a:solidFill>
                  <a:srgbClr val="00BEA8"/>
                </a:solidFill>
                <a:latin typeface="SimSun"/>
                <a:cs typeface="SimSun"/>
              </a:rPr>
              <a:t>计</a:t>
            </a:r>
            <a:r>
              <a:rPr sz="2000">
                <a:solidFill>
                  <a:srgbClr val="00BEA8"/>
                </a:solidFill>
                <a:latin typeface="CGQWSR+MS-UIGothic"/>
                <a:cs typeface="CGQWSR+MS-UIGothic"/>
              </a:rPr>
              <a:t>算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6385559" y="4208938"/>
            <a:ext cx="2170429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15">
                <a:solidFill>
                  <a:srgbClr val="00BEA8"/>
                </a:solidFill>
                <a:latin typeface="CGQWSR+MS-UIGothic"/>
                <a:cs typeface="CGQWSR+MS-UIGothic"/>
              </a:rPr>
              <a:t>成本分</a:t>
            </a:r>
            <a:r>
              <a:rPr sz="2000" spc="14">
                <a:solidFill>
                  <a:srgbClr val="00BEA8"/>
                </a:solidFill>
                <a:latin typeface="SimSun"/>
                <a:cs typeface="SimSun"/>
              </a:rPr>
              <a:t>摊</a:t>
            </a:r>
            <a:r>
              <a:rPr sz="2000" spc="15">
                <a:solidFill>
                  <a:srgbClr val="00BEA8"/>
                </a:solidFill>
                <a:latin typeface="CGQWSR+MS-UIGothic"/>
                <a:cs typeface="CGQWSR+MS-UIGothic"/>
              </a:rPr>
              <a:t>与分配</a:t>
            </a: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https://d.book118.com/917126055110006046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Theme Office">
  <a:themeElements>
    <a:clrScheme name="Standard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Standard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Standard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58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6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21">
      <vt:lpstr>Arial</vt:lpstr>
      <vt:lpstr>Calibri</vt:lpstr>
      <vt:lpstr>EMRPUB+JIHRAS+MicrosoftYaHei-Bold</vt:lpstr>
      <vt:lpstr>PCICVU+RTFUVP+MicrosoftYaHei</vt:lpstr>
      <vt:lpstr>CGQWSR+MS-UIGothic</vt:lpstr>
      <vt:lpstr>SimSun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2024-09-21T16:38:21.106</cp:lastPrinted>
  <dcterms:created xsi:type="dcterms:W3CDTF">2024-09-21T08:38:21Z</dcterms:created>
  <dcterms:modified xsi:type="dcterms:W3CDTF">2024-09-21T08:38:22Z</dcterms:modified>
</cp:coreProperties>
</file>