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7EFCB0F-37C5-49D2-A78D-D892848016B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BFF616E-D042-4140-92B1-E553B7C3173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689976C-B37F-473A-ABF7-46EB46D47DC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61F8DA7-FA46-40A9-BF5B-E955FC5C8E8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3C31810-9831-4C46-923F-ADF00A743B9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C763414-43AF-41DB-ADA0-6157AE0A94E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BF3EDF4-4759-42C3-9C41-5065F816611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7B33F45-F488-48CD-93E2-EEF9C9DD59A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1051B1D-6831-4D71-9648-76044661587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A28F107-088E-4239-87B3-5E36C359B3A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5ABE427-5AFF-45B6-9A74-1620983A00D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17135101015006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971050" y="2172960"/>
            <a:ext cx="6249900" cy="197739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950" b="1">
                <a:solidFill>
                  <a:srgbClr val="FFFFB3">
                    <a:alpha val="100000"/>
                  </a:srgbClr>
                </a:solidFill>
                <a:latin typeface="Microsoft Yahei"/>
                <a:ea typeface="Microsoft Yahei"/>
                <a:cs typeface="Microsoft Yahei"/>
              </a:rPr>
              <a:t>贸易倾销行业加强贸易监管维护市场秩序</a:t>
            </a:r>
          </a:p>
        </p:txBody>
      </p:sp>
      <p:sp>
        <p:nvSpPr>
          <p:cNvPr id="3" name="AutoShape 3"/>
          <p:cNvSpPr/>
          <p:nvPr/>
        </p:nvSpPr>
        <p:spPr>
          <a:xfrm>
            <a:off x="3372951" y="4479967"/>
            <a:ext cx="2056587" cy="434059"/>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800">
                <a:solidFill>
                  <a:srgbClr val="FFFFB3">
                    <a:alpha val="100000"/>
                  </a:srgbClr>
                </a:solidFill>
                <a:latin typeface="Microsoft Yahei"/>
                <a:ea typeface="Microsoft Yahei"/>
                <a:cs typeface="Microsoft Yahei"/>
              </a:rPr>
              <a:t>汇报人：XX</a:t>
            </a:r>
            <a:endParaRPr lang="en-US" sz="1100"/>
          </a:p>
        </p:txBody>
      </p:sp>
      <p:sp>
        <p:nvSpPr>
          <p:cNvPr id="4" name="AutoShape 4"/>
          <p:cNvSpPr/>
          <p:nvPr/>
        </p:nvSpPr>
        <p:spPr>
          <a:xfrm>
            <a:off x="6887803" y="4487418"/>
            <a:ext cx="2077143"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800">
                <a:solidFill>
                  <a:srgbClr val="FFFFB3">
                    <a:alpha val="100000"/>
                  </a:srgbClr>
                </a:solidFill>
                <a:latin typeface="Microsoft Yahei"/>
                <a:ea typeface="Microsoft Yahei"/>
                <a:cs typeface="Microsoft Yahei"/>
              </a:rPr>
              <a:t>2024-01-16</a:t>
            </a:r>
            <a:endParaRPr lang="en-US" sz="1100"/>
          </a:p>
        </p:txBody>
      </p:sp>
      <p:sp>
        <p:nvSpPr>
          <p:cNvPr id="5" name="AutoShape 5"/>
          <p:cNvSpPr/>
          <p:nvPr/>
        </p:nvSpPr>
        <p:spPr>
          <a:xfrm>
            <a:off x="352425" y="345394"/>
            <a:ext cx="5497697" cy="419156"/>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200">
                <a:solidFill>
                  <a:srgbClr val="FFFFB3">
                    <a:alpha val="100000"/>
                  </a:srgbClr>
                </a:solidFill>
                <a:latin typeface="Microsoft Yahei"/>
                <a:ea typeface="Microsoft Yahei"/>
                <a:cs typeface="Microsoft Yahei"/>
              </a:rPr>
              <a:t>XX</a:t>
            </a:r>
            <a:endParaRPr lang="en-US" sz="1100"/>
          </a:p>
        </p:txBody>
      </p:sp>
      <p:sp>
        <p:nvSpPr>
          <p:cNvPr id="6" name="AutoShape 6"/>
          <p:cNvSpPr/>
          <p:nvPr/>
        </p:nvSpPr>
        <p:spPr>
          <a:xfrm>
            <a:off x="9364826" y="329260"/>
            <a:ext cx="2473866" cy="508573"/>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FFFFB3">
                    <a:alpha val="100000"/>
                  </a:srgbClr>
                </a:solidFill>
                <a:latin typeface="Microsoft Yahei"/>
                <a:ea typeface="Microsoft Yahei"/>
                <a:cs typeface="Microsoft Yahei"/>
              </a:rPr>
              <a:t>REPORTING</a:t>
            </a:r>
            <a:endParaRPr lang="en-US" sz="1100"/>
          </a:p>
        </p:txBody>
      </p:sp>
      <p:sp>
        <p:nvSpPr>
          <p:cNvPr id="7" name="AutoShape 7"/>
          <p:cNvSpPr/>
          <p:nvPr/>
        </p:nvSpPr>
        <p:spPr>
          <a:xfrm>
            <a:off x="4524375" y="1555068"/>
            <a:ext cx="3262273" cy="419156"/>
          </a:xfrm>
          <a:prstGeom prst="rect">
            <a:avLst/>
          </a:prstGeom>
          <a:noFill/>
        </p:spPr>
        <p:txBody>
          <a:bodyPr vert="horz" wrap="square" lIns="66008" tIns="33052" rIns="66008" bIns="33052"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425">
                <a:solidFill>
                  <a:srgbClr val="FFFFB3">
                    <a:alpha val="100000"/>
                  </a:srgbClr>
                </a:solidFill>
                <a:latin typeface="Microsoft Yahei"/>
                <a:ea typeface="Microsoft Yahei"/>
                <a:cs typeface="Microsoft Yahei"/>
              </a:rPr>
              <a:t>2023 WORK SUMMARY</a:t>
            </a:r>
            <a:endParaRPr lang="en-US" sz="110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2035790" y="2662128"/>
            <a:ext cx="2042564" cy="11772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700" b="1">
                <a:solidFill>
                  <a:schemeClr val="accent1">
                    <a:alpha val="100000"/>
                  </a:schemeClr>
                </a:solidFill>
                <a:latin typeface="Microsoft Yahei"/>
                <a:ea typeface="Microsoft Yahei"/>
                <a:cs typeface="Microsoft Yahei"/>
              </a:rPr>
              <a:t>目 录</a:t>
            </a:r>
          </a:p>
        </p:txBody>
      </p:sp>
      <p:sp>
        <p:nvSpPr>
          <p:cNvPr id="4" name="TextBox 4"/>
          <p:cNvSpPr txBox="1"/>
          <p:nvPr/>
        </p:nvSpPr>
        <p:spPr>
          <a:xfrm>
            <a:off x="2021882" y="3839418"/>
            <a:ext cx="2127531" cy="356454"/>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375"/>
              </a:spcBef>
            </a:pPr>
            <a:r>
              <a:rPr lang="en-US" sz="1350" b="1">
                <a:solidFill>
                  <a:schemeClr val="accent1">
                    <a:alpha val="60000"/>
                  </a:schemeClr>
                </a:solidFill>
                <a:latin typeface="Microsoft Yahei"/>
                <a:ea typeface="Microsoft Yahei"/>
                <a:cs typeface="Microsoft Yahei"/>
              </a:rPr>
              <a:t>CATALOGUE</a:t>
            </a:r>
          </a:p>
        </p:txBody>
      </p:sp>
      <p:sp>
        <p:nvSpPr>
          <p:cNvPr id="5" name="TextBox 5"/>
          <p:cNvSpPr txBox="1"/>
          <p:nvPr/>
        </p:nvSpPr>
        <p:spPr>
          <a:xfrm>
            <a:off x="4918085" y="1406395"/>
            <a:ext cx="6621780" cy="44253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贸易倾销行业现状及问题</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加强贸易监管措施与建议</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维护市场秩序策略与实践</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案例分析：成功应对贸易倾销挑战</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未来展望与挑战</a:t>
            </a:r>
          </a:p>
        </p:txBody>
      </p:sp>
      <p:sp>
        <p:nvSpPr>
          <p:cNvPr id="6" name="AutoShape 6"/>
          <p:cNvSpPr/>
          <p:nvPr/>
        </p:nvSpPr>
        <p:spPr>
          <a:xfrm>
            <a:off x="6340996" y="373969"/>
            <a:ext cx="5497697" cy="419156"/>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200">
                <a:solidFill>
                  <a:schemeClr val="accent1">
                    <a:alpha val="100000"/>
                  </a:schemeClr>
                </a:solidFill>
                <a:latin typeface="Microsoft Yahei"/>
                <a:ea typeface="Microsoft Yahei"/>
                <a:cs typeface="Microsoft Yahei"/>
              </a:rPr>
              <a:t>XX</a:t>
            </a:r>
            <a:endParaRPr lang="en-US" sz="1100"/>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777998" y="1412932"/>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6276714" y="1412932"/>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01</a:t>
            </a:r>
          </a:p>
        </p:txBody>
      </p:sp>
      <p:sp>
        <p:nvSpPr>
          <p:cNvPr id="4" name="TextBox 4"/>
          <p:cNvSpPr txBox="1"/>
          <p:nvPr/>
        </p:nvSpPr>
        <p:spPr>
          <a:xfrm>
            <a:off x="2808922" y="2995857"/>
            <a:ext cx="6574155" cy="180594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accent1">
                    <a:alpha val="100000"/>
                  </a:schemeClr>
                </a:solidFill>
                <a:latin typeface="Microsoft Yahei"/>
                <a:ea typeface="Microsoft Yahei"/>
                <a:cs typeface="Microsoft Yahei"/>
              </a:rPr>
              <a:t>贸易倾销行业现状及问题</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t="12583" b="12583"/>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贸易倾销行业涉及多个领域，包括钢铁、化工、农产品等。这些行业在全球经济一体化背景下，发展迅速，但也存在一些问题。</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行业概述</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随着全球经济的不断发展，贸易倾销行业呈现出以下趋势：一是倾销手段更加隐蔽和多样化；二是涉及的产品范围不断扩大；三是倾销行为对全球市场的影响日益加深。</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发展趋势</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行业概述与发展趋势</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0563" r="20563"/>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倾销行为定义</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倾销是指一国（地区）的生产商或出口商以低于其国内市场价格或低于成本价格将其产品抛售到另一国（地区）市场的行为。</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倾销行为分类</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根据倾销行为的性质和目的，可将其分为以下几类：一是掠夺性倾销，旨在排挤竞争对手，占领市场；二是持续性倾销，以低价销售产品，长期保持市场份额；三是隐蔽性倾销，通过复杂的贸易安排和转移定价等手段进行倾销。</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倾销行为定义与分类</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市场扰乱</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倾销行为往往会导致市场价格的剧烈波动，扰乱正常的市场秩序，影响其他企业的正常经营。</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价格歧视</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一些企业在出口产品时，存在价格歧视行为，即对不同国家（地区）的市场采取不同的定价策略，导致市场价格的扭曲和不公平竞争。</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损害国内产业</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倾销行为会对进口国相关产业造成损害，降低其竞争力和市场份额，甚至导致企业破产和工人失业。</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10333" r="10333"/>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14667" r="14667"/>
          <a:stretch>
            <a:fillRect/>
          </a:stretch>
        </p:blipFill>
        <p:spPr>
          <a:xfrm>
            <a:off x="5358287" y="1416742"/>
            <a:ext cx="1475427" cy="1475427"/>
          </a:xfrm>
          <a:prstGeom prst="ellipse">
            <a:avLst/>
          </a:prstGeom>
        </p:spPr>
      </p:pic>
      <p:pic>
        <p:nvPicPr>
          <p:cNvPr id="19" name="Picture 19"/>
          <p:cNvPicPr>
            <a:picLocks noChangeAspect="1"/>
          </p:cNvPicPr>
          <p:nvPr/>
        </p:nvPicPr>
        <p:blipFill>
          <a:blip r:embed="rId4">
            <a:alphaModFix/>
          </a:blip>
          <a:srcRect l="10750" r="10750"/>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当前存在主要问题</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倾销行为破坏了市场的价格机制和竞争机制，使得市场价格无法真实反映产品的价值和供求关系。</a:t>
            </a:r>
          </a:p>
        </p:txBody>
      </p:sp>
      <p:pic>
        <p:nvPicPr>
          <p:cNvPr id="6" name="Picture 6"/>
          <p:cNvPicPr>
            <a:picLocks noChangeAspect="1"/>
          </p:cNvPicPr>
          <p:nvPr/>
        </p:nvPicPr>
        <p:blipFill>
          <a:blip r:embed="rId2"/>
          <a:srcRect t="10000" b="10000"/>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破坏市场机制</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倾销行为使得一些企业能够以低于成本的价格销售产品，从而排挤其他竞争对手，破坏公平竞争的市场环境。</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阻碍公平竞争</a:t>
            </a:r>
          </a:p>
        </p:txBody>
      </p:sp>
      <p:pic>
        <p:nvPicPr>
          <p:cNvPr id="10" name="Picture 10"/>
          <p:cNvPicPr>
            <a:picLocks noChangeAspect="1"/>
          </p:cNvPicPr>
          <p:nvPr/>
        </p:nvPicPr>
        <p:blipFill>
          <a:blip r:embed="rId3"/>
          <a:srcRect l="13792" r="13792"/>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4750" r="14750"/>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倾销行为可能导致产品质量下降和售后服务不到位等问题，损害消费者的合法权益。</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损害消费者权益</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影响市场秩序和公平竞争</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777998" y="1412932"/>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6276714" y="1412932"/>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02</a:t>
            </a:r>
          </a:p>
        </p:txBody>
      </p:sp>
      <p:sp>
        <p:nvSpPr>
          <p:cNvPr id="4" name="TextBox 4"/>
          <p:cNvSpPr txBox="1"/>
          <p:nvPr/>
        </p:nvSpPr>
        <p:spPr>
          <a:xfrm>
            <a:off x="2808922" y="2995857"/>
            <a:ext cx="6574155" cy="180594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accent1">
                    <a:alpha val="100000"/>
                  </a:schemeClr>
                </a:solidFill>
                <a:latin typeface="Microsoft Yahei"/>
                <a:ea typeface="Microsoft Yahei"/>
                <a:cs typeface="Microsoft Yahei"/>
              </a:rPr>
              <a:t>加强贸易监管措施与建议</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制定和完善相关法律法规</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建立健全贸易倾销行业的法律法规体系，明确倾销行为的定义、认定标准和处罚措施，为加强贸易监管提供法律保障。</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加强法律宣传和培训</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加大对贸易倾销行业相关法律法规的宣传力度，提高企业和公众的法律意识，同时加强对执法人员的培训，提高执法水平。</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2750" r="22750"/>
          <a:stretch>
            <a:fillRect/>
          </a:stretch>
        </p:blipFill>
        <p:spPr>
          <a:xfrm>
            <a:off x="7803289" y="1299241"/>
            <a:ext cx="3679823"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完善法律法规体系建设</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加大执法力度和惩罚措施</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加强执法队伍建设</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建立健全专门的贸易倾销执法队伍，提高执法人员的专业素质和执法能力，确保对倾销行为的及时、准确打击。</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加大处罚力度</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对经查实的倾销行为，依法给予严厉处罚，包括罚款、没收违法所得、责令停产停业等措施，同时建立企业信用记录，对严重违法企业实施信用惩戒。</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9448" r="29448"/>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0168" r="30168"/>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0975" r="30975"/>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通过对国内外市场动态、企业生产经营情况等信息的监测和分析，及时发现潜在的倾销行为，为采取应对措施提供依据。</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建立预警机制</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一旦发现倾销行为，立即启动快速反应机制，组织相关部门进行调查和处理，确保及时制止倾销行为，维护市场秩序。</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建立快速反应机制</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建立预警机制和快速反应机制</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3347" b="3347"/>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积极参与国际反倾销合作与交流，借鉴国际先进经验和做法，加强与其他国家和地区的沟通与协作，共同打击跨国倾销行为。</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鼓励企业拓展国际市场，通过扩大出口、对外投资等方式，提高企业在国际市场的竞争力，降低国内市场倾销的风险。</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推动国际合作与交流</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拓展国际市场</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加强国际交流与合作</a:t>
            </a:r>
            <a:endParaRPr lang="en-US" sz="1100"/>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777998" y="1412932"/>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6276714" y="1412932"/>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03</a:t>
            </a:r>
          </a:p>
        </p:txBody>
      </p:sp>
      <p:sp>
        <p:nvSpPr>
          <p:cNvPr id="4" name="TextBox 4"/>
          <p:cNvSpPr txBox="1"/>
          <p:nvPr/>
        </p:nvSpPr>
        <p:spPr>
          <a:xfrm>
            <a:off x="2808922" y="2995857"/>
            <a:ext cx="6574155" cy="180594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accent1">
                    <a:alpha val="100000"/>
                  </a:schemeClr>
                </a:solidFill>
                <a:latin typeface="Microsoft Yahei"/>
                <a:ea typeface="Microsoft Yahei"/>
                <a:cs typeface="Microsoft Yahei"/>
              </a:rPr>
              <a:t>维护市场秩序策略与实践</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加强反垄断执法</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加大对垄断行为的打击力度，防止企业利用市场优势地位排除、限制竞争，维护市场公平竞争秩序。</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完善公平竞争审查制度</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建立和实施公平竞争审查制度，对涉及市场主体经济活动的政策措施进行公平竞争审查，确保政府行为符合公平竞争要求。</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打破行政性垄断和市场壁垒</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通过改革和完善市场准入制度，消除地方保护和行政性垄断，确保各类市场主体公平参与市场竞争。</a:t>
            </a:r>
          </a:p>
        </p:txBody>
      </p:sp>
      <p:pic>
        <p:nvPicPr>
          <p:cNvPr id="10" name="Picture 10"/>
          <p:cNvPicPr>
            <a:picLocks noChangeAspect="1"/>
          </p:cNvPicPr>
          <p:nvPr/>
        </p:nvPicPr>
        <p:blipFill>
          <a:blip r:embed="rId2"/>
          <a:srcRect l="9833" r="9833"/>
          <a:stretch>
            <a:fillRect/>
          </a:stretch>
        </p:blipFill>
        <p:spPr>
          <a:xfrm>
            <a:off x="869006" y="1293634"/>
            <a:ext cx="4563025"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公平竞争环境营造</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https://d.book118.com/917135101015006035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75</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2024-09-09T08:24:47.561</cp:lastPrinted>
  <dcterms:created xsi:type="dcterms:W3CDTF">2024-09-09T00:24:47Z</dcterms:created>
  <dcterms:modified xsi:type="dcterms:W3CDTF">2024-09-09T00:24:49Z</dcterms:modified>
</cp:coreProperties>
</file>