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fntdata" ContentType="application/x-fontdata"/>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embedTrueTypeFonts="1" saveSubsetFonts="1">
  <p:sldMasterIdLst>
    <p:sldMasterId id="2147483648" r:id="rId1"/>
    <p:sldMasterId id="214748367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40" r:id="rId30"/>
    <p:sldId id="343" r:id="rId31"/>
    <p:sldId id="346" r:id="rId32"/>
    <p:sldId id="349" r:id="rId33"/>
    <p:sldId id="352" r:id="rId34"/>
    <p:sldId id="355" r:id="rId35"/>
    <p:sldId id="358" r:id="rId36"/>
    <p:sldId id="361" r:id="rId37"/>
    <p:sldId id="364" r:id="rId38"/>
    <p:sldId id="367" r:id="rId39"/>
    <p:sldId id="370" r:id="rId40"/>
    <p:sldId id="373" r:id="rId41"/>
    <p:sldId id="376" r:id="rId42"/>
    <p:sldId id="379" r:id="rId43"/>
    <p:sldId id="382" r:id="rId44"/>
    <p:sldId id="385" r:id="rId45"/>
    <p:sldId id="388" r:id="rId46"/>
    <p:sldId id="391" r:id="rId47"/>
    <p:sldId id="393" r:id="rId48"/>
  </p:sldIdLst>
  <p:sldSz cx="9144000" cy="6858000"/>
  <p:notesSz cx="6858000" cy="9144000"/>
  <p:embeddedFontLst>
    <p:embeddedFont>
      <p:font typeface="黑体" panose="02010609060101010101" pitchFamily="1" charset="-122"/>
      <p:regular r:id="rId50"/>
    </p:embeddedFont>
    <p:embeddedFont>
      <p:font typeface="Franklin Gothic Book" panose="020B0503020102020204" pitchFamily="2" charset="0"/>
      <p:regular r:id="rId51"/>
      <p:italic r:id="rId52"/>
    </p:embeddedFont>
    <p:embeddedFont>
      <p:font typeface="Franklin Gothic Medium" panose="020B0603020102020204"/>
      <p:regular r:id="rId53"/>
      <p:italic r:id="rId54"/>
    </p:embeddedFont>
    <p:embeddedFont>
      <p:font typeface="微软雅黑" panose="020B0503020204020204" pitchFamily="2" charset="-122"/>
      <p:regular r:id="rId55"/>
    </p:embeddedFont>
    <p:embeddedFont>
      <p:font typeface="楷体" panose="02010609060101010101" pitchFamily="1" charset="-122"/>
      <p:regular r:id="rId56"/>
    </p:embeddedFont>
    <p:embeddedFont>
      <p:font typeface="Calibri" panose="020F0502020204030204" charset="0"/>
      <p:regular r:id="rId57"/>
      <p:bold r:id="rId58"/>
      <p:italic r:id="rId59"/>
      <p:boldItalic r:id="rId60"/>
    </p:embeddedFont>
  </p:embeddedFontLst>
  <p:custDataLst>
    <p:tags r:id="rId4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slide" Target="slides/slide29.xml" /><Relationship Id="rId32" Type="http://schemas.openxmlformats.org/officeDocument/2006/relationships/slide" Target="slides/slide30.xml" /><Relationship Id="rId33" Type="http://schemas.openxmlformats.org/officeDocument/2006/relationships/slide" Target="slides/slide31.xml" /><Relationship Id="rId34" Type="http://schemas.openxmlformats.org/officeDocument/2006/relationships/slide" Target="slides/slide32.xml" /><Relationship Id="rId35" Type="http://schemas.openxmlformats.org/officeDocument/2006/relationships/slide" Target="slides/slide33.xml" /><Relationship Id="rId36" Type="http://schemas.openxmlformats.org/officeDocument/2006/relationships/slide" Target="slides/slide34.xml" /><Relationship Id="rId37" Type="http://schemas.openxmlformats.org/officeDocument/2006/relationships/slide" Target="slides/slide35.xml" /><Relationship Id="rId38" Type="http://schemas.openxmlformats.org/officeDocument/2006/relationships/slide" Target="slides/slide36.xml" /><Relationship Id="rId39" Type="http://schemas.openxmlformats.org/officeDocument/2006/relationships/slide" Target="slides/slide37.xml" /><Relationship Id="rId4" Type="http://schemas.openxmlformats.org/officeDocument/2006/relationships/slide" Target="slides/slide2.xml" /><Relationship Id="rId40" Type="http://schemas.openxmlformats.org/officeDocument/2006/relationships/slide" Target="slides/slide38.xml" /><Relationship Id="rId41" Type="http://schemas.openxmlformats.org/officeDocument/2006/relationships/slide" Target="slides/slide39.xml" /><Relationship Id="rId42" Type="http://schemas.openxmlformats.org/officeDocument/2006/relationships/slide" Target="slides/slide40.xml" /><Relationship Id="rId43" Type="http://schemas.openxmlformats.org/officeDocument/2006/relationships/slide" Target="slides/slide41.xml" /><Relationship Id="rId44" Type="http://schemas.openxmlformats.org/officeDocument/2006/relationships/slide" Target="slides/slide42.xml" /><Relationship Id="rId45" Type="http://schemas.openxmlformats.org/officeDocument/2006/relationships/slide" Target="slides/slide43.xml" /><Relationship Id="rId46" Type="http://schemas.openxmlformats.org/officeDocument/2006/relationships/slide" Target="slides/slide44.xml" /><Relationship Id="rId47" Type="http://schemas.openxmlformats.org/officeDocument/2006/relationships/slide" Target="slides/slide45.xml" /><Relationship Id="rId48" Type="http://schemas.openxmlformats.org/officeDocument/2006/relationships/slide" Target="slides/slide46.xml" /><Relationship Id="rId49" Type="http://schemas.openxmlformats.org/officeDocument/2006/relationships/tags" Target="tags/tag1.xml" /><Relationship Id="rId5" Type="http://schemas.openxmlformats.org/officeDocument/2006/relationships/slide" Target="slides/slide3.xml" /><Relationship Id="rId50" Type="http://schemas.openxmlformats.org/officeDocument/2006/relationships/font" Target="fonts/font1.fntdata" /><Relationship Id="rId51" Type="http://schemas.openxmlformats.org/officeDocument/2006/relationships/font" Target="fonts/font2.fntdata" /><Relationship Id="rId52" Type="http://schemas.openxmlformats.org/officeDocument/2006/relationships/font" Target="fonts/font3.fntdata" /><Relationship Id="rId53" Type="http://schemas.openxmlformats.org/officeDocument/2006/relationships/font" Target="fonts/font4.fntdata" /><Relationship Id="rId54" Type="http://schemas.openxmlformats.org/officeDocument/2006/relationships/font" Target="fonts/font5.fntdata" /><Relationship Id="rId55" Type="http://schemas.openxmlformats.org/officeDocument/2006/relationships/font" Target="fonts/font6.fntdata" /><Relationship Id="rId56" Type="http://schemas.openxmlformats.org/officeDocument/2006/relationships/font" Target="fonts/font7.fntdata" /><Relationship Id="rId57" Type="http://schemas.openxmlformats.org/officeDocument/2006/relationships/font" Target="fonts/font8.fntdata" /><Relationship Id="rId58" Type="http://schemas.openxmlformats.org/officeDocument/2006/relationships/font" Target="fonts/font9.fntdata" /><Relationship Id="rId59" Type="http://schemas.openxmlformats.org/officeDocument/2006/relationships/font" Target="fonts/font10.fntdata" /><Relationship Id="rId6" Type="http://schemas.openxmlformats.org/officeDocument/2006/relationships/slide" Target="slides/slide4.xml" /><Relationship Id="rId60" Type="http://schemas.openxmlformats.org/officeDocument/2006/relationships/font" Target="fonts/font11.fntdata" /><Relationship Id="rId61" Type="http://schemas.openxmlformats.org/officeDocument/2006/relationships/presProps" Target="presProps.xml" /><Relationship Id="rId62" Type="http://schemas.openxmlformats.org/officeDocument/2006/relationships/viewProps" Target="viewProps.xml" /><Relationship Id="rId63" Type="http://schemas.openxmlformats.org/officeDocument/2006/relationships/theme" Target="theme/theme1.xml" /><Relationship Id="rId64" Type="http://schemas.openxmlformats.org/officeDocument/2006/relationships/tableStyles" Target="tableStyles.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3.png"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14.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15.png"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16.png"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18.png" /></Relationships>
</file>

<file path=ppt/drawings/_rels/vmlDrawing6.vml.rels>&#65279;<?xml version="1.0" encoding="utf-8" standalone="yes"?><Relationships xmlns="http://schemas.openxmlformats.org/package/2006/relationships"><Relationship Id="rId1" Type="http://schemas.openxmlformats.org/officeDocument/2006/relationships/image" Target="../media/image19.png" /></Relationships>
</file>

<file path=ppt/drawings/_rels/vmlDrawing7.vml.rels>&#65279;<?xml version="1.0" encoding="utf-8" standalone="yes"?><Relationships xmlns="http://schemas.openxmlformats.org/package/2006/relationships"><Relationship Id="rId1" Type="http://schemas.openxmlformats.org/officeDocument/2006/relationships/image" Target="../media/image20.png" /></Relationships>
</file>

<file path=ppt/drawings/_rels/vmlDrawing8.vml.rels>&#65279;<?xml version="1.0" encoding="utf-8" standalone="yes"?><Relationships xmlns="http://schemas.openxmlformats.org/package/2006/relationships"><Relationship Id="rId1" Type="http://schemas.openxmlformats.org/officeDocument/2006/relationships/image" Target="../media/image14.wmf" /><Relationship Id="rId2" Type="http://schemas.openxmlformats.org/officeDocument/2006/relationships/image" Target="../media/image21.png" /></Relationships>
</file>

<file path=ppt/drawings/_rels/vmlDrawing9.vml.rels>&#65279;<?xml version="1.0" encoding="utf-8" standalone="yes"?><Relationships xmlns="http://schemas.openxmlformats.org/package/2006/relationships"><Relationship Id="rId1" Type="http://schemas.openxmlformats.org/officeDocument/2006/relationships/image" Target="../media/image14.wmf" /><Relationship Id="rId2" Type="http://schemas.openxmlformats.org/officeDocument/2006/relationships/image" Target="../media/image22.wmf" /></Relationships>
</file>

<file path=ppt/drawings/_rels/vmlDrawing10.vml.rels>&#65279;<?xml version="1.0" encoding="utf-8" standalone="yes"?><Relationships xmlns="http://schemas.openxmlformats.org/package/2006/relationships"><Relationship Id="rId1" Type="http://schemas.openxmlformats.org/officeDocument/2006/relationships/image" Target="../media/image26.wmf" /><Relationship Id="rId2" Type="http://schemas.openxmlformats.org/officeDocument/2006/relationships/image" Target="../media/image27.wmf" /><Relationship Id="rId3" Type="http://schemas.openxmlformats.org/officeDocument/2006/relationships/image" Target="../media/image28.wmf" /><Relationship Id="rId4" Type="http://schemas.openxmlformats.org/officeDocument/2006/relationships/image" Target="../media/image29.wmf" /><Relationship Id="rId5" Type="http://schemas.openxmlformats.org/officeDocument/2006/relationships/image" Target="../media/image30.wmf" /><Relationship Id="rId6" Type="http://schemas.openxmlformats.org/officeDocument/2006/relationships/image" Target="../media/image31.w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jpeg"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image" Target="../media/image6.png" /><Relationship Id="rId3" Type="http://schemas.openxmlformats.org/officeDocument/2006/relationships/image" Target="../media/image4.jpeg" /><Relationship Id="rId4"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7.png" /><Relationship Id="rId2" Type="http://schemas.openxmlformats.org/officeDocument/2006/relationships/image" Target="../media/image8.png" /><Relationship Id="rId3" Type="http://schemas.openxmlformats.org/officeDocument/2006/relationships/image" Target="../media/image4.jpeg" /><Relationship Id="rId4"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9.png" /><Relationship Id="rId2" Type="http://schemas.openxmlformats.org/officeDocument/2006/relationships/image" Target="../media/image4.jpeg" /><Relationship Id="rId3"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0.png" /><Relationship Id="rId2" Type="http://schemas.openxmlformats.org/officeDocument/2006/relationships/image" Target="../media/image4.jpeg" /><Relationship Id="rId3"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1.png" /><Relationship Id="rId2" Type="http://schemas.openxmlformats.org/officeDocument/2006/relationships/image" Target="../media/image4.jpeg" /><Relationship Id="rId3"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4D7E59-B929-4A40-BCAA-ED73EFEFD1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1A2350-96D7-4336-929A-C8627D3BB3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4E986C-2CDD-47BF-9F3D-77653BAC9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51B3911-8409-4098-9480-8D384E6C93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425DF3-4EA1-4F54-8716-1934992773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3B3BA6D-7078-4A0D-A1B4-863AF3588C7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60671BF-807E-4D87-85FD-35FD07CD6B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F2A948-1AFF-44E8-98B2-66F707EF1B1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5D4DC8-99A8-488F-80FC-A36ABD4C5D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47A133-A7AD-4D7D-B333-45EF2B7578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5379B3-E163-48A3-A4AF-6A2B2AE1E1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spTree>
      <p:nvGrpSpPr>
        <p:cNvPr id="1" name=""/>
        <p:cNvGrpSpPr/>
        <p:nvPr/>
      </p:nvGrpSpPr>
      <p:grpSpPr>
        <a:xfrm>
          <a:off x="0" y="0"/>
          <a:ext cx="0" cy="0"/>
        </a:xfrm>
      </p:grpSpPr>
      <p:grpSp>
        <p:nvGrpSpPr>
          <p:cNvPr id="10" name="组合 9"/>
          <p:cNvGrpSpPr/>
          <p:nvPr userDrawn="1"/>
        </p:nvGrpSpPr>
        <p:grpSpPr>
          <a:xfrm>
            <a:off x="-3175" y="0"/>
            <a:ext cx="9147175" cy="6858000"/>
            <a:chOff x="-3175" y="0"/>
            <a:chExt cx="9147175" cy="6858000"/>
          </a:xfrm>
        </p:grpSpPr>
        <p:pic>
          <p:nvPicPr>
            <p:cNvPr id="4" name="Picture 2" descr="E:\设计\省妇幼\PPT\PPT8.jpg"/>
            <p:cNvPicPr>
              <a:picLocks noChangeAspect="1" noChangeArrowheads="1"/>
            </p:cNvPicPr>
            <p:nvPr userDrawn="1"/>
          </p:nvPicPr>
          <p:blipFill>
            <a:blip r:embed="rId1"/>
            <a:stretch>
              <a:fillRect/>
            </a:stretch>
          </p:blipFill>
          <p:spPr bwMode="auto">
            <a:xfrm>
              <a:off x="-3175" y="0"/>
              <a:ext cx="9147175" cy="6858000"/>
            </a:xfrm>
            <a:prstGeom prst="rect">
              <a:avLst/>
            </a:prstGeom>
            <a:noFill/>
            <a:ln w="9525">
              <a:noFill/>
              <a:miter lim="800000"/>
            </a:ln>
          </p:spPr>
        </p:pic>
        <p:pic>
          <p:nvPicPr>
            <p:cNvPr id="23554" name="Picture 2"/>
            <p:cNvPicPr>
              <a:picLocks noChangeAspect="1" noChangeArrowheads="1"/>
            </p:cNvPicPr>
            <p:nvPr userDrawn="1"/>
          </p:nvPicPr>
          <p:blipFill>
            <a:blip r:embed="rId2"/>
            <a:stretch>
              <a:fillRect/>
            </a:stretch>
          </p:blipFill>
          <p:spPr bwMode="auto">
            <a:xfrm>
              <a:off x="785786" y="500042"/>
              <a:ext cx="7715304" cy="785818"/>
            </a:xfrm>
            <a:prstGeom prst="rect">
              <a:avLst/>
            </a:prstGeom>
            <a:noFill/>
            <a:ln w="9525">
              <a:noFill/>
              <a:miter lim="800000"/>
            </a:ln>
            <a:effectLst/>
          </p:spPr>
        </p:pic>
      </p:grpSp>
      <p:sp>
        <p:nvSpPr>
          <p:cNvPr id="14" name="标题 1"/>
          <p:cNvSpPr>
            <a:spLocks noGrp="1"/>
          </p:cNvSpPr>
          <p:nvPr>
            <p:ph type="title"/>
          </p:nvPr>
        </p:nvSpPr>
        <p:spPr>
          <a:xfrm>
            <a:off x="1214414" y="1785926"/>
            <a:ext cx="6715172" cy="1428760"/>
          </a:xfrm>
        </p:spPr>
        <p:txBody>
          <a:bodyPr/>
          <a:lstStyle>
            <a:lvl1pPr>
              <a:defRPr sz="4000"/>
            </a:lvl1pPr>
          </a:lstStyle>
          <a:p>
            <a:r>
              <a:rPr lang="zh-CN" altLang="en-US"/>
              <a:t>单击此处编辑母版标题样式</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标题和内容">
    <p:spTree>
      <p:nvGrpSpPr>
        <p:cNvPr id="1" name=""/>
        <p:cNvGrpSpPr/>
        <p:nvPr/>
      </p:nvGrpSpPr>
      <p:grpSpPr>
        <a:xfrm>
          <a:off x="0" y="0"/>
          <a:ext cx="0" cy="0"/>
        </a:xfrm>
      </p:grpSpPr>
      <p:sp>
        <p:nvSpPr>
          <p:cNvPr id="6" name="日期占位符 3"/>
          <p:cNvSpPr txBox="1"/>
          <p:nvPr userDrawn="1"/>
        </p:nvSpPr>
        <p:spPr>
          <a:xfrm>
            <a:off x="609600" y="6508750"/>
            <a:ext cx="2133600" cy="365125"/>
          </a:xfrm>
          <a:prstGeom prst="rect">
            <a:avLst/>
          </a:prstGeom>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1" fontAlgn="auto" hangingPunct="1">
              <a:spcBef>
                <a:spcPct val="0"/>
              </a:spcBef>
              <a:spcAft>
                <a:spcPct val="0"/>
              </a:spcAft>
              <a:defRPr/>
            </a:pPr>
            <a:fld id="{B7083EAB-6204-4B16-A401-99CC8E634B2F}" type="datetimeFigureOut">
              <a:rPr lang="zh-CN" altLang="en-US" sz="1200" smtClean="0">
                <a:solidFill>
                  <a:schemeClr val="tx1">
                    <a:tint val="75000"/>
                  </a:schemeClr>
                </a:solidFill>
                <a:latin typeface="+mn-lt"/>
                <a:ea typeface="+mn-ea"/>
              </a:rPr>
              <a:t/>
            </a:fld>
            <a:endParaRPr lang="zh-CN" altLang="en-US" sz="1200">
              <a:solidFill>
                <a:schemeClr val="tx1">
                  <a:tint val="75000"/>
                </a:schemeClr>
              </a:solidFill>
              <a:latin typeface="+mn-lt"/>
              <a:ea typeface="+mn-ea"/>
            </a:endParaRPr>
          </a:p>
        </p:txBody>
      </p:sp>
      <p:sp>
        <p:nvSpPr>
          <p:cNvPr id="7" name="灯片编号占位符 5"/>
          <p:cNvSpPr txBox="1"/>
          <p:nvPr userDrawn="1"/>
        </p:nvSpPr>
        <p:spPr>
          <a:xfrm>
            <a:off x="6705600" y="6508750"/>
            <a:ext cx="2133600" cy="365125"/>
          </a:xfrm>
          <a:prstGeom prst="rect">
            <a:avLst/>
          </a:prstGeom>
        </p:spPr>
        <p:txBody>
          <a:bodyPr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r" eaLnBrk="1" hangingPunct="1">
              <a:defRPr/>
            </a:pPr>
            <a:fld id="{439BEC13-1B3C-4687-817E-2E66FDBBAAF0}" type="slidenum">
              <a:rPr lang="zh-CN" altLang="en-US" sz="1200" smtClean="0">
                <a:solidFill>
                  <a:srgbClr val="898989"/>
                </a:solidFill>
                <a:latin typeface="Franklin Gothic Book" panose="020b0503020102020204" pitchFamily="34" charset="0"/>
                <a:ea typeface="黑体" panose="02010609060101010101" pitchFamily="49" charset="-122"/>
              </a:rPr>
              <a:t/>
            </a:fld>
            <a:endParaRPr lang="zh-CN" altLang="en-US" sz="1200">
              <a:solidFill>
                <a:srgbClr val="898989"/>
              </a:solidFill>
              <a:latin typeface="Franklin Gothic Book" panose="020b0503020102020204" pitchFamily="34" charset="0"/>
              <a:ea typeface="黑体" panose="02010609060101010101" pitchFamily="49" charset="-122"/>
            </a:endParaRPr>
          </a:p>
        </p:txBody>
      </p:sp>
      <p:sp>
        <p:nvSpPr>
          <p:cNvPr id="2" name="标题 1"/>
          <p:cNvSpPr>
            <a:spLocks noGrp="1"/>
          </p:cNvSpPr>
          <p:nvPr>
            <p:ph type="title"/>
          </p:nvPr>
        </p:nvSpPr>
        <p:spPr>
          <a:xfrm>
            <a:off x="1500166" y="214290"/>
            <a:ext cx="6429420" cy="1143000"/>
          </a:xfrm>
        </p:spPr>
        <p:txBody>
          <a:bodyPr/>
          <a:lstStyle>
            <a:lvl1pPr>
              <a:defRPr sz="4000"/>
            </a:lvl1p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日期占位符 3"/>
          <p:cNvSpPr>
            <a:spLocks noGrp="1"/>
          </p:cNvSpPr>
          <p:nvPr>
            <p:ph type="dt" sz="half" idx="10"/>
          </p:nvPr>
        </p:nvSpPr>
        <p:spPr/>
        <p:txBody>
          <a:bodyPr/>
          <a:lstStyle>
            <a:lvl1pPr>
              <a:defRPr/>
            </a:lvl1pPr>
          </a:lstStyle>
          <a:p>
            <a:pPr>
              <a:defRPr/>
            </a:pPr>
            <a:fld id="{9437DF52-FC61-4C7B-9A78-E0D0F5F506A6}" type="datetimeFigureOut">
              <a:rPr lang="zh-CN" altLang="en-US"/>
              <a:t/>
            </a:fld>
            <a:endParaRPr lang="zh-CN" altLang="en-US"/>
          </a:p>
        </p:txBody>
      </p:sp>
      <p:sp>
        <p:nvSpPr>
          <p:cNvPr id="10" name="页脚占位符 4"/>
          <p:cNvSpPr>
            <a:spLocks noGrp="1"/>
          </p:cNvSpPr>
          <p:nvPr>
            <p:ph type="ftr" sz="quarter" idx="11"/>
          </p:nvPr>
        </p:nvSpPr>
        <p:spPr/>
        <p:txBody>
          <a:bodyPr/>
          <a:lstStyle>
            <a:lvl1pPr>
              <a:defRPr/>
            </a:lvl1pPr>
          </a:lstStyle>
          <a:p>
            <a:pPr>
              <a:defRPr/>
            </a:pPr>
            <a:endParaRPr lang="zh-CN" altLang="en-US"/>
          </a:p>
        </p:txBody>
      </p:sp>
      <p:sp>
        <p:nvSpPr>
          <p:cNvPr id="11" name="灯片编号占位符 5"/>
          <p:cNvSpPr>
            <a:spLocks noGrp="1"/>
          </p:cNvSpPr>
          <p:nvPr>
            <p:ph type="sldNum" sz="quarter" idx="12"/>
          </p:nvPr>
        </p:nvSpPr>
        <p:spPr/>
        <p:txBody>
          <a:bodyPr/>
          <a:lstStyle>
            <a:lvl1pPr>
              <a:defRPr/>
            </a:lvl1pPr>
          </a:lstStyle>
          <a:p>
            <a:pPr>
              <a:defRPr/>
            </a:pPr>
            <a:fld id="{DCA49977-C083-4691-B569-16226199B9CD}" type="slidenum">
              <a:rPr lang="zh-CN" altLang="en-US"/>
              <a:t/>
            </a:fld>
            <a:endParaRPr lang="zh-CN" altLang="en-US"/>
          </a:p>
        </p:txBody>
      </p:sp>
      <p:pic>
        <p:nvPicPr>
          <p:cNvPr id="4098" name="Picture 2"/>
          <p:cNvPicPr>
            <a:picLocks noChangeAspect="1" noChangeArrowheads="1"/>
          </p:cNvPicPr>
          <p:nvPr userDrawn="1"/>
        </p:nvPicPr>
        <p:blipFill>
          <a:blip r:embed="rId1"/>
          <a:stretch>
            <a:fillRect/>
          </a:stretch>
        </p:blipFill>
        <p:spPr bwMode="auto">
          <a:xfrm>
            <a:off x="6643702" y="5143512"/>
            <a:ext cx="2235200" cy="1479550"/>
          </a:xfrm>
          <a:prstGeom prst="rect">
            <a:avLst/>
          </a:prstGeom>
          <a:noFill/>
          <a:ln w="9525">
            <a:noFill/>
            <a:miter lim="800000"/>
          </a:ln>
          <a:effectLst/>
        </p:spPr>
      </p:pic>
      <p:pic>
        <p:nvPicPr>
          <p:cNvPr id="12" name="Picture 4" descr="C:\Users\Lenovo\Desktop\转发：Re_湖北妇幼名称\合并.jpg"/>
          <p:cNvPicPr>
            <a:picLocks noChangeAspect="1" noChangeArrowheads="1"/>
          </p:cNvPicPr>
          <p:nvPr userDrawn="1"/>
        </p:nvPicPr>
        <p:blipFill>
          <a:blip r:embed="rId2"/>
          <a:stretch>
            <a:fillRect/>
          </a:stretch>
        </p:blipFill>
        <p:spPr bwMode="auto">
          <a:xfrm>
            <a:off x="467544" y="692696"/>
            <a:ext cx="2143139" cy="620202"/>
          </a:xfrm>
          <a:prstGeom prst="rect">
            <a:avLst/>
          </a:prstGeom>
          <a:noFill/>
        </p:spPr>
      </p:pic>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自定义版式">
    <p:spTree>
      <p:nvGrpSpPr>
        <p:cNvPr id="1" name=""/>
        <p:cNvGrpSpPr/>
        <p:nvPr/>
      </p:nvGrpSpPr>
      <p:grpSpPr>
        <a:xfrm>
          <a:off x="0" y="0"/>
          <a:ext cx="0" cy="0"/>
        </a:xfrm>
      </p:grpSpPr>
      <p:sp>
        <p:nvSpPr>
          <p:cNvPr id="2" name="标题 1"/>
          <p:cNvSpPr>
            <a:spLocks noGrp="1"/>
          </p:cNvSpPr>
          <p:nvPr>
            <p:ph type="title"/>
          </p:nvPr>
        </p:nvSpPr>
        <p:spPr>
          <a:xfrm>
            <a:off x="357158" y="1285860"/>
            <a:ext cx="8229600" cy="1143000"/>
          </a:xfr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a:defRPr/>
            </a:pPr>
            <a:fld id="{F14F42AB-6841-439A-9B4E-C4CE30B2EE72}" type="datetimeFigureOut">
              <a:rPr lang="zh-CN" altLang="en-US" smtClean="0"/>
              <a:t/>
            </a:fld>
            <a:endParaRPr lang="zh-CN" altLang="en-US"/>
          </a:p>
        </p:txBody>
      </p:sp>
      <p:sp>
        <p:nvSpPr>
          <p:cNvPr id="4" name="页脚占位符 3"/>
          <p:cNvSpPr>
            <a:spLocks noGrp="1"/>
          </p:cNvSpPr>
          <p:nvPr>
            <p:ph type="ftr" sz="quarter" idx="11"/>
          </p:nvPr>
        </p:nvSpPr>
        <p:spPr/>
        <p:txBody>
          <a:bodyPr/>
          <a:lstStyle/>
          <a:p>
            <a:pPr>
              <a:defRPr/>
            </a:pPr>
            <a:endParaRPr lang="zh-CN" altLang="en-US"/>
          </a:p>
        </p:txBody>
      </p:sp>
      <p:sp>
        <p:nvSpPr>
          <p:cNvPr id="5" name="灯片编号占位符 4"/>
          <p:cNvSpPr>
            <a:spLocks noGrp="1"/>
          </p:cNvSpPr>
          <p:nvPr>
            <p:ph type="sldNum" sz="quarter" idx="12"/>
          </p:nvPr>
        </p:nvSpPr>
        <p:spPr/>
        <p:txBody>
          <a:bodyPr/>
          <a:lstStyle/>
          <a:p>
            <a:pPr>
              <a:defRPr/>
            </a:pPr>
            <a:fld id="{9807A056-610F-4FB3-B670-1CC66A621B11}" type="slidenum">
              <a:rPr lang="zh-CN" altLang="en-US" smtClean="0"/>
              <a:t/>
            </a:fld>
            <a:endParaRPr lang="zh-CN" altLang="en-US"/>
          </a:p>
        </p:txBody>
      </p:sp>
      <p:pic>
        <p:nvPicPr>
          <p:cNvPr id="6" name="Picture 2"/>
          <p:cNvPicPr>
            <a:picLocks noChangeAspect="1" noChangeArrowheads="1"/>
          </p:cNvPicPr>
          <p:nvPr userDrawn="1"/>
        </p:nvPicPr>
        <p:blipFill>
          <a:blip r:embed="rId1"/>
          <a:stretch>
            <a:fillRect/>
          </a:stretch>
        </p:blipFill>
        <p:spPr bwMode="auto">
          <a:xfrm>
            <a:off x="0" y="6072188"/>
            <a:ext cx="9144000" cy="917575"/>
          </a:xfrm>
          <a:prstGeom prst="rect">
            <a:avLst/>
          </a:prstGeom>
          <a:noFill/>
          <a:ln w="9525">
            <a:noFill/>
            <a:miter lim="800000"/>
          </a:ln>
        </p:spPr>
      </p:pic>
      <p:pic>
        <p:nvPicPr>
          <p:cNvPr id="5122" name="Picture 2"/>
          <p:cNvPicPr>
            <a:picLocks noChangeAspect="1" noChangeArrowheads="1"/>
          </p:cNvPicPr>
          <p:nvPr userDrawn="1"/>
        </p:nvPicPr>
        <p:blipFill>
          <a:blip r:embed="rId2"/>
          <a:stretch>
            <a:fillRect/>
          </a:stretch>
        </p:blipFill>
        <p:spPr bwMode="auto">
          <a:xfrm>
            <a:off x="6635750" y="4071942"/>
            <a:ext cx="2508250" cy="1930400"/>
          </a:xfrm>
          <a:prstGeom prst="rect">
            <a:avLst/>
          </a:prstGeom>
          <a:noFill/>
          <a:ln w="9525">
            <a:noFill/>
            <a:miter lim="800000"/>
          </a:ln>
          <a:effectLst/>
        </p:spPr>
      </p:pic>
      <p:pic>
        <p:nvPicPr>
          <p:cNvPr id="10" name="Picture 4" descr="C:\Users\Lenovo\Desktop\转发：Re_湖北妇幼名称\合并.jpg"/>
          <p:cNvPicPr>
            <a:picLocks noChangeAspect="1" noChangeArrowheads="1"/>
          </p:cNvPicPr>
          <p:nvPr userDrawn="1"/>
        </p:nvPicPr>
        <p:blipFill>
          <a:blip r:embed="rId3"/>
          <a:stretch>
            <a:fillRect/>
          </a:stretch>
        </p:blipFill>
        <p:spPr bwMode="auto">
          <a:xfrm>
            <a:off x="539552" y="836712"/>
            <a:ext cx="2143139" cy="620202"/>
          </a:xfrm>
          <a:prstGeom prst="rect">
            <a:avLst/>
          </a:prstGeom>
          <a:noFill/>
        </p:spPr>
      </p:pic>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pic>
        <p:nvPicPr>
          <p:cNvPr id="2051" name="Picture 3"/>
          <p:cNvPicPr>
            <a:picLocks noChangeAspect="1" noChangeArrowheads="1"/>
          </p:cNvPicPr>
          <p:nvPr userDrawn="1"/>
        </p:nvPicPr>
        <p:blipFill>
          <a:blip r:embed="rId1"/>
          <a:stretch>
            <a:fillRect/>
          </a:stretch>
        </p:blipFill>
        <p:spPr bwMode="auto">
          <a:xfrm>
            <a:off x="0" y="0"/>
            <a:ext cx="9144000" cy="6858000"/>
          </a:xfrm>
          <a:prstGeom prst="rect">
            <a:avLst/>
          </a:prstGeom>
          <a:noFill/>
          <a:ln w="9525">
            <a:noFill/>
            <a:miter lim="800000"/>
          </a:ln>
          <a:effectLst/>
        </p:spPr>
      </p:pic>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a:defRPr/>
            </a:pPr>
            <a:fld id="{F14F42AB-6841-439A-9B4E-C4CE30B2EE72}" type="datetimeFigureOut">
              <a:rPr lang="zh-CN" altLang="en-US" smtClean="0"/>
              <a:t/>
            </a:fld>
            <a:endParaRPr lang="zh-CN" altLang="en-US"/>
          </a:p>
        </p:txBody>
      </p:sp>
      <p:sp>
        <p:nvSpPr>
          <p:cNvPr id="4" name="页脚占位符 3"/>
          <p:cNvSpPr>
            <a:spLocks noGrp="1"/>
          </p:cNvSpPr>
          <p:nvPr>
            <p:ph type="ftr" sz="quarter" idx="11"/>
          </p:nvPr>
        </p:nvSpPr>
        <p:spPr/>
        <p:txBody>
          <a:bodyPr/>
          <a:lstStyle/>
          <a:p>
            <a:pPr>
              <a:defRPr/>
            </a:pPr>
            <a:endParaRPr lang="zh-CN" altLang="en-US"/>
          </a:p>
        </p:txBody>
      </p:sp>
      <p:sp>
        <p:nvSpPr>
          <p:cNvPr id="5" name="灯片编号占位符 4"/>
          <p:cNvSpPr>
            <a:spLocks noGrp="1"/>
          </p:cNvSpPr>
          <p:nvPr>
            <p:ph type="sldNum" sz="quarter" idx="12"/>
          </p:nvPr>
        </p:nvSpPr>
        <p:spPr/>
        <p:txBody>
          <a:bodyPr/>
          <a:lstStyle/>
          <a:p>
            <a:pPr>
              <a:defRPr/>
            </a:pPr>
            <a:fld id="{9807A056-610F-4FB3-B670-1CC66A621B11}" type="slidenum">
              <a:rPr lang="zh-CN" altLang="en-US" smtClean="0"/>
              <a:t/>
            </a:fld>
            <a:endParaRPr lang="zh-CN" altLang="en-US"/>
          </a:p>
        </p:txBody>
      </p:sp>
      <p:pic>
        <p:nvPicPr>
          <p:cNvPr id="2052" name="Picture 4"/>
          <p:cNvPicPr>
            <a:picLocks noChangeAspect="1" noChangeArrowheads="1"/>
          </p:cNvPicPr>
          <p:nvPr userDrawn="1"/>
        </p:nvPicPr>
        <p:blipFill>
          <a:blip r:embed="rId2"/>
          <a:stretch>
            <a:fillRect/>
          </a:stretch>
        </p:blipFill>
        <p:spPr bwMode="auto">
          <a:xfrm>
            <a:off x="1" y="5286388"/>
            <a:ext cx="9143999" cy="1571612"/>
          </a:xfrm>
          <a:prstGeom prst="rect">
            <a:avLst/>
          </a:prstGeom>
          <a:noFill/>
          <a:ln w="9525">
            <a:noFill/>
            <a:miter lim="800000"/>
          </a:ln>
          <a:effectLst/>
        </p:spPr>
      </p:pic>
      <p:pic>
        <p:nvPicPr>
          <p:cNvPr id="8" name="Picture 4" descr="C:\Users\Lenovo\Desktop\转发：Re_湖北妇幼名称\合并.jpg"/>
          <p:cNvPicPr>
            <a:picLocks noChangeAspect="1" noChangeArrowheads="1"/>
          </p:cNvPicPr>
          <p:nvPr userDrawn="1"/>
        </p:nvPicPr>
        <p:blipFill>
          <a:blip r:embed="rId3"/>
          <a:stretch>
            <a:fillRect/>
          </a:stretch>
        </p:blipFill>
        <p:spPr bwMode="auto">
          <a:xfrm>
            <a:off x="6429388" y="6072206"/>
            <a:ext cx="2071702" cy="599528"/>
          </a:xfrm>
          <a:prstGeom prst="rect">
            <a:avLst/>
          </a:prstGeom>
          <a:noFill/>
        </p:spPr>
      </p:pic>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2" name="标题 1"/>
          <p:cNvSpPr>
            <a:spLocks noGrp="1"/>
          </p:cNvSpPr>
          <p:nvPr>
            <p:ph type="title"/>
          </p:nvPr>
        </p:nvSpPr>
        <p:spPr>
          <a:xfrm>
            <a:off x="500034" y="785794"/>
            <a:ext cx="8229600" cy="1143000"/>
          </a:xfr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a:defRPr/>
            </a:pPr>
            <a:fld id="{F14F42AB-6841-439A-9B4E-C4CE30B2EE72}" type="datetimeFigureOut">
              <a:rPr lang="zh-CN" altLang="en-US" smtClean="0"/>
              <a:t/>
            </a:fld>
            <a:endParaRPr lang="zh-CN" altLang="en-US"/>
          </a:p>
        </p:txBody>
      </p:sp>
      <p:sp>
        <p:nvSpPr>
          <p:cNvPr id="4" name="页脚占位符 3"/>
          <p:cNvSpPr>
            <a:spLocks noGrp="1"/>
          </p:cNvSpPr>
          <p:nvPr>
            <p:ph type="ftr" sz="quarter" idx="11"/>
          </p:nvPr>
        </p:nvSpPr>
        <p:spPr/>
        <p:txBody>
          <a:bodyPr/>
          <a:lstStyle/>
          <a:p>
            <a:pPr>
              <a:defRPr/>
            </a:pPr>
            <a:endParaRPr lang="zh-CN" altLang="en-US"/>
          </a:p>
        </p:txBody>
      </p:sp>
      <p:sp>
        <p:nvSpPr>
          <p:cNvPr id="5" name="灯片编号占位符 4"/>
          <p:cNvSpPr>
            <a:spLocks noGrp="1"/>
          </p:cNvSpPr>
          <p:nvPr>
            <p:ph type="sldNum" sz="quarter" idx="12"/>
          </p:nvPr>
        </p:nvSpPr>
        <p:spPr/>
        <p:txBody>
          <a:bodyPr/>
          <a:lstStyle/>
          <a:p>
            <a:pPr>
              <a:defRPr/>
            </a:pPr>
            <a:fld id="{9807A056-610F-4FB3-B670-1CC66A621B11}" type="slidenum">
              <a:rPr lang="zh-CN" altLang="en-US" smtClean="0"/>
              <a:t/>
            </a:fld>
            <a:endParaRPr lang="zh-CN" altLang="en-US"/>
          </a:p>
        </p:txBody>
      </p:sp>
      <p:pic>
        <p:nvPicPr>
          <p:cNvPr id="3074" name="Picture 2"/>
          <p:cNvPicPr>
            <a:picLocks noChangeAspect="1" noChangeArrowheads="1"/>
          </p:cNvPicPr>
          <p:nvPr userDrawn="1"/>
        </p:nvPicPr>
        <p:blipFill>
          <a:blip r:embed="rId1"/>
          <a:stretch>
            <a:fillRect/>
          </a:stretch>
        </p:blipFill>
        <p:spPr bwMode="auto">
          <a:xfrm>
            <a:off x="4013200" y="2190750"/>
            <a:ext cx="5130800" cy="4667250"/>
          </a:xfrm>
          <a:prstGeom prst="rect">
            <a:avLst/>
          </a:prstGeom>
          <a:noFill/>
          <a:ln w="9525">
            <a:noFill/>
            <a:miter lim="800000"/>
          </a:ln>
          <a:effectLst/>
        </p:spPr>
      </p:pic>
      <p:pic>
        <p:nvPicPr>
          <p:cNvPr id="9" name="Picture 4" descr="C:\Users\Lenovo\Desktop\转发：Re_湖北妇幼名称\合并.jpg"/>
          <p:cNvPicPr>
            <a:picLocks noChangeAspect="1" noChangeArrowheads="1"/>
          </p:cNvPicPr>
          <p:nvPr userDrawn="1"/>
        </p:nvPicPr>
        <p:blipFill>
          <a:blip r:embed="rId2"/>
          <a:stretch>
            <a:fillRect/>
          </a:stretch>
        </p:blipFill>
        <p:spPr bwMode="auto">
          <a:xfrm>
            <a:off x="428596" y="500042"/>
            <a:ext cx="2143139" cy="620202"/>
          </a:xfrm>
          <a:prstGeom prst="rect">
            <a:avLst/>
          </a:prstGeom>
          <a:noFill/>
        </p:spPr>
      </p:pic>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2" name="标题 1"/>
          <p:cNvSpPr>
            <a:spLocks noGrp="1"/>
          </p:cNvSpPr>
          <p:nvPr>
            <p:ph type="title"/>
          </p:nvPr>
        </p:nvSpPr>
        <p:spPr>
          <a:xfrm>
            <a:off x="428596" y="1000108"/>
            <a:ext cx="8229600" cy="1143000"/>
          </a:xfrm>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a:defRPr/>
            </a:pPr>
            <a:fld id="{F14F42AB-6841-439A-9B4E-C4CE30B2EE72}" type="datetimeFigureOut">
              <a:rPr lang="zh-CN" altLang="en-US" smtClean="0"/>
              <a:t/>
            </a:fld>
            <a:endParaRPr lang="zh-CN" altLang="en-US"/>
          </a:p>
        </p:txBody>
      </p:sp>
      <p:sp>
        <p:nvSpPr>
          <p:cNvPr id="4" name="页脚占位符 3"/>
          <p:cNvSpPr>
            <a:spLocks noGrp="1"/>
          </p:cNvSpPr>
          <p:nvPr>
            <p:ph type="ftr" sz="quarter" idx="11"/>
          </p:nvPr>
        </p:nvSpPr>
        <p:spPr/>
        <p:txBody>
          <a:bodyPr/>
          <a:lstStyle/>
          <a:p>
            <a:pPr>
              <a:defRPr/>
            </a:pPr>
            <a:endParaRPr lang="zh-CN" altLang="en-US"/>
          </a:p>
        </p:txBody>
      </p:sp>
      <p:sp>
        <p:nvSpPr>
          <p:cNvPr id="5" name="灯片编号占位符 4"/>
          <p:cNvSpPr>
            <a:spLocks noGrp="1"/>
          </p:cNvSpPr>
          <p:nvPr>
            <p:ph type="sldNum" sz="quarter" idx="12"/>
          </p:nvPr>
        </p:nvSpPr>
        <p:spPr/>
        <p:txBody>
          <a:bodyPr/>
          <a:lstStyle/>
          <a:p>
            <a:pPr>
              <a:defRPr/>
            </a:pPr>
            <a:fld id="{9807A056-610F-4FB3-B670-1CC66A621B11}" type="slidenum">
              <a:rPr lang="zh-CN" altLang="en-US" smtClean="0"/>
              <a:t/>
            </a:fld>
            <a:endParaRPr lang="zh-CN" altLang="en-US"/>
          </a:p>
        </p:txBody>
      </p:sp>
      <p:pic>
        <p:nvPicPr>
          <p:cNvPr id="3074" name="Picture 2"/>
          <p:cNvPicPr>
            <a:picLocks noChangeAspect="1" noChangeArrowheads="1"/>
          </p:cNvPicPr>
          <p:nvPr userDrawn="1"/>
        </p:nvPicPr>
        <p:blipFill>
          <a:blip r:embed="rId1"/>
          <a:stretch>
            <a:fillRect/>
          </a:stretch>
        </p:blipFill>
        <p:spPr bwMode="auto">
          <a:xfrm>
            <a:off x="6500826" y="4453628"/>
            <a:ext cx="2643173" cy="2404372"/>
          </a:xfrm>
          <a:prstGeom prst="rect">
            <a:avLst/>
          </a:prstGeom>
          <a:noFill/>
          <a:ln w="9525">
            <a:noFill/>
            <a:miter lim="800000"/>
          </a:ln>
          <a:effectLst/>
        </p:spPr>
      </p:pic>
      <p:pic>
        <p:nvPicPr>
          <p:cNvPr id="8" name="Picture 4" descr="C:\Users\Lenovo\Desktop\转发：Re_湖北妇幼名称\合并.jpg"/>
          <p:cNvPicPr>
            <a:picLocks noChangeAspect="1" noChangeArrowheads="1"/>
          </p:cNvPicPr>
          <p:nvPr userDrawn="1"/>
        </p:nvPicPr>
        <p:blipFill>
          <a:blip r:embed="rId2"/>
          <a:stretch>
            <a:fillRect/>
          </a:stretch>
        </p:blipFill>
        <p:spPr bwMode="auto">
          <a:xfrm>
            <a:off x="539552" y="692696"/>
            <a:ext cx="2143139" cy="620202"/>
          </a:xfrm>
          <a:prstGeom prst="rect">
            <a:avLst/>
          </a:prstGeom>
          <a:noFill/>
        </p:spPr>
      </p:pic>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1792288" y="4800600"/>
            <a:ext cx="5486400" cy="566738"/>
          </a:xfrm>
        </p:spPr>
        <p:txBody>
          <a:bodyPr anchor="b"/>
          <a:lstStyle>
            <a:lvl1pPr algn="l">
              <a:defRPr sz="2000" b="1"/>
            </a:lvl1pPr>
          </a:lstStyle>
          <a:p>
            <a:endParaRPr lang="zh-CN" altLang="en-US"/>
          </a:p>
        </p:txBody>
      </p:sp>
      <p:sp>
        <p:nvSpPr>
          <p:cNvPr id="3" name="图片占位符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zh-CN" altLang="en-US" noProof="0"/>
              <a:t>单击图标添加图片</a:t>
            </a:r>
            <a:endParaRPr lang="zh-CN" altLang="en-US" noProof="0"/>
          </a:p>
        </p:txBody>
      </p:sp>
      <p:sp>
        <p:nvSpPr>
          <p:cNvPr id="4" name="文本占位符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endParaRPr lang="zh-CN" altLang="en-US"/>
          </a:p>
        </p:txBody>
      </p:sp>
      <p:sp>
        <p:nvSpPr>
          <p:cNvPr id="5" name="日期占位符 3"/>
          <p:cNvSpPr>
            <a:spLocks noGrp="1"/>
          </p:cNvSpPr>
          <p:nvPr>
            <p:ph type="dt" sz="half" idx="10"/>
          </p:nvPr>
        </p:nvSpPr>
        <p:spPr/>
        <p:txBody>
          <a:bodyPr/>
          <a:lstStyle>
            <a:lvl1pPr>
              <a:defRPr/>
            </a:lvl1pPr>
          </a:lstStyle>
          <a:p>
            <a:pPr>
              <a:defRPr/>
            </a:pPr>
            <a:fld id="{813BE219-BC76-45D2-886D-B7C1F900B968}" type="datetimeFigureOut">
              <a:rPr lang="zh-CN" altLang="en-US"/>
              <a:t/>
            </a:fld>
            <a:endParaRPr lang="zh-CN" altLang="en-US"/>
          </a:p>
        </p:txBody>
      </p:sp>
      <p:sp>
        <p:nvSpPr>
          <p:cNvPr id="6" name="页脚占位符 4"/>
          <p:cNvSpPr>
            <a:spLocks noGrp="1"/>
          </p:cNvSpPr>
          <p:nvPr>
            <p:ph type="ftr" sz="quarter" idx="11"/>
          </p:nvPr>
        </p:nvSpPr>
        <p:spPr/>
        <p:txBody>
          <a:bodyPr/>
          <a:lstStyle>
            <a:lvl1pPr>
              <a:defRPr/>
            </a:lvl1pPr>
          </a:lstStyle>
          <a:p>
            <a:pPr>
              <a:defRPr/>
            </a:pPr>
            <a:endParaRPr lang="zh-CN" altLang="en-US"/>
          </a:p>
        </p:txBody>
      </p:sp>
      <p:sp>
        <p:nvSpPr>
          <p:cNvPr id="7" name="灯片编号占位符 5"/>
          <p:cNvSpPr>
            <a:spLocks noGrp="1"/>
          </p:cNvSpPr>
          <p:nvPr>
            <p:ph type="sldNum" sz="quarter" idx="12"/>
          </p:nvPr>
        </p:nvSpPr>
        <p:spPr/>
        <p:txBody>
          <a:bodyPr/>
          <a:lstStyle>
            <a:lvl1pPr>
              <a:defRPr/>
            </a:lvl1pPr>
          </a:lstStyle>
          <a:p>
            <a:pPr>
              <a:defRPr/>
            </a:pPr>
            <a:fld id="{26C2071E-4DAE-41B4-90D9-3D4FAE40AFD8}" type="slidenum">
              <a:rPr lang="zh-CN" altLang="en-US"/>
              <a:t/>
            </a:fld>
            <a:endParaRPr lang="zh-CN" altLang="en-US"/>
          </a:p>
        </p:txBody>
      </p:sp>
      <p:pic>
        <p:nvPicPr>
          <p:cNvPr id="6146" name="Picture 2"/>
          <p:cNvPicPr>
            <a:picLocks noChangeAspect="1" noChangeArrowheads="1"/>
          </p:cNvPicPr>
          <p:nvPr userDrawn="1"/>
        </p:nvPicPr>
        <p:blipFill>
          <a:blip r:embed="rId1"/>
          <a:stretch>
            <a:fillRect/>
          </a:stretch>
        </p:blipFill>
        <p:spPr bwMode="auto">
          <a:xfrm>
            <a:off x="2500298" y="1714488"/>
            <a:ext cx="4117833" cy="2928958"/>
          </a:xfrm>
          <a:prstGeom prst="rect">
            <a:avLst/>
          </a:prstGeom>
          <a:noFill/>
          <a:ln w="9525">
            <a:noFill/>
            <a:miter lim="800000"/>
          </a:ln>
          <a:effectLst/>
        </p:spPr>
      </p:pic>
      <p:pic>
        <p:nvPicPr>
          <p:cNvPr id="10" name="Picture 4" descr="C:\Users\Lenovo\Desktop\转发：Re_湖北妇幼名称\合并.jpg"/>
          <p:cNvPicPr>
            <a:picLocks noChangeAspect="1" noChangeArrowheads="1"/>
          </p:cNvPicPr>
          <p:nvPr userDrawn="1"/>
        </p:nvPicPr>
        <p:blipFill>
          <a:blip r:embed="rId2"/>
          <a:stretch>
            <a:fillRect/>
          </a:stretch>
        </p:blipFill>
        <p:spPr bwMode="auto">
          <a:xfrm>
            <a:off x="539552" y="692696"/>
            <a:ext cx="2143139" cy="620202"/>
          </a:xfrm>
          <a:prstGeom prst="rect">
            <a:avLst/>
          </a:prstGeom>
          <a:noFill/>
        </p:spPr>
      </p:pic>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lvl1pPr>
              <a:defRPr/>
            </a:lvl1pPr>
          </a:lstStyle>
          <a:p>
            <a:endParaRPr lang="en-US" altLang="zh-CN"/>
          </a:p>
        </p:txBody>
      </p:sp>
      <p:sp>
        <p:nvSpPr>
          <p:cNvPr id="5" name="页脚占位符 4"/>
          <p:cNvSpPr>
            <a:spLocks noGrp="1"/>
          </p:cNvSpPr>
          <p:nvPr>
            <p:ph type="ftr" sz="quarter" idx="11"/>
          </p:nvPr>
        </p:nvSpPr>
        <p:spPr/>
        <p:txBody>
          <a:bodyPr/>
          <a:lstStyle>
            <a:lvl1pPr>
              <a:defRPr/>
            </a:lvl1pPr>
          </a:lstStyle>
          <a:p>
            <a:endParaRPr lang="en-US" altLang="zh-CN"/>
          </a:p>
        </p:txBody>
      </p:sp>
      <p:sp>
        <p:nvSpPr>
          <p:cNvPr id="6" name="灯片编号占位符 5"/>
          <p:cNvSpPr>
            <a:spLocks noGrp="1"/>
          </p:cNvSpPr>
          <p:nvPr>
            <p:ph type="sldNum" sz="quarter" idx="12"/>
          </p:nvPr>
        </p:nvSpPr>
        <p:spPr/>
        <p:txBody>
          <a:bodyPr/>
          <a:lstStyle>
            <a:lvl1pPr>
              <a:defRPr/>
            </a:lvl1pPr>
          </a:lstStyle>
          <a:p>
            <a:fld id="{76F4C3DB-275A-4728-ACCB-7F53E5DE59C9}" type="slidenum">
              <a:rPr lang="en-US" altLang="zh-CN"/>
              <a:t/>
            </a:fld>
            <a:endParaRPr lang="en-US" altLang="zh-CN"/>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cSld name="1_标题幻灯片">
    <p:spTree>
      <p:nvGrpSpPr>
        <p:cNvPr id="1" name=""/>
        <p:cNvGrpSpPr/>
        <p:nvPr/>
      </p:nvGrpSpPr>
      <p:grpSpPr>
        <a:xfrm>
          <a:off x="0" y="0"/>
          <a:ext cx="0" cy="0"/>
        </a:xfrm>
      </p:grpSpPr>
      <p:sp>
        <p:nvSpPr>
          <p:cNvPr id="2" name="标题 1"/>
          <p:cNvSpPr>
            <a:spLocks noGrp="1"/>
          </p:cNvSpPr>
          <p:nvPr>
            <p:ph type="ctrTitle"/>
          </p:nvPr>
        </p:nvSpPr>
        <p:spPr>
          <a:xfrm>
            <a:off x="1143000" y="1122363"/>
            <a:ext cx="6858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hasCustomPrompt="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单击以编辑母版副标题样式</a:t>
            </a:r>
            <a:endParaRPr lang="zh-CN" altLang="en-US"/>
          </a:p>
        </p:txBody>
      </p:sp>
      <p:sp>
        <p:nvSpPr>
          <p:cNvPr id="4" name="日期占位符 3"/>
          <p:cNvSpPr>
            <a:spLocks noGrp="1"/>
          </p:cNvSpPr>
          <p:nvPr>
            <p:ph type="dt" sz="half" idx="10"/>
          </p:nvPr>
        </p:nvSpPr>
        <p:spPr/>
        <p:txBody>
          <a:bodyPr/>
          <a:lstStyle>
            <a:lvl1pPr>
              <a:defRPr/>
            </a:lvl1pPr>
          </a:lstStyle>
          <a:p>
            <a:endParaRPr lang="en-US" altLang="zh-CN"/>
          </a:p>
        </p:txBody>
      </p:sp>
      <p:sp>
        <p:nvSpPr>
          <p:cNvPr id="5" name="页脚占位符 4"/>
          <p:cNvSpPr>
            <a:spLocks noGrp="1"/>
          </p:cNvSpPr>
          <p:nvPr>
            <p:ph type="ftr" sz="quarter" idx="11"/>
          </p:nvPr>
        </p:nvSpPr>
        <p:spPr/>
        <p:txBody>
          <a:bodyPr/>
          <a:lstStyle>
            <a:lvl1pPr>
              <a:defRPr/>
            </a:lvl1pPr>
          </a:lstStyle>
          <a:p>
            <a:endParaRPr lang="en-US" altLang="zh-CN"/>
          </a:p>
        </p:txBody>
      </p:sp>
      <p:sp>
        <p:nvSpPr>
          <p:cNvPr id="6" name="灯片编号占位符 5"/>
          <p:cNvSpPr>
            <a:spLocks noGrp="1"/>
          </p:cNvSpPr>
          <p:nvPr>
            <p:ph type="sldNum" sz="quarter" idx="12"/>
          </p:nvPr>
        </p:nvSpPr>
        <p:spPr/>
        <p:txBody>
          <a:bodyPr/>
          <a:lstStyle>
            <a:lvl1pPr>
              <a:defRPr/>
            </a:lvl1pPr>
          </a:lstStyle>
          <a:p>
            <a:fld id="{C6A5FA11-A78A-4659-8828-0EAFABEC9651}" type="slidenum">
              <a:rPr lang="en-US" altLang="zh-CN"/>
              <a:t/>
            </a:fld>
            <a:endParaRPr lang="en-US" altLang="zh-CN"/>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lvl1pPr>
              <a:defRPr/>
            </a:lvl1pPr>
          </a:lstStyle>
          <a:p>
            <a:endParaRPr lang="en-US" altLang="zh-CN"/>
          </a:p>
        </p:txBody>
      </p:sp>
      <p:sp>
        <p:nvSpPr>
          <p:cNvPr id="3" name="页脚占位符 2"/>
          <p:cNvSpPr>
            <a:spLocks noGrp="1"/>
          </p:cNvSpPr>
          <p:nvPr>
            <p:ph type="ftr" sz="quarter" idx="11"/>
          </p:nvPr>
        </p:nvSpPr>
        <p:spPr/>
        <p:txBody>
          <a:bodyPr/>
          <a:lstStyle>
            <a:lvl1pPr>
              <a:defRPr/>
            </a:lvl1pPr>
          </a:lstStyle>
          <a:p>
            <a:endParaRPr lang="en-US" altLang="zh-CN"/>
          </a:p>
        </p:txBody>
      </p:sp>
      <p:sp>
        <p:nvSpPr>
          <p:cNvPr id="4" name="灯片编号占位符 3"/>
          <p:cNvSpPr>
            <a:spLocks noGrp="1"/>
          </p:cNvSpPr>
          <p:nvPr>
            <p:ph type="sldNum" sz="quarter" idx="12"/>
          </p:nvPr>
        </p:nvSpPr>
        <p:spPr/>
        <p:txBody>
          <a:bodyPr/>
          <a:lstStyle>
            <a:lvl1pPr>
              <a:defRPr/>
            </a:lvl1pPr>
          </a:lstStyle>
          <a:p>
            <a:fld id="{A15E9F1D-1A42-4751-9B25-3BC1C5200A8E}" type="slidenum">
              <a:rPr lang="en-US" altLang="zh-CN"/>
              <a:t/>
            </a:fld>
            <a:endParaRPr lang="en-US" altLang="zh-CN"/>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a:xfrm>
            <a:off x="457200" y="274638"/>
            <a:ext cx="8229600" cy="1143000"/>
          </a:xfrm>
        </p:spPr>
        <p:txBody>
          <a:bodyPr/>
          <a:lstStyle/>
          <a:p>
            <a:r>
              <a:rPr lang="zh-CN" altLang="en-US"/>
              <a:t>单击此处编辑母版标题样式</a:t>
            </a:r>
            <a:endParaRPr lang="zh-CN" altLang="en-US"/>
          </a:p>
        </p:txBody>
      </p:sp>
      <p:sp>
        <p:nvSpPr>
          <p:cNvPr id="3" name="文本占位符 2"/>
          <p:cNvSpPr>
            <a:spLocks noGrp="1"/>
          </p:cNvSpPr>
          <p:nvPr>
            <p:ph type="body" sz="half" idx="1" hasCustomPrompt="1"/>
          </p:nvPr>
        </p:nvSpPr>
        <p:spPr>
          <a:xfrm>
            <a:off x="457200" y="1600200"/>
            <a:ext cx="4038600" cy="4525963"/>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4648200" y="1600200"/>
            <a:ext cx="4038600" cy="4525963"/>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a:xfrm>
            <a:off x="457200" y="6245225"/>
            <a:ext cx="2133600" cy="476250"/>
          </a:xfrm>
        </p:spPr>
        <p:txBody>
          <a:bodyPr/>
          <a:lstStyle>
            <a:lvl1pPr>
              <a:defRPr/>
            </a:lvl1pPr>
          </a:lstStyle>
          <a:p>
            <a:endParaRPr lang="en-US" altLang="zh-CN"/>
          </a:p>
        </p:txBody>
      </p:sp>
      <p:sp>
        <p:nvSpPr>
          <p:cNvPr id="6" name="页脚占位符 5"/>
          <p:cNvSpPr>
            <a:spLocks noGrp="1"/>
          </p:cNvSpPr>
          <p:nvPr>
            <p:ph type="ftr" sz="quarter" idx="11"/>
          </p:nvPr>
        </p:nvSpPr>
        <p:spPr>
          <a:xfrm>
            <a:off x="3124200" y="6245225"/>
            <a:ext cx="2895600" cy="476250"/>
          </a:xfrm>
        </p:spPr>
        <p:txBody>
          <a:bodyPr/>
          <a:lstStyle>
            <a:lvl1pPr>
              <a:defRPr/>
            </a:lvl1pPr>
          </a:lstStyle>
          <a:p>
            <a:endParaRPr lang="en-US" altLang="zh-CN"/>
          </a:p>
        </p:txBody>
      </p:sp>
      <p:sp>
        <p:nvSpPr>
          <p:cNvPr id="7" name="灯片编号占位符 6"/>
          <p:cNvSpPr>
            <a:spLocks noGrp="1"/>
          </p:cNvSpPr>
          <p:nvPr>
            <p:ph type="sldNum" sz="quarter" idx="12"/>
          </p:nvPr>
        </p:nvSpPr>
        <p:spPr>
          <a:xfrm>
            <a:off x="6553200" y="6245225"/>
            <a:ext cx="2133600" cy="476250"/>
          </a:xfrm>
        </p:spPr>
        <p:txBody>
          <a:bodyPr/>
          <a:lstStyle>
            <a:lvl1pPr>
              <a:defRPr/>
            </a:lvl1pPr>
          </a:lstStyle>
          <a:p>
            <a:fld id="{A5F30AF7-02B3-465D-AD2B-0D3E0E31587B}" type="slidenum">
              <a:rPr lang="en-US" altLang="zh-CN"/>
              <a:t/>
            </a:fld>
            <a:endParaRPr lang="en-US" altLang="zh-CN"/>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Only">
  <p:cSld name="内容">
    <p:spTree>
      <p:nvGrpSpPr>
        <p:cNvPr id="1" name=""/>
        <p:cNvGrpSpPr/>
        <p:nvPr/>
      </p:nvGrpSpPr>
      <p:grpSpPr>
        <a:xfrm>
          <a:off x="0" y="0"/>
          <a:ext cx="0" cy="0"/>
        </a:xfrm>
      </p:grpSpPr>
      <p:sp>
        <p:nvSpPr>
          <p:cNvPr id="2" name="内容占位符 1"/>
          <p:cNvSpPr>
            <a:spLocks noGrp="1"/>
          </p:cNvSpPr>
          <p:nvPr>
            <p:ph hasCustomPrompt="1"/>
          </p:nvPr>
        </p:nvSpPr>
        <p:spPr>
          <a:xfrm>
            <a:off x="457200" y="274638"/>
            <a:ext cx="8229600" cy="5851525"/>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nvPr>
        </p:nvSpPr>
        <p:spPr>
          <a:xfrm>
            <a:off x="457200" y="6245225"/>
            <a:ext cx="2133600" cy="476250"/>
          </a:xfrm>
        </p:spPr>
        <p:txBody>
          <a:bodyPr/>
          <a:lstStyle>
            <a:lvl1pPr>
              <a:defRPr/>
            </a:lvl1pPr>
          </a:lstStyle>
          <a:p>
            <a:endParaRPr lang="en-US" altLang="zh-CN"/>
          </a:p>
        </p:txBody>
      </p:sp>
      <p:sp>
        <p:nvSpPr>
          <p:cNvPr id="4" name="页脚占位符 3"/>
          <p:cNvSpPr>
            <a:spLocks noGrp="1"/>
          </p:cNvSpPr>
          <p:nvPr>
            <p:ph type="ftr" sz="quarter" idx="11"/>
          </p:nvPr>
        </p:nvSpPr>
        <p:spPr>
          <a:xfrm>
            <a:off x="3124200" y="6245225"/>
            <a:ext cx="2895600" cy="476250"/>
          </a:xfrm>
        </p:spPr>
        <p:txBody>
          <a:bodyPr/>
          <a:lstStyle>
            <a:lvl1pPr>
              <a:defRPr/>
            </a:lvl1pPr>
          </a:lstStyle>
          <a:p>
            <a:endParaRPr lang="en-US" altLang="zh-CN"/>
          </a:p>
        </p:txBody>
      </p:sp>
      <p:sp>
        <p:nvSpPr>
          <p:cNvPr id="5" name="灯片编号占位符 4"/>
          <p:cNvSpPr>
            <a:spLocks noGrp="1"/>
          </p:cNvSpPr>
          <p:nvPr>
            <p:ph type="sldNum" sz="quarter" idx="12"/>
          </p:nvPr>
        </p:nvSpPr>
        <p:spPr>
          <a:xfrm>
            <a:off x="6553200" y="6245225"/>
            <a:ext cx="2133600" cy="476250"/>
          </a:xfrm>
        </p:spPr>
        <p:txBody>
          <a:bodyPr/>
          <a:lstStyle>
            <a:lvl1pPr>
              <a:defRPr/>
            </a:lvl1pPr>
          </a:lstStyle>
          <a:p>
            <a:fld id="{B9E85430-33A6-466E-8BBE-663E6CCE7ADB}" type="slidenum">
              <a:rPr lang="en-US" altLang="zh-CN"/>
              <a:t/>
            </a:fld>
            <a:endParaRPr lang="en-US" altLang="zh-CN"/>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hasCustomPrompt="1"/>
          </p:nvPr>
        </p:nvSpPr>
        <p:spPr>
          <a:xfrm>
            <a:off x="457200" y="1981200"/>
            <a:ext cx="4038600" cy="3886200"/>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hasCustomPrompt="1"/>
          </p:nvPr>
        </p:nvSpPr>
        <p:spPr>
          <a:xfrm>
            <a:off x="4648200" y="1981200"/>
            <a:ext cx="4038600" cy="3886200"/>
          </a:xfrm>
        </p:spPr>
        <p:txBody>
          <a:bodyPr/>
          <a:lstStyle/>
          <a:p>
            <a:pPr lvl="0"/>
            <a:r>
              <a:rPr lang="zh-CN" altLang="en-US"/>
              <a:t>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页脚占位符 4"/>
          <p:cNvSpPr>
            <a:spLocks noGrp="1"/>
          </p:cNvSpPr>
          <p:nvPr>
            <p:ph type="ftr" sz="quarter" idx="10"/>
          </p:nvPr>
        </p:nvSpPr>
        <p:spPr/>
        <p:txBody>
          <a:bodyPr/>
          <a:lstStyle>
            <a:lvl1pPr>
              <a:defRPr/>
            </a:lvl1pPr>
          </a:lstStyle>
          <a:p>
            <a:endParaRPr lang="en-US" altLang="zh-CN"/>
          </a:p>
        </p:txBody>
      </p:sp>
      <p:sp>
        <p:nvSpPr>
          <p:cNvPr id="6" name="灯片编号占位符 5"/>
          <p:cNvSpPr>
            <a:spLocks noGrp="1"/>
          </p:cNvSpPr>
          <p:nvPr>
            <p:ph type="sldNum" sz="quarter" idx="11"/>
          </p:nvPr>
        </p:nvSpPr>
        <p:spPr/>
        <p:txBody>
          <a:bodyPr/>
          <a:lstStyle>
            <a:lvl1pPr>
              <a:defRPr/>
            </a:lvl1pPr>
          </a:lstStyle>
          <a:p>
            <a:fld id="{8302631B-7969-4F82-89EE-D57394C08969}" type="slidenum">
              <a:rPr lang="en-US" altLang="zh-CN"/>
              <a:t/>
            </a:fld>
            <a:endParaRPr lang="en-US" altLang="zh-CN"/>
          </a:p>
        </p:txBody>
      </p:sp>
      <p:sp>
        <p:nvSpPr>
          <p:cNvPr id="7" name="日期占位符 6"/>
          <p:cNvSpPr>
            <a:spLocks noGrp="1"/>
          </p:cNvSpPr>
          <p:nvPr>
            <p:ph type="dt" sz="half" idx="12"/>
          </p:nvPr>
        </p:nvSpPr>
        <p:spPr/>
        <p:txBody>
          <a:bodyPr/>
          <a:lstStyle>
            <a:lvl1pPr>
              <a:defRPr/>
            </a:lvl1pPr>
          </a:lstStyle>
          <a:p>
            <a:endParaRPr lang="en-US" alt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alpha val="39000"/>
          </a:schemeClr>
        </a:solidFill>
        <a:effectLst/>
      </p:bgPr>
    </p:bg>
    <p:spTree>
      <p:nvGrpSpPr>
        <p:cNvPr id="1" name=""/>
        <p:cNvGrpSpPr/>
        <p:nvPr/>
      </p:nvGrpSpPr>
      <p:grpSpPr>
        <a:xfrm>
          <a:off x="0" y="0"/>
          <a:ext cx="0" cy="0"/>
        </a:xfrm>
      </p:grpSpPr>
      <p:sp>
        <p:nvSpPr>
          <p:cNvPr id="1026" name="标题占位符 1"/>
          <p:cNvSpPr>
            <a:spLocks noGrp="1"/>
          </p:cNvSpPr>
          <p:nvPr>
            <p:ph type="title"/>
          </p:nvPr>
        </p:nvSpPr>
        <p:spPr bwMode="auto">
          <a:xfrm>
            <a:off x="457200" y="274638"/>
            <a:ext cx="8229600" cy="1143000"/>
          </a:xfrm>
          <a:prstGeom prst="rect">
            <a:avLst/>
          </a:prstGeom>
          <a:noFill/>
          <a:ln w="9525">
            <a:noFill/>
            <a:miter lim="800000"/>
          </a:ln>
        </p:spPr>
        <p:txBody>
          <a:bodyPr vert="horz" wrap="square" lIns="91440" tIns="45720" rIns="91440" bIns="45720" numCol="1" anchor="ctr" anchorCtr="0" compatLnSpc="1"/>
          <a:lstStyle/>
          <a:p>
            <a:pPr lvl="0"/>
            <a:r>
              <a:rPr lang="zh-CN" altLang="en-US"/>
              <a:t>单击此处编辑母版标题样式</a:t>
            </a:r>
            <a:endParaRPr lang="zh-CN" altLang="en-US"/>
          </a:p>
        </p:txBody>
      </p:sp>
      <p:sp>
        <p:nvSpPr>
          <p:cNvPr id="1027" name="文本占位符 2"/>
          <p:cNvSpPr>
            <a:spLocks noGrp="1"/>
          </p:cNvSpPr>
          <p:nvPr>
            <p:ph type="body" idx="1"/>
          </p:nvPr>
        </p:nvSpPr>
        <p:spPr bwMode="auto">
          <a:xfrm>
            <a:off x="457200" y="1600200"/>
            <a:ext cx="8229600" cy="4525963"/>
          </a:xfrm>
          <a:prstGeom prst="rect">
            <a:avLst/>
          </a:prstGeom>
          <a:noFill/>
          <a:ln w="9525">
            <a:noFill/>
            <a:miter lim="800000"/>
          </a:ln>
        </p:spPr>
        <p:txBody>
          <a:bodyPr vert="horz" wrap="square" lIns="91440" tIns="45720" rIns="91440" bIns="45720" numCol="1" anchor="t" anchorCtr="0" compatLnSpc="1"/>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zh-CN"/>
            </a:defPPr>
            <a:lvl1pPr algn="l" rtl="0" eaLnBrk="1" fontAlgn="auto" hangingPunct="1">
              <a:spcBef>
                <a:spcPct val="0"/>
              </a:spcBef>
              <a:spcAft>
                <a:spcPct val="0"/>
              </a:spcAft>
              <a:defRPr sz="120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fld id="{F14F42AB-6841-439A-9B4E-C4CE30B2EE72}" type="datetimeFigureOut">
              <a:rPr lang="zh-CN" altLang="en-US"/>
              <a:t/>
            </a:fld>
            <a:endParaRPr lang="zh-CN" altLang="en-US"/>
          </a:p>
        </p:txBody>
      </p:sp>
      <p:sp>
        <p:nvSpPr>
          <p:cNvPr id="5" name="页脚占位符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zh-CN"/>
            </a:defPPr>
            <a:lvl1pPr algn="ctr" rtl="0" eaLnBrk="1" fontAlgn="auto" hangingPunct="1">
              <a:spcBef>
                <a:spcPct val="0"/>
              </a:spcBef>
              <a:spcAft>
                <a:spcPct val="0"/>
              </a:spcAft>
              <a:defRPr sz="1200" kern="1200">
                <a:solidFill>
                  <a:schemeClr val="tx1">
                    <a:tint val="75000"/>
                  </a:schemeClr>
                </a:solidFill>
                <a:latin typeface="+mn-lt"/>
                <a:ea typeface="+mn-ea"/>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endParaRPr lang="zh-CN" altLang="en-US"/>
          </a:p>
        </p:txBody>
      </p:sp>
      <p:sp>
        <p:nvSpPr>
          <p:cNvPr id="6" name="灯片编号占位符 5"/>
          <p:cNvSpPr>
            <a:spLocks noGrp="1"/>
          </p:cNvSpPr>
          <p:nvPr>
            <p:ph type="sldNum" sz="quarter" idx="4"/>
          </p:nvPr>
        </p:nvSpPr>
        <p:spPr>
          <a:xfrm>
            <a:off x="6553200" y="6356350"/>
            <a:ext cx="2133600" cy="365125"/>
          </a:xfrm>
          <a:prstGeom prst="rect">
            <a:avLst/>
          </a:prstGeom>
        </p:spPr>
        <p:txBody>
          <a:bodyPr vert="horz" wrap="square" lIns="91440" tIns="45720" rIns="91440" bIns="45720" numCol="1" anchor="ctr" anchorCtr="0" compatLnSpc="1"/>
          <a:lstStyle>
            <a:defPPr>
              <a:defRPr lang="zh-CN"/>
            </a:defPPr>
            <a:lvl1pPr algn="r" rtl="0" eaLnBrk="1" fontAlgn="base" hangingPunct="1">
              <a:spcBef>
                <a:spcPct val="0"/>
              </a:spcBef>
              <a:spcAft>
                <a:spcPct val="0"/>
              </a:spcAft>
              <a:defRPr sz="1200" kern="1200">
                <a:solidFill>
                  <a:srgbClr val="898989"/>
                </a:solidFill>
                <a:latin typeface="Franklin Gothic Book" panose="020b0503020102020204"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defRPr/>
            </a:pPr>
            <a:fld id="{9807A056-610F-4FB3-B670-1CC66A621B11}" type="slidenum">
              <a:rPr lang="zh-CN" altLang="en-US"/>
              <a:t/>
            </a:fld>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Lst>
  <p:transition/>
  <p:timing/>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Franklin Gothic Medium"/>
          <a:ea typeface="微软雅黑" panose="020b0503020204020204" pitchFamily="34" charset="-122"/>
        </a:defRPr>
      </a:lvl2pPr>
      <a:lvl3pPr algn="ctr" rtl="0" eaLnBrk="0" fontAlgn="base" hangingPunct="0">
        <a:spcBef>
          <a:spcPct val="0"/>
        </a:spcBef>
        <a:spcAft>
          <a:spcPct val="0"/>
        </a:spcAft>
        <a:defRPr sz="4400">
          <a:solidFill>
            <a:schemeClr val="tx1"/>
          </a:solidFill>
          <a:latin typeface="Franklin Gothic Medium"/>
          <a:ea typeface="微软雅黑" panose="020b0503020204020204" pitchFamily="34" charset="-122"/>
        </a:defRPr>
      </a:lvl3pPr>
      <a:lvl4pPr algn="ctr" rtl="0" eaLnBrk="0" fontAlgn="base" hangingPunct="0">
        <a:spcBef>
          <a:spcPct val="0"/>
        </a:spcBef>
        <a:spcAft>
          <a:spcPct val="0"/>
        </a:spcAft>
        <a:defRPr sz="4400">
          <a:solidFill>
            <a:schemeClr val="tx1"/>
          </a:solidFill>
          <a:latin typeface="Franklin Gothic Medium"/>
          <a:ea typeface="微软雅黑" panose="020b0503020204020204" pitchFamily="34" charset="-122"/>
        </a:defRPr>
      </a:lvl4pPr>
      <a:lvl5pPr algn="ctr" rtl="0" eaLnBrk="0" fontAlgn="base" hangingPunct="0">
        <a:spcBef>
          <a:spcPct val="0"/>
        </a:spcBef>
        <a:spcAft>
          <a:spcPct val="0"/>
        </a:spcAft>
        <a:defRPr sz="4400">
          <a:solidFill>
            <a:schemeClr val="tx1"/>
          </a:solidFill>
          <a:latin typeface="Franklin Gothic Medium"/>
          <a:ea typeface="微软雅黑" panose="020b0503020204020204" pitchFamily="34" charset="-122"/>
        </a:defRPr>
      </a:lvl5pPr>
      <a:lvl6pPr marL="457200" algn="ctr" rtl="0" eaLnBrk="1" fontAlgn="base" hangingPunct="1">
        <a:spcBef>
          <a:spcPct val="0"/>
        </a:spcBef>
        <a:spcAft>
          <a:spcPct val="0"/>
        </a:spcAft>
        <a:defRPr sz="4400">
          <a:solidFill>
            <a:schemeClr val="tx1"/>
          </a:solidFill>
          <a:latin typeface="Franklin Gothic Medium"/>
          <a:ea typeface="微软雅黑" panose="020b0503020204020204" pitchFamily="34" charset="-122"/>
        </a:defRPr>
      </a:lvl6pPr>
      <a:lvl7pPr marL="914400" algn="ctr" rtl="0" eaLnBrk="1" fontAlgn="base" hangingPunct="1">
        <a:spcBef>
          <a:spcPct val="0"/>
        </a:spcBef>
        <a:spcAft>
          <a:spcPct val="0"/>
        </a:spcAft>
        <a:defRPr sz="4400">
          <a:solidFill>
            <a:schemeClr val="tx1"/>
          </a:solidFill>
          <a:latin typeface="Franklin Gothic Medium"/>
          <a:ea typeface="微软雅黑" panose="020b0503020204020204" pitchFamily="34" charset="-122"/>
        </a:defRPr>
      </a:lvl7pPr>
      <a:lvl8pPr marL="1371600" algn="ctr" rtl="0" eaLnBrk="1" fontAlgn="base" hangingPunct="1">
        <a:spcBef>
          <a:spcPct val="0"/>
        </a:spcBef>
        <a:spcAft>
          <a:spcPct val="0"/>
        </a:spcAft>
        <a:defRPr sz="4400">
          <a:solidFill>
            <a:schemeClr val="tx1"/>
          </a:solidFill>
          <a:latin typeface="Franklin Gothic Medium"/>
          <a:ea typeface="微软雅黑" panose="020b0503020204020204" pitchFamily="34" charset="-122"/>
        </a:defRPr>
      </a:lvl8pPr>
      <a:lvl9pPr marL="1828800" algn="ctr" rtl="0" eaLnBrk="1" fontAlgn="base" hangingPunct="1">
        <a:spcBef>
          <a:spcPct val="0"/>
        </a:spcBef>
        <a:spcAft>
          <a:spcPct val="0"/>
        </a:spcAft>
        <a:defRPr sz="4400">
          <a:solidFill>
            <a:schemeClr val="tx1"/>
          </a:solidFill>
          <a:latin typeface="Franklin Gothic Medium"/>
          <a:ea typeface="微软雅黑" panose="020b0503020204020204" pitchFamily="34" charset="-122"/>
        </a:defRPr>
      </a:lvl9pPr>
    </p:titleStyle>
    <p:bodyStyle>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黑体" panose="02010609060101010101" pitchFamily="49" charset="-122"/>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黑体" panose="02010609060101010101" pitchFamily="49" charset="-122"/>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黑体" panose="02010609060101010101" pitchFamily="49" charset="-122"/>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黑体" panose="02010609060101010101" pitchFamily="49" charset="-122"/>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黑体" panose="02010609060101010101" pitchFamily="49" charset="-122"/>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10.xml" TargetMode="Interna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1.bin" TargetMode="Internal" /><Relationship Id="rId3" Type="http://schemas.openxmlformats.org/officeDocument/2006/relationships/image" Target="../media/image13.png" /><Relationship Id="rId4" Type="http://schemas.openxmlformats.org/officeDocument/2006/relationships/vmlDrawing" Target="../drawings/vmlDrawing1.v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2.bin" TargetMode="Internal" /><Relationship Id="rId3" Type="http://schemas.openxmlformats.org/officeDocument/2006/relationships/image" Target="../media/image14.wmf" /><Relationship Id="rId4" Type="http://schemas.openxmlformats.org/officeDocument/2006/relationships/vmlDrawing" Target="../drawings/vmlDrawing2.v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3.bin" TargetMode="Internal" /><Relationship Id="rId3" Type="http://schemas.openxmlformats.org/officeDocument/2006/relationships/image" Target="../media/image15.png" /><Relationship Id="rId4" Type="http://schemas.openxmlformats.org/officeDocument/2006/relationships/vmlDrawing" Target="../drawings/vmlDrawing3.v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4.bin" TargetMode="Internal" /><Relationship Id="rId3" Type="http://schemas.openxmlformats.org/officeDocument/2006/relationships/image" Target="../media/image16.png" /><Relationship Id="rId4" Type="http://schemas.openxmlformats.org/officeDocument/2006/relationships/vmlDrawing" Target="../drawings/vmlDrawing4.v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png"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5.bin" TargetMode="Internal" /><Relationship Id="rId3" Type="http://schemas.openxmlformats.org/officeDocument/2006/relationships/image" Target="../media/image18.png" /><Relationship Id="rId4" Type="http://schemas.openxmlformats.org/officeDocument/2006/relationships/vmlDrawing" Target="../drawings/vmlDrawing5.v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6.bin" TargetMode="Internal" /><Relationship Id="rId3" Type="http://schemas.openxmlformats.org/officeDocument/2006/relationships/image" Target="../media/image19.png" /><Relationship Id="rId4" Type="http://schemas.openxmlformats.org/officeDocument/2006/relationships/vmlDrawing" Target="../drawings/vmlDrawing6.v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7.png"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7.bin" TargetMode="Internal" /><Relationship Id="rId3" Type="http://schemas.openxmlformats.org/officeDocument/2006/relationships/image" Target="../media/image20.png" /><Relationship Id="rId4" Type="http://schemas.openxmlformats.org/officeDocument/2006/relationships/vmlDrawing" Target="../drawings/vmlDrawing7.v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8.bin" TargetMode="Internal" /><Relationship Id="rId3" Type="http://schemas.openxmlformats.org/officeDocument/2006/relationships/image" Target="../media/image14.wmf" /><Relationship Id="rId4" Type="http://schemas.openxmlformats.org/officeDocument/2006/relationships/oleObject" Target="../embeddings/oleObject9.bin" TargetMode="Internal" /><Relationship Id="rId5" Type="http://schemas.openxmlformats.org/officeDocument/2006/relationships/image" Target="../media/image21.png" /><Relationship Id="rId6" Type="http://schemas.openxmlformats.org/officeDocument/2006/relationships/vmlDrawing" Target="../drawings/vmlDrawing8.v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oleObject" Target="../embeddings/oleObject10.bin" TargetMode="Internal" /><Relationship Id="rId3" Type="http://schemas.openxmlformats.org/officeDocument/2006/relationships/image" Target="../media/image14.wmf" /><Relationship Id="rId4" Type="http://schemas.openxmlformats.org/officeDocument/2006/relationships/oleObject" Target="../embeddings/oleObject11.bin" TargetMode="Internal" /><Relationship Id="rId5" Type="http://schemas.openxmlformats.org/officeDocument/2006/relationships/image" Target="../media/image22.wmf" /><Relationship Id="rId6" Type="http://schemas.openxmlformats.org/officeDocument/2006/relationships/oleObject" Target="../embeddings/oleObject12.bin" TargetMode="Internal" /><Relationship Id="rId7" Type="http://schemas.openxmlformats.org/officeDocument/2006/relationships/vmlDrawing" Target="../drawings/vmlDrawing9.v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3.png"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4.png"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5.png"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5.png"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5.xml" /><Relationship Id="rId10" Type="http://schemas.openxmlformats.org/officeDocument/2006/relationships/oleObject" Target="../embeddings/oleObject17.bin" TargetMode="Internal" /><Relationship Id="rId11" Type="http://schemas.openxmlformats.org/officeDocument/2006/relationships/image" Target="../media/image30.wmf" /><Relationship Id="rId12" Type="http://schemas.openxmlformats.org/officeDocument/2006/relationships/oleObject" Target="../embeddings/oleObject18.bin" TargetMode="Internal" /><Relationship Id="rId13" Type="http://schemas.openxmlformats.org/officeDocument/2006/relationships/image" Target="../media/image31.wmf" /><Relationship Id="rId14" Type="http://schemas.openxmlformats.org/officeDocument/2006/relationships/vmlDrawing" Target="../drawings/vmlDrawing10.vml" /><Relationship Id="rId2" Type="http://schemas.openxmlformats.org/officeDocument/2006/relationships/oleObject" Target="../embeddings/oleObject13.bin" TargetMode="Internal" /><Relationship Id="rId3" Type="http://schemas.openxmlformats.org/officeDocument/2006/relationships/image" Target="../media/image26.wmf" /><Relationship Id="rId4" Type="http://schemas.openxmlformats.org/officeDocument/2006/relationships/oleObject" Target="../embeddings/oleObject14.bin" TargetMode="Internal" /><Relationship Id="rId5" Type="http://schemas.openxmlformats.org/officeDocument/2006/relationships/image" Target="../media/image27.wmf" /><Relationship Id="rId6" Type="http://schemas.openxmlformats.org/officeDocument/2006/relationships/oleObject" Target="../embeddings/oleObject15.bin" TargetMode="Internal" /><Relationship Id="rId7" Type="http://schemas.openxmlformats.org/officeDocument/2006/relationships/image" Target="../media/image28.wmf" /><Relationship Id="rId8" Type="http://schemas.openxmlformats.org/officeDocument/2006/relationships/oleObject" Target="../embeddings/oleObject16.bin" TargetMode="Internal" /><Relationship Id="rId9" Type="http://schemas.openxmlformats.org/officeDocument/2006/relationships/image" Target="../media/image29.wmf"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4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17135115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p:nvPr>
        </p:nvSpPr>
        <p:spPr>
          <a:xfrm>
            <a:off x="395536" y="2564904"/>
            <a:ext cx="8229600" cy="1143000"/>
          </a:xfrm>
        </p:spPr>
        <p:txBody>
          <a:bodyPr/>
          <a:lstStyle/>
          <a:p>
            <a:r>
              <a:rPr lang="zh-CN" altLang="en-US" b="1"/>
              <a:t>产筛实验室室内质量控制</a:t>
            </a:r>
            <a:endParaRPr lang="zh-CN" altLang="en-US" b="1"/>
          </a:p>
        </p:txBody>
      </p:sp>
      <p:sp>
        <p:nvSpPr>
          <p:cNvPr id="4" name="Rectangle 5"/>
          <p:cNvSpPr txBox="1">
            <a:spLocks noChangeArrowheads="1"/>
          </p:cNvSpPr>
          <p:nvPr/>
        </p:nvSpPr>
        <p:spPr>
          <a:xfrm>
            <a:off x="428303" y="4725144"/>
            <a:ext cx="6584776" cy="1752600"/>
          </a:xfrm>
          <a:prstGeom prst="rect">
            <a:avLst/>
          </a:prstGeom>
        </p:spPr>
        <p:txBody>
          <a:bodyPr/>
          <a:lstStyle>
            <a:defPPr>
              <a:defRPr lang="zh-CN"/>
            </a:defPPr>
            <a:lvl1pPr marL="342900" indent="-342900" algn="l" rtl="0" eaLnBrk="0" fontAlgn="base" hangingPunct="0">
              <a:spcBef>
                <a:spcPct val="20000"/>
              </a:spcBef>
              <a:spcAft>
                <a:spcPct val="0"/>
              </a:spcAft>
              <a:buFont typeface="Arial" pitchFamily="34" charset="0"/>
              <a:buChar char="•"/>
              <a:defRPr sz="3200" kern="1200">
                <a:solidFill>
                  <a:schemeClr val="tx1"/>
                </a:solidFill>
                <a:latin typeface="+mn-lt"/>
                <a:ea typeface="+mn-ea"/>
                <a:cs typeface="黑体" panose="02010609060101010101" pitchFamily="49" charset="-122"/>
              </a:defRPr>
            </a:lvl1pPr>
            <a:lvl2pPr marL="742950" indent="-285750" algn="l" rtl="0" eaLnBrk="0" fontAlgn="base" hangingPunct="0">
              <a:spcBef>
                <a:spcPct val="20000"/>
              </a:spcBef>
              <a:spcAft>
                <a:spcPct val="0"/>
              </a:spcAft>
              <a:buFont typeface="Arial" pitchFamily="34" charset="0"/>
              <a:buChar char="–"/>
              <a:defRPr sz="2800" kern="1200">
                <a:solidFill>
                  <a:schemeClr val="tx1"/>
                </a:solidFill>
                <a:latin typeface="+mn-lt"/>
                <a:ea typeface="+mn-ea"/>
                <a:cs typeface="黑体" panose="02010609060101010101" pitchFamily="49" charset="-122"/>
              </a:defRPr>
            </a:lvl2pPr>
            <a:lvl3pPr marL="1143000" indent="-228600" algn="l" rtl="0" eaLnBrk="0" fontAlgn="base" hangingPunct="0">
              <a:spcBef>
                <a:spcPct val="20000"/>
              </a:spcBef>
              <a:spcAft>
                <a:spcPct val="0"/>
              </a:spcAft>
              <a:buFont typeface="Arial" pitchFamily="34" charset="0"/>
              <a:buChar char="•"/>
              <a:defRPr sz="2400" kern="1200">
                <a:solidFill>
                  <a:schemeClr val="tx1"/>
                </a:solidFill>
                <a:latin typeface="+mn-lt"/>
                <a:ea typeface="+mn-ea"/>
                <a:cs typeface="黑体" panose="02010609060101010101" pitchFamily="49" charset="-122"/>
              </a:defRPr>
            </a:lvl3pPr>
            <a:lvl4pPr marL="16002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黑体" panose="02010609060101010101" pitchFamily="49" charset="-122"/>
              </a:defRPr>
            </a:lvl4pPr>
            <a:lvl5pPr marL="2057400" indent="-228600" algn="l" rtl="0" eaLnBrk="0" fontAlgn="base" hangingPunct="0">
              <a:spcBef>
                <a:spcPct val="20000"/>
              </a:spcBef>
              <a:spcAft>
                <a:spcPct val="0"/>
              </a:spcAft>
              <a:buFont typeface="Arial" pitchFamily="34" charset="0"/>
              <a:buChar char="»"/>
              <a:defRPr sz="2000" kern="1200">
                <a:solidFill>
                  <a:schemeClr val="tx1"/>
                </a:solidFill>
                <a:latin typeface="+mn-lt"/>
                <a:ea typeface="+mn-ea"/>
                <a:cs typeface="黑体" panose="02010609060101010101" pitchFamily="49" charset="-122"/>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buNone/>
            </a:pPr>
            <a:endParaRPr lang="en-US" altLang="zh-CN" sz="20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5890" name="Rectangle 2"/>
          <p:cNvSpPr>
            <a:spLocks noGrp="1" noChangeArrowheads="1"/>
          </p:cNvSpPr>
          <p:nvPr>
            <p:ph type="title"/>
          </p:nvPr>
        </p:nvSpPr>
        <p:spPr/>
        <p:txBody>
          <a:bodyPr/>
          <a:lstStyle/>
          <a:p>
            <a:r>
              <a:rPr lang="zh-CN" altLang="en-US" b="1"/>
              <a:t>主要内容</a:t>
            </a:r>
            <a:endParaRPr lang="zh-CN" altLang="en-US" b="1"/>
          </a:p>
        </p:txBody>
      </p:sp>
      <p:sp>
        <p:nvSpPr>
          <p:cNvPr id="165891" name="Rectangle 3"/>
          <p:cNvSpPr>
            <a:spLocks noGrp="1" noChangeArrowheads="1"/>
          </p:cNvSpPr>
          <p:nvPr>
            <p:ph type="body" idx="4294967295"/>
          </p:nvPr>
        </p:nvSpPr>
        <p:spPr>
          <a:xfrm>
            <a:off x="2267744" y="2060848"/>
            <a:ext cx="4330824" cy="2808312"/>
          </a:xfrm>
        </p:spPr>
        <p:txBody>
          <a:bodyPr/>
          <a:lstStyle/>
          <a:p>
            <a:r>
              <a:rPr lang="zh-CN" altLang="en-US">
                <a:latin typeface="楷体" panose="02010609060101010101" pitchFamily="49" charset="-122"/>
                <a:ea typeface="楷体" panose="02010609060101010101" pitchFamily="49" charset="-122"/>
              </a:rPr>
              <a:t>室内质控基本概念</a:t>
            </a:r>
            <a:endParaRPr lang="en-US" altLang="zh-CN">
              <a:latin typeface="楷体" panose="02010609060101010101" pitchFamily="49" charset="-122"/>
              <a:ea typeface="楷体" panose="02010609060101010101" pitchFamily="49" charset="-122"/>
            </a:endParaRPr>
          </a:p>
          <a:p>
            <a:r>
              <a:rPr lang="zh-CN" altLang="en-US">
                <a:latin typeface="楷体" panose="02010609060101010101" pitchFamily="49" charset="-122"/>
                <a:ea typeface="楷体" panose="02010609060101010101" pitchFamily="49" charset="-122"/>
              </a:rPr>
              <a:t>室内质控方法步骤</a:t>
            </a:r>
            <a:endParaRPr lang="en-US" altLang="zh-CN">
              <a:latin typeface="楷体" panose="02010609060101010101" pitchFamily="49" charset="-122"/>
              <a:ea typeface="楷体" panose="02010609060101010101" pitchFamily="49" charset="-122"/>
            </a:endParaRPr>
          </a:p>
          <a:p>
            <a:r>
              <a:rPr lang="zh-CN" altLang="en-US">
                <a:latin typeface="楷体" panose="02010609060101010101" pitchFamily="49" charset="-122"/>
                <a:ea typeface="楷体" panose="02010609060101010101" pitchFamily="49" charset="-122"/>
              </a:rPr>
              <a:t>质控结果分析</a:t>
            </a:r>
            <a:endParaRPr lang="en-US" altLang="zh-CN">
              <a:latin typeface="楷体" panose="02010609060101010101" pitchFamily="49" charset="-122"/>
              <a:ea typeface="楷体" panose="02010609060101010101" pitchFamily="49" charset="-122"/>
            </a:endParaRPr>
          </a:p>
          <a:p>
            <a:r>
              <a:rPr lang="zh-CN" altLang="en-US">
                <a:latin typeface="楷体" panose="02010609060101010101" pitchFamily="49" charset="-122"/>
                <a:ea typeface="楷体" panose="02010609060101010101" pitchFamily="49" charset="-122"/>
              </a:rPr>
              <a:t>常见问题讨论</a:t>
            </a:r>
            <a:endParaRPr lang="zh-CN" altLang="en-US">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539552" y="2780928"/>
            <a:ext cx="8229600" cy="1143000"/>
          </a:xfrm>
        </p:spPr>
        <p:txBody>
          <a:bodyPr/>
          <a:lstStyle/>
          <a:p>
            <a:r>
              <a:rPr lang="zh-CN" altLang="en-US" b="1">
                <a:latin typeface="+mj-ea"/>
              </a:rPr>
              <a:t>室内质控基本概念</a:t>
            </a:r>
            <a:br>
              <a:rPr lang="en-US" altLang="zh-CN" b="1">
                <a:latin typeface="+mj-ea"/>
              </a:rPr>
            </a:br>
            <a:endParaRPr lang="zh-CN" altLang="en-US" b="1">
              <a:latin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1746" name="Rectangle 2"/>
          <p:cNvSpPr>
            <a:spLocks noGrp="1" noChangeArrowheads="1"/>
          </p:cNvSpPr>
          <p:nvPr>
            <p:ph type="title"/>
          </p:nvPr>
        </p:nvSpPr>
        <p:spPr/>
        <p:txBody>
          <a:bodyPr/>
          <a:lstStyle/>
          <a:p>
            <a:r>
              <a:rPr lang="zh-CN" altLang="en-US" sz="3600" b="1">
                <a:latin typeface="+mj-ea"/>
              </a:rPr>
              <a:t>美国</a:t>
            </a:r>
            <a:r>
              <a:rPr lang="en-US" altLang="zh-CN" sz="3600" b="1">
                <a:latin typeface="+mj-ea"/>
              </a:rPr>
              <a:t>CLIA88</a:t>
            </a:r>
            <a:r>
              <a:rPr lang="zh-CN" altLang="en-US" sz="3600" b="1">
                <a:latin typeface="+mj-ea"/>
              </a:rPr>
              <a:t>将</a:t>
            </a:r>
            <a:r>
              <a:rPr lang="en-US" altLang="zh-CN" sz="3600" b="1">
                <a:latin typeface="+mj-ea"/>
              </a:rPr>
              <a:t>QC</a:t>
            </a:r>
            <a:r>
              <a:rPr lang="zh-CN" altLang="en-US" sz="3600" b="1">
                <a:latin typeface="+mj-ea"/>
              </a:rPr>
              <a:t>归纳为十一个方面</a:t>
            </a:r>
            <a:endParaRPr lang="zh-CN" altLang="en-US" sz="3600" b="1">
              <a:latin typeface="+mj-ea"/>
            </a:endParaRPr>
          </a:p>
        </p:txBody>
      </p:sp>
      <p:sp>
        <p:nvSpPr>
          <p:cNvPr id="31747" name="Rectangle 3"/>
          <p:cNvSpPr>
            <a:spLocks noGrp="1" noChangeArrowheads="1"/>
          </p:cNvSpPr>
          <p:nvPr>
            <p:ph type="body" sz="half" idx="4294967295"/>
          </p:nvPr>
        </p:nvSpPr>
        <p:spPr>
          <a:xfrm>
            <a:off x="478101" y="2060848"/>
            <a:ext cx="4194175" cy="4498975"/>
          </a:xfrm>
        </p:spPr>
        <p:txBody>
          <a:bodyPr/>
          <a:lstStyle/>
          <a:p>
            <a:pPr>
              <a:lnSpc>
                <a:spcPct val="120000"/>
              </a:lnSpc>
            </a:pPr>
            <a:r>
              <a:rPr lang="zh-CN" altLang="en-US" sz="2400">
                <a:latin typeface="楷体" panose="02010609060101010101" pitchFamily="49" charset="-122"/>
                <a:ea typeface="楷体" panose="02010609060101010101" pitchFamily="49" charset="-122"/>
              </a:rPr>
              <a:t>设施和环境</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检测方法</a:t>
            </a:r>
            <a:endParaRPr lang="zh-CN" altLang="en-US" sz="2400">
              <a:latin typeface="楷体" panose="02010609060101010101" pitchFamily="49" charset="-122"/>
              <a:ea typeface="楷体" panose="02010609060101010101" pitchFamily="49" charset="-122"/>
              <a:hlinkClick r:id="rId2" action="ppaction://hlinksldjump"/>
            </a:endParaRPr>
          </a:p>
          <a:p>
            <a:pPr>
              <a:lnSpc>
                <a:spcPct val="120000"/>
              </a:lnSpc>
            </a:pPr>
            <a:r>
              <a:rPr lang="zh-CN" altLang="en-US" sz="2400">
                <a:latin typeface="楷体" panose="02010609060101010101" pitchFamily="49" charset="-122"/>
                <a:ea typeface="楷体" panose="02010609060101010101" pitchFamily="49" charset="-122"/>
              </a:rPr>
              <a:t>仪器和外部供应品</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操作手册</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建立和确认方法的性能</a:t>
            </a:r>
            <a:endParaRPr lang="zh-CN" altLang="en-US" sz="2400">
              <a:latin typeface="楷体" panose="02010609060101010101" pitchFamily="49" charset="-122"/>
              <a:ea typeface="楷体" panose="02010609060101010101" pitchFamily="49" charset="-122"/>
            </a:endParaRPr>
          </a:p>
        </p:txBody>
      </p:sp>
      <p:sp>
        <p:nvSpPr>
          <p:cNvPr id="31748" name="Rectangle 4"/>
          <p:cNvSpPr>
            <a:spLocks noGrp="1" noChangeArrowheads="1"/>
          </p:cNvSpPr>
          <p:nvPr>
            <p:ph type="body" sz="half" idx="4294967295"/>
          </p:nvPr>
        </p:nvSpPr>
        <p:spPr>
          <a:xfrm>
            <a:off x="4572000" y="1988840"/>
            <a:ext cx="4194175" cy="4498975"/>
          </a:xfrm>
        </p:spPr>
        <p:txBody>
          <a:bodyPr/>
          <a:lstStyle/>
          <a:p>
            <a:pPr>
              <a:lnSpc>
                <a:spcPct val="120000"/>
              </a:lnSpc>
            </a:pPr>
            <a:r>
              <a:rPr lang="zh-CN" altLang="en-US" sz="2400">
                <a:latin typeface="楷体" panose="02010609060101010101" pitchFamily="49" charset="-122"/>
                <a:ea typeface="楷体" panose="02010609060101010101" pitchFamily="49" charset="-122"/>
              </a:rPr>
              <a:t>仪器和检测系统的维护和功能检查</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校准和校准验证</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室内质量控制</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室间质量评价</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纠正措施</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质控记录</a:t>
            </a:r>
            <a:endParaRPr lang="zh-CN" altLang="en-US" sz="2400">
              <a:latin typeface="楷体" panose="02010609060101010101" pitchFamily="49" charset="-122"/>
              <a:ea typeface="楷体" panose="02010609060101010101" pitchFamily="49" charset="-122"/>
            </a:endParaRPr>
          </a:p>
          <a:p>
            <a:endParaRPr lang="en-US" altLang="zh-CN"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noChangeArrowheads="1"/>
          </p:cNvSpPr>
          <p:nvPr>
            <p:ph type="title"/>
          </p:nvPr>
        </p:nvSpPr>
        <p:spPr/>
        <p:txBody>
          <a:bodyPr/>
          <a:lstStyle/>
          <a:p>
            <a:pPr fontAlgn="ctr"/>
            <a:r>
              <a:rPr lang="zh-CN" altLang="en-US" sz="4000" b="1">
                <a:latin typeface="+mj-ea"/>
              </a:rPr>
              <a:t>室内质量控制</a:t>
            </a:r>
            <a:endParaRPr lang="zh-CN" altLang="en-US" sz="4000" b="1">
              <a:latin typeface="+mj-ea"/>
            </a:endParaRPr>
          </a:p>
        </p:txBody>
      </p:sp>
      <p:sp>
        <p:nvSpPr>
          <p:cNvPr id="12291" name="Rectangle 3"/>
          <p:cNvSpPr>
            <a:spLocks noGrp="1" noChangeArrowheads="1"/>
          </p:cNvSpPr>
          <p:nvPr>
            <p:ph type="body" idx="4294967295"/>
          </p:nvPr>
        </p:nvSpPr>
        <p:spPr>
          <a:xfrm>
            <a:off x="683568" y="1556792"/>
            <a:ext cx="8229600" cy="4648200"/>
          </a:xfrm>
        </p:spPr>
        <p:txBody>
          <a:bodyPr/>
          <a:lstStyle/>
          <a:p>
            <a:pPr>
              <a:spcBef>
                <a:spcPct val="30000"/>
              </a:spcBef>
              <a:spcAft>
                <a:spcPct val="30000"/>
              </a:spcAft>
            </a:pPr>
            <a:r>
              <a:rPr lang="en-US" altLang="zh-CN" sz="2800">
                <a:latin typeface="Times New Roman" panose="02020603050405020304" pitchFamily="18" charset="0"/>
                <a:ea typeface="楷体" panose="02010609060101010101" pitchFamily="49" charset="-122"/>
                <a:cs typeface="Times New Roman" panose="02020603050405020304" pitchFamily="18" charset="0"/>
              </a:rPr>
              <a:t>Internal Quality Control</a:t>
            </a:r>
            <a:endParaRPr lang="en-US" altLang="zh-CN" sz="28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800">
                <a:latin typeface="Times New Roman" panose="02020603050405020304" pitchFamily="18" charset="0"/>
                <a:ea typeface="楷体" panose="02010609060101010101" pitchFamily="49" charset="-122"/>
                <a:cs typeface="Times New Roman" panose="02020603050405020304" pitchFamily="18" charset="0"/>
              </a:rPr>
              <a:t>临床实验室要获得可靠的测定结果，需要建立一个全面的质量管理体系。</a:t>
            </a:r>
            <a:endParaRPr lang="en-US" altLang="zh-CN" sz="28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800">
                <a:latin typeface="Times New Roman" panose="02020603050405020304" pitchFamily="18" charset="0"/>
                <a:ea typeface="楷体" panose="02010609060101010101" pitchFamily="49" charset="-122"/>
                <a:cs typeface="Times New Roman" panose="02020603050405020304" pitchFamily="18" charset="0"/>
              </a:rPr>
              <a:t>在全面质量管理体系中，实验室内质量控制是一个重要的环节。它控制着自吸取样本至获得测定结果并对结果进行分析的整个测定过程。</a:t>
            </a:r>
            <a:endParaRPr lang="zh-CN" altLang="en-US" sz="28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435" name="Rectangle 3"/>
          <p:cNvSpPr>
            <a:spLocks noGrp="1" noChangeArrowheads="1"/>
          </p:cNvSpPr>
          <p:nvPr>
            <p:ph type="body" idx="4294967295"/>
          </p:nvPr>
        </p:nvSpPr>
        <p:spPr>
          <a:xfrm>
            <a:off x="826176" y="1844824"/>
            <a:ext cx="7848600" cy="4495800"/>
          </a:xfrm>
        </p:spPr>
        <p:txBody>
          <a:bodyPr/>
          <a:lstStyle/>
          <a:p>
            <a:pPr>
              <a:lnSpc>
                <a:spcPct val="90000"/>
              </a:lnSpc>
              <a:spcBef>
                <a:spcPct val="30000"/>
              </a:spcBef>
              <a:spcAft>
                <a:spcPct val="30000"/>
              </a:spcAft>
            </a:pPr>
            <a:r>
              <a:rPr lang="zh-CN" altLang="en-US" sz="2800">
                <a:latin typeface="楷体" panose="02010609060101010101" pitchFamily="49" charset="-122"/>
                <a:ea typeface="楷体" panose="02010609060101010101" pitchFamily="49" charset="-122"/>
              </a:rPr>
              <a:t>室内质量控制目的在于监测过程，以评价检验结果是否可靠可以发出，排除质量环节中所有导致不满意结果的原因。</a:t>
            </a:r>
            <a:endParaRPr lang="zh-CN" altLang="en-US" sz="2800">
              <a:latin typeface="楷体" panose="02010609060101010101" pitchFamily="49" charset="-122"/>
              <a:ea typeface="楷体" panose="02010609060101010101" pitchFamily="49" charset="-122"/>
            </a:endParaRPr>
          </a:p>
          <a:p>
            <a:pPr>
              <a:lnSpc>
                <a:spcPct val="90000"/>
              </a:lnSpc>
              <a:spcBef>
                <a:spcPct val="30000"/>
              </a:spcBef>
              <a:spcAft>
                <a:spcPct val="30000"/>
              </a:spcAft>
            </a:pPr>
            <a:r>
              <a:rPr lang="zh-CN" altLang="en-US" sz="2800">
                <a:latin typeface="楷体" panose="02010609060101010101" pitchFamily="49" charset="-122"/>
                <a:ea typeface="楷体" panose="02010609060101010101" pitchFamily="49" charset="-122"/>
              </a:rPr>
              <a:t>广义上讲，室内质控适用于得出检验结果的全部活动，包括：临床需要、标本收集、检测、结果报告。</a:t>
            </a:r>
            <a:endParaRPr lang="zh-CN" altLang="en-US" sz="2800">
              <a:latin typeface="楷体" panose="02010609060101010101" pitchFamily="49" charset="-122"/>
              <a:ea typeface="楷体" panose="02010609060101010101" pitchFamily="49" charset="-122"/>
            </a:endParaRPr>
          </a:p>
        </p:txBody>
      </p:sp>
      <p:sp>
        <p:nvSpPr>
          <p:cNvPr id="6" name="Rectangle 2"/>
          <p:cNvSpPr>
            <a:spLocks noGrp="1" noChangeArrowheads="1"/>
          </p:cNvSpPr>
          <p:nvPr>
            <p:ph type="title"/>
          </p:nvPr>
        </p:nvSpPr>
        <p:spPr>
          <a:xfrm>
            <a:off x="457200" y="274638"/>
            <a:ext cx="8229600" cy="1143000"/>
          </a:xfrm>
        </p:spPr>
        <p:txBody>
          <a:bodyPr/>
          <a:lstStyle/>
          <a:p>
            <a:pPr fontAlgn="ctr"/>
            <a:r>
              <a:rPr lang="zh-CN" altLang="en-US" sz="4000" b="1">
                <a:latin typeface="+mj-ea"/>
              </a:rPr>
              <a:t>室内质量控制</a:t>
            </a:r>
            <a:endParaRPr lang="zh-CN" altLang="en-US" sz="4000" b="1">
              <a:latin typeface="+mj-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3490"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室内质控的目的</a:t>
            </a:r>
            <a:endParaRPr lang="zh-CN" altLang="en-US" sz="4000" b="1">
              <a:latin typeface="微软雅黑" panose="020b0503020204020204" pitchFamily="34" charset="-122"/>
              <a:ea typeface="微软雅黑" panose="020b0503020204020204" pitchFamily="34" charset="-122"/>
            </a:endParaRPr>
          </a:p>
        </p:txBody>
      </p:sp>
      <p:sp>
        <p:nvSpPr>
          <p:cNvPr id="63491" name="Rectangle 3"/>
          <p:cNvSpPr>
            <a:spLocks noGrp="1" noChangeArrowheads="1"/>
          </p:cNvSpPr>
          <p:nvPr>
            <p:ph type="body" idx="4294967295"/>
          </p:nvPr>
        </p:nvSpPr>
        <p:spPr>
          <a:xfrm>
            <a:off x="1043608" y="2060848"/>
            <a:ext cx="7056784" cy="4464050"/>
          </a:xfrm>
        </p:spPr>
        <p:txBody>
          <a:bodyPr/>
          <a:lstStyle/>
          <a:p>
            <a:r>
              <a:rPr lang="zh-CN" altLang="en-US" sz="2800">
                <a:latin typeface="楷体" panose="02010609060101010101" pitchFamily="49" charset="-122"/>
                <a:ea typeface="楷体" panose="02010609060101010101" pitchFamily="49" charset="-122"/>
              </a:rPr>
              <a:t>提高常规测定工作中检测结果的</a:t>
            </a:r>
            <a:r>
              <a:rPr lang="zh-CN" altLang="en-US" sz="2800">
                <a:solidFill>
                  <a:srgbClr val="FF0066"/>
                </a:solidFill>
                <a:latin typeface="楷体" panose="02010609060101010101" pitchFamily="49" charset="-122"/>
                <a:ea typeface="楷体" panose="02010609060101010101" pitchFamily="49" charset="-122"/>
              </a:rPr>
              <a:t>一致性</a:t>
            </a:r>
            <a:r>
              <a:rPr lang="zh-CN" altLang="en-US" sz="2800">
                <a:latin typeface="楷体" panose="02010609060101010101" pitchFamily="49" charset="-122"/>
                <a:ea typeface="楷体" panose="02010609060101010101" pitchFamily="49" charset="-122"/>
              </a:rPr>
              <a:t>。</a:t>
            </a:r>
            <a:endParaRPr lang="zh-CN" altLang="en-US" sz="2800">
              <a:latin typeface="楷体" panose="02010609060101010101" pitchFamily="49" charset="-122"/>
              <a:ea typeface="楷体" panose="02010609060101010101" pitchFamily="49" charset="-122"/>
            </a:endParaRPr>
          </a:p>
          <a:p>
            <a:pPr>
              <a:buFontTx/>
              <a:buNone/>
            </a:pP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检测、控制本实验室测定工作的</a:t>
            </a:r>
            <a:r>
              <a:rPr lang="zh-CN" altLang="en-US" sz="2800">
                <a:solidFill>
                  <a:srgbClr val="FF0066"/>
                </a:solidFill>
                <a:latin typeface="楷体" panose="02010609060101010101" pitchFamily="49" charset="-122"/>
                <a:ea typeface="楷体" panose="02010609060101010101" pitchFamily="49" charset="-122"/>
              </a:rPr>
              <a:t>精密度</a:t>
            </a:r>
            <a:r>
              <a:rPr lang="zh-CN" altLang="en-US" sz="2800">
                <a:latin typeface="楷体" panose="02010609060101010101" pitchFamily="49" charset="-122"/>
                <a:ea typeface="楷体" panose="02010609060101010101" pitchFamily="49" charset="-122"/>
              </a:rPr>
              <a:t>，并检测其</a:t>
            </a:r>
            <a:r>
              <a:rPr lang="zh-CN" altLang="en-US" sz="2800">
                <a:solidFill>
                  <a:srgbClr val="FF0066"/>
                </a:solidFill>
                <a:latin typeface="楷体" panose="02010609060101010101" pitchFamily="49" charset="-122"/>
                <a:ea typeface="楷体" panose="02010609060101010101" pitchFamily="49" charset="-122"/>
              </a:rPr>
              <a:t>准确度</a:t>
            </a:r>
            <a:r>
              <a:rPr lang="zh-CN" altLang="en-US" sz="2800">
                <a:latin typeface="楷体" panose="02010609060101010101" pitchFamily="49" charset="-122"/>
                <a:ea typeface="楷体" panose="02010609060101010101" pitchFamily="49" charset="-122"/>
              </a:rPr>
              <a:t>的改变。</a:t>
            </a:r>
            <a:endParaRPr lang="zh-CN" altLang="en-US" sz="28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4514"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室内质控的基本方法</a:t>
            </a:r>
            <a:endParaRPr lang="zh-CN" altLang="en-US" sz="4000" b="1">
              <a:latin typeface="微软雅黑" panose="020b0503020204020204" pitchFamily="34" charset="-122"/>
              <a:ea typeface="微软雅黑" panose="020b0503020204020204" pitchFamily="34" charset="-122"/>
            </a:endParaRPr>
          </a:p>
        </p:txBody>
      </p:sp>
      <p:sp>
        <p:nvSpPr>
          <p:cNvPr id="64515" name="Rectangle 3"/>
          <p:cNvSpPr>
            <a:spLocks noGrp="1" noChangeArrowheads="1"/>
          </p:cNvSpPr>
          <p:nvPr>
            <p:ph type="body" idx="4294967295"/>
          </p:nvPr>
        </p:nvSpPr>
        <p:spPr>
          <a:xfrm>
            <a:off x="1211263" y="1828800"/>
            <a:ext cx="7033145" cy="4329113"/>
          </a:xfrm>
        </p:spPr>
        <p:txBody>
          <a:bodyPr/>
          <a:lstStyle/>
          <a:p>
            <a:r>
              <a:rPr lang="zh-CN" altLang="en-US" sz="2800" b="1">
                <a:latin typeface="楷体" panose="02010609060101010101" pitchFamily="49" charset="-122"/>
                <a:ea typeface="楷体" panose="02010609060101010101" pitchFamily="49" charset="-122"/>
              </a:rPr>
              <a:t>临床标本检测的特点是每个标本仅检测一次，无法了解其精密度</a:t>
            </a:r>
            <a:endParaRPr lang="zh-CN" altLang="en-US" sz="2800" b="1">
              <a:latin typeface="楷体" panose="02010609060101010101" pitchFamily="49" charset="-122"/>
              <a:ea typeface="楷体" panose="02010609060101010101" pitchFamily="49" charset="-122"/>
            </a:endParaRPr>
          </a:p>
          <a:p>
            <a:endParaRPr lang="zh-CN" altLang="en-US" sz="2800" b="1">
              <a:latin typeface="楷体" panose="02010609060101010101" pitchFamily="49" charset="-122"/>
              <a:ea typeface="楷体" panose="02010609060101010101" pitchFamily="49" charset="-122"/>
            </a:endParaRPr>
          </a:p>
          <a:p>
            <a:r>
              <a:rPr lang="zh-CN" altLang="en-US" sz="2800" b="1">
                <a:latin typeface="楷体" panose="02010609060101010101" pitchFamily="49" charset="-122"/>
                <a:ea typeface="楷体" panose="02010609060101010101" pitchFamily="49" charset="-122"/>
              </a:rPr>
              <a:t>方法：每天使用同一质控物，采用一系列</a:t>
            </a:r>
            <a:r>
              <a:rPr lang="zh-CN" altLang="en-US" sz="2800" b="1">
                <a:solidFill>
                  <a:srgbClr val="FF0066"/>
                </a:solidFill>
                <a:latin typeface="楷体" panose="02010609060101010101" pitchFamily="49" charset="-122"/>
                <a:ea typeface="楷体" panose="02010609060101010101" pitchFamily="49" charset="-122"/>
              </a:rPr>
              <a:t>统计学的方法</a:t>
            </a:r>
            <a:r>
              <a:rPr lang="zh-CN" altLang="en-US" sz="2800" b="1">
                <a:latin typeface="楷体" panose="02010609060101010101" pitchFamily="49" charset="-122"/>
                <a:ea typeface="楷体" panose="02010609060101010101" pitchFamily="49" charset="-122"/>
              </a:rPr>
              <a:t>，</a:t>
            </a:r>
            <a:r>
              <a:rPr lang="zh-CN" altLang="en-US" sz="2800" b="1">
                <a:solidFill>
                  <a:srgbClr val="FF0066"/>
                </a:solidFill>
                <a:latin typeface="楷体" panose="02010609060101010101" pitchFamily="49" charset="-122"/>
                <a:ea typeface="楷体" panose="02010609060101010101" pitchFamily="49" charset="-122"/>
              </a:rPr>
              <a:t>连续地评价</a:t>
            </a:r>
            <a:r>
              <a:rPr lang="zh-CN" altLang="en-US" sz="2800" b="1">
                <a:latin typeface="楷体" panose="02010609060101010101" pitchFamily="49" charset="-122"/>
                <a:ea typeface="楷体" panose="02010609060101010101" pitchFamily="49" charset="-122"/>
              </a:rPr>
              <a:t>本实验室测定工作的可靠程度</a:t>
            </a:r>
            <a:endParaRPr lang="zh-CN" altLang="en-US" sz="2800" b="1">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Rectangle 2"/>
          <p:cNvSpPr>
            <a:spLocks noGrp="1" noChangeArrowheads="1"/>
          </p:cNvSpPr>
          <p:nvPr>
            <p:ph type="title"/>
          </p:nvPr>
        </p:nvSpPr>
        <p:spPr/>
        <p:txBody>
          <a:bodyPr/>
          <a:lstStyle/>
          <a:p>
            <a:r>
              <a:rPr lang="en-US" altLang="zh-CN" sz="3600" b="1">
                <a:solidFill>
                  <a:schemeClr val="tx1"/>
                </a:solidFill>
                <a:latin typeface="微软雅黑" panose="020b0503020204020204" pitchFamily="34" charset="-122"/>
                <a:ea typeface="微软雅黑" panose="020b0503020204020204" pitchFamily="34" charset="-122"/>
              </a:rPr>
              <a:t>《</a:t>
            </a:r>
            <a:r>
              <a:rPr lang="zh-CN" altLang="en-US" sz="3600" b="1">
                <a:solidFill>
                  <a:schemeClr val="tx1"/>
                </a:solidFill>
                <a:latin typeface="微软雅黑" panose="020b0503020204020204" pitchFamily="34" charset="-122"/>
                <a:ea typeface="微软雅黑" panose="020b0503020204020204" pitchFamily="34" charset="-122"/>
              </a:rPr>
              <a:t>医疗机构临床实验室管理办法</a:t>
            </a:r>
            <a:r>
              <a:rPr lang="en-US" altLang="zh-CN" sz="3600" b="1">
                <a:solidFill>
                  <a:schemeClr val="tx1"/>
                </a:solidFill>
                <a:latin typeface="微软雅黑" panose="020b0503020204020204" pitchFamily="34" charset="-122"/>
                <a:ea typeface="微软雅黑" panose="020b0503020204020204" pitchFamily="34" charset="-122"/>
              </a:rPr>
              <a:t>》</a:t>
            </a:r>
            <a:br>
              <a:rPr lang="en-US" altLang="zh-CN">
                <a:solidFill>
                  <a:schemeClr val="tx1"/>
                </a:solidFill>
                <a:latin typeface="微软雅黑" panose="020b0503020204020204" pitchFamily="34" charset="-122"/>
                <a:ea typeface="微软雅黑" panose="020b0503020204020204" pitchFamily="34" charset="-122"/>
              </a:rPr>
            </a:br>
            <a:r>
              <a:rPr lang="zh-CN" altLang="en-US" sz="3200" b="1">
                <a:solidFill>
                  <a:srgbClr val="00CC00"/>
                </a:solidFill>
                <a:latin typeface="微软雅黑" panose="020b0503020204020204" pitchFamily="34" charset="-122"/>
                <a:ea typeface="微软雅黑" panose="020b0503020204020204" pitchFamily="34" charset="-122"/>
              </a:rPr>
              <a:t>第三章  医疗机构临床实验室质量管理</a:t>
            </a:r>
            <a:endParaRPr lang="zh-CN" altLang="en-US" sz="3200" b="1">
              <a:solidFill>
                <a:srgbClr val="00CC00"/>
              </a:solidFill>
              <a:latin typeface="微软雅黑" panose="020b0503020204020204" pitchFamily="34" charset="-122"/>
              <a:ea typeface="微软雅黑" panose="020b0503020204020204" pitchFamily="34" charset="-122"/>
            </a:endParaRPr>
          </a:p>
        </p:txBody>
      </p:sp>
      <p:sp>
        <p:nvSpPr>
          <p:cNvPr id="65539" name="Rectangle 3"/>
          <p:cNvSpPr>
            <a:spLocks noGrp="1" noChangeArrowheads="1"/>
          </p:cNvSpPr>
          <p:nvPr>
            <p:ph type="body" idx="4294967295"/>
          </p:nvPr>
        </p:nvSpPr>
        <p:spPr>
          <a:xfrm>
            <a:off x="0" y="1752600"/>
            <a:ext cx="8604448" cy="4800600"/>
          </a:xfrm>
        </p:spPr>
        <p:txBody>
          <a:bodyPr/>
          <a:lstStyle/>
          <a:p>
            <a:pPr algn="just">
              <a:lnSpc>
                <a:spcPct val="80000"/>
              </a:lnSpc>
            </a:pPr>
            <a:r>
              <a:rPr lang="zh-CN" altLang="en-US" sz="2400">
                <a:latin typeface="楷体" panose="02010609060101010101" pitchFamily="49" charset="-122"/>
                <a:ea typeface="楷体" panose="02010609060101010101" pitchFamily="49" charset="-122"/>
              </a:rPr>
              <a:t>第二十二条 医疗机构应当加强临床实验室质量控制和管理。医疗机构临床实验室应当制定并严格执行临床实验室检验项目标准操作规程和检验仪器的标准操作、维护规程。</a:t>
            </a:r>
            <a:endParaRPr lang="zh-CN" altLang="en-US" sz="2400">
              <a:latin typeface="楷体" panose="02010609060101010101" pitchFamily="49" charset="-122"/>
              <a:ea typeface="楷体" panose="02010609060101010101" pitchFamily="49" charset="-122"/>
            </a:endParaRPr>
          </a:p>
          <a:p>
            <a:pPr algn="just">
              <a:lnSpc>
                <a:spcPct val="80000"/>
              </a:lnSpc>
              <a:buFontTx/>
              <a:buNone/>
            </a:pPr>
            <a:endParaRPr lang="zh-CN" altLang="en-US" sz="2400">
              <a:latin typeface="楷体" panose="02010609060101010101" pitchFamily="49" charset="-122"/>
              <a:ea typeface="楷体" panose="02010609060101010101" pitchFamily="49" charset="-122"/>
            </a:endParaRPr>
          </a:p>
          <a:p>
            <a:pPr algn="just">
              <a:lnSpc>
                <a:spcPct val="80000"/>
              </a:lnSpc>
            </a:pPr>
            <a:r>
              <a:rPr lang="zh-CN" altLang="en-US" sz="2400" b="1">
                <a:latin typeface="楷体" panose="02010609060101010101" pitchFamily="49" charset="-122"/>
                <a:ea typeface="楷体" panose="02010609060101010101" pitchFamily="49" charset="-122"/>
              </a:rPr>
              <a:t>第二十五条</a:t>
            </a:r>
            <a:r>
              <a:rPr lang="zh-CN" altLang="en-US" sz="2400">
                <a:latin typeface="楷体" panose="02010609060101010101" pitchFamily="49" charset="-122"/>
                <a:ea typeface="楷体" panose="02010609060101010101" pitchFamily="49" charset="-122"/>
              </a:rPr>
              <a:t>  医疗机构临床实验室应当对开展的临床检验项目进行室内质量控制，绘制质量控制图。出现质量失控现象时，应当及时查找原因，采取纠正措施，并详细记录。</a:t>
            </a:r>
            <a:endParaRPr lang="zh-CN" altLang="en-US" sz="2400">
              <a:latin typeface="楷体" panose="02010609060101010101" pitchFamily="49" charset="-122"/>
              <a:ea typeface="楷体" panose="02010609060101010101" pitchFamily="49" charset="-122"/>
            </a:endParaRPr>
          </a:p>
          <a:p>
            <a:pPr algn="just">
              <a:lnSpc>
                <a:spcPct val="80000"/>
              </a:lnSpc>
              <a:buFontTx/>
              <a:buNone/>
            </a:pPr>
            <a:endParaRPr lang="zh-CN" altLang="en-US" sz="2400" b="1">
              <a:latin typeface="楷体" panose="02010609060101010101" pitchFamily="49" charset="-122"/>
              <a:ea typeface="楷体" panose="02010609060101010101" pitchFamily="49" charset="-122"/>
            </a:endParaRPr>
          </a:p>
          <a:p>
            <a:pPr algn="just">
              <a:lnSpc>
                <a:spcPct val="80000"/>
              </a:lnSpc>
            </a:pPr>
            <a:r>
              <a:rPr lang="zh-CN" altLang="en-US" sz="2400" b="1">
                <a:latin typeface="楷体" panose="02010609060101010101" pitchFamily="49" charset="-122"/>
                <a:ea typeface="楷体" panose="02010609060101010101" pitchFamily="49" charset="-122"/>
              </a:rPr>
              <a:t>第二十六条  </a:t>
            </a:r>
            <a:r>
              <a:rPr lang="zh-CN" altLang="en-US" sz="2400">
                <a:latin typeface="楷体" panose="02010609060101010101" pitchFamily="49" charset="-122"/>
                <a:ea typeface="楷体" panose="02010609060101010101" pitchFamily="49" charset="-122"/>
              </a:rPr>
              <a:t>医疗机构临床实验室室内质量控制主要包括质控品的选择，质控品的数量，质控频度，质控方法，失控的判断规则，失控时原因分析及处理措施，质控数据管理要求等。</a:t>
            </a:r>
            <a:endParaRPr lang="zh-CN" altLang="en-US"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6562" name="Rectangle 2"/>
          <p:cNvSpPr>
            <a:spLocks noGrp="1" noChangeArrowheads="1"/>
          </p:cNvSpPr>
          <p:nvPr>
            <p:ph type="title"/>
          </p:nvPr>
        </p:nvSpPr>
        <p:spPr/>
        <p:txBody>
          <a:bodyPr/>
          <a:lstStyle/>
          <a:p>
            <a:r>
              <a:rPr lang="en-US" altLang="zh-CN" sz="3600" b="1">
                <a:solidFill>
                  <a:schemeClr val="tx1"/>
                </a:solidFill>
                <a:latin typeface="仿宋_GB2312" pitchFamily="49" charset="-122"/>
                <a:ea typeface="仿宋_GB2312" pitchFamily="49" charset="-122"/>
              </a:rPr>
              <a:t>《</a:t>
            </a:r>
            <a:r>
              <a:rPr lang="zh-CN" altLang="en-US" sz="3600" b="1">
                <a:solidFill>
                  <a:schemeClr val="tx1"/>
                </a:solidFill>
                <a:latin typeface="仿宋_GB2312" pitchFamily="49" charset="-122"/>
                <a:ea typeface="仿宋_GB2312" pitchFamily="49" charset="-122"/>
              </a:rPr>
              <a:t>医疗机构临床实验室管理办法</a:t>
            </a:r>
            <a:r>
              <a:rPr lang="en-US" altLang="zh-CN" sz="3600" b="1">
                <a:solidFill>
                  <a:schemeClr val="tx1"/>
                </a:solidFill>
                <a:latin typeface="仿宋_GB2312" pitchFamily="49" charset="-122"/>
                <a:ea typeface="仿宋_GB2312" pitchFamily="49" charset="-122"/>
              </a:rPr>
              <a:t>》</a:t>
            </a:r>
            <a:br>
              <a:rPr lang="en-US" altLang="zh-CN">
                <a:solidFill>
                  <a:schemeClr val="tx1"/>
                </a:solidFill>
                <a:latin typeface="仿宋_GB2312" pitchFamily="49" charset="-122"/>
                <a:ea typeface="仿宋_GB2312" pitchFamily="49" charset="-122"/>
              </a:rPr>
            </a:br>
            <a:r>
              <a:rPr lang="zh-CN" altLang="en-US" sz="3200" b="1">
                <a:solidFill>
                  <a:srgbClr val="00CC00"/>
                </a:solidFill>
                <a:latin typeface="仿宋_GB2312" pitchFamily="49" charset="-122"/>
                <a:ea typeface="仿宋_GB2312" pitchFamily="49" charset="-122"/>
              </a:rPr>
              <a:t>第三章</a:t>
            </a:r>
            <a:r>
              <a:rPr lang="zh-CN" altLang="en-US" sz="3200" b="1">
                <a:solidFill>
                  <a:srgbClr val="00CC00"/>
                </a:solidFill>
                <a:ea typeface="仿宋_GB2312" pitchFamily="49" charset="-122"/>
              </a:rPr>
              <a:t> </a:t>
            </a:r>
            <a:r>
              <a:rPr lang="zh-CN" altLang="en-US" sz="3200" b="1">
                <a:solidFill>
                  <a:srgbClr val="00CC00"/>
                </a:solidFill>
                <a:latin typeface="仿宋_GB2312" pitchFamily="49" charset="-122"/>
                <a:ea typeface="仿宋_GB2312" pitchFamily="49" charset="-122"/>
              </a:rPr>
              <a:t> 医疗机构临床实验室质量管理</a:t>
            </a:r>
            <a:endParaRPr lang="zh-CN" altLang="en-US" sz="3200" b="1">
              <a:solidFill>
                <a:srgbClr val="00CC00"/>
              </a:solidFill>
              <a:latin typeface="仿宋_GB2312" pitchFamily="49" charset="-122"/>
              <a:ea typeface="仿宋_GB2312" pitchFamily="49" charset="-122"/>
            </a:endParaRPr>
          </a:p>
        </p:txBody>
      </p:sp>
      <p:sp>
        <p:nvSpPr>
          <p:cNvPr id="66563" name="Rectangle 3"/>
          <p:cNvSpPr>
            <a:spLocks noGrp="1" noChangeArrowheads="1"/>
          </p:cNvSpPr>
          <p:nvPr>
            <p:ph type="body" idx="4294967295"/>
          </p:nvPr>
        </p:nvSpPr>
        <p:spPr>
          <a:xfrm>
            <a:off x="179512" y="2276872"/>
            <a:ext cx="8388424" cy="4525963"/>
          </a:xfrm>
        </p:spPr>
        <p:txBody>
          <a:bodyPr/>
          <a:lstStyle/>
          <a:p>
            <a:r>
              <a:rPr lang="zh-CN" altLang="en-US" sz="2400" b="1">
                <a:latin typeface="楷体" panose="02010609060101010101" pitchFamily="49" charset="-122"/>
                <a:ea typeface="楷体" panose="02010609060101010101" pitchFamily="49" charset="-122"/>
              </a:rPr>
              <a:t>第二十七条</a:t>
            </a:r>
            <a:r>
              <a:rPr lang="zh-CN" altLang="en-US" sz="2400">
                <a:latin typeface="楷体" panose="02010609060101010101" pitchFamily="49" charset="-122"/>
                <a:ea typeface="楷体" panose="02010609060101010101" pitchFamily="49" charset="-122"/>
              </a:rPr>
              <a:t>  医疗机构临床实验室定量测定项目的室内质量控制标准按照</a:t>
            </a:r>
            <a:r>
              <a:rPr lang="en-US" altLang="zh-CN" sz="2400">
                <a:latin typeface="楷体" panose="02010609060101010101" pitchFamily="49" charset="-122"/>
                <a:ea typeface="楷体" panose="02010609060101010101" pitchFamily="49" charset="-122"/>
              </a:rPr>
              <a:t>《</a:t>
            </a:r>
            <a:r>
              <a:rPr lang="zh-CN" altLang="en-US" sz="2400">
                <a:latin typeface="楷体" panose="02010609060101010101" pitchFamily="49" charset="-122"/>
                <a:ea typeface="楷体" panose="02010609060101010101" pitchFamily="49" charset="-122"/>
              </a:rPr>
              <a:t>临床实验室定量测定室内质量控制指南</a:t>
            </a:r>
            <a:r>
              <a:rPr lang="en-US" altLang="zh-CN" sz="2400">
                <a:latin typeface="楷体" panose="02010609060101010101" pitchFamily="49" charset="-122"/>
                <a:ea typeface="楷体" panose="02010609060101010101" pitchFamily="49" charset="-122"/>
              </a:rPr>
              <a:t>》</a:t>
            </a:r>
            <a:r>
              <a:rPr lang="zh-CN" altLang="en-US" sz="2400">
                <a:latin typeface="楷体" panose="02010609060101010101" pitchFamily="49" charset="-122"/>
                <a:ea typeface="楷体" panose="02010609060101010101" pitchFamily="49" charset="-122"/>
              </a:rPr>
              <a:t>（</a:t>
            </a:r>
            <a:r>
              <a:rPr lang="en-US" altLang="zh-CN" sz="2400">
                <a:latin typeface="楷体" panose="02010609060101010101" pitchFamily="49" charset="-122"/>
                <a:ea typeface="楷体" panose="02010609060101010101" pitchFamily="49" charset="-122"/>
              </a:rPr>
              <a:t>GB/20032302-T-361</a:t>
            </a:r>
            <a:r>
              <a:rPr lang="zh-CN" altLang="en-US" sz="2400">
                <a:latin typeface="楷体" panose="02010609060101010101" pitchFamily="49" charset="-122"/>
                <a:ea typeface="楷体" panose="02010609060101010101" pitchFamily="49" charset="-122"/>
              </a:rPr>
              <a:t>）执行。</a:t>
            </a:r>
            <a:endParaRPr lang="zh-CN" altLang="en-US" sz="2400">
              <a:latin typeface="楷体" panose="02010609060101010101" pitchFamily="49" charset="-122"/>
              <a:ea typeface="楷体" panose="02010609060101010101" pitchFamily="49" charset="-122"/>
            </a:endParaRPr>
          </a:p>
          <a:p>
            <a:endParaRPr lang="en-US" altLang="zh-CN"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7586" name="Rectangle 2"/>
          <p:cNvSpPr>
            <a:spLocks noGrp="1" noChangeArrowheads="1"/>
          </p:cNvSpPr>
          <p:nvPr>
            <p:ph type="title"/>
          </p:nvPr>
        </p:nvSpPr>
        <p:spPr>
          <a:xfrm>
            <a:off x="381000" y="328613"/>
            <a:ext cx="8229600" cy="1143000"/>
          </a:xfrm>
        </p:spPr>
        <p:txBody>
          <a:bodyPr anchor="ctr"/>
          <a:lstStyle/>
          <a:p>
            <a:r>
              <a:rPr lang="zh-CN" altLang="en-US" sz="3600" b="1">
                <a:latin typeface="+mj-ea"/>
              </a:rPr>
              <a:t>临床实验室定量测定室内</a:t>
            </a:r>
            <a:br>
              <a:rPr lang="zh-CN" altLang="en-US" sz="3600" b="1">
                <a:latin typeface="+mj-ea"/>
              </a:rPr>
            </a:br>
            <a:r>
              <a:rPr lang="zh-CN" altLang="en-US" sz="3600" b="1">
                <a:latin typeface="+mj-ea"/>
              </a:rPr>
              <a:t>质量控制指南</a:t>
            </a:r>
            <a:br>
              <a:rPr lang="zh-CN" altLang="en-US" sz="3600" b="1">
                <a:latin typeface="+mj-ea"/>
              </a:rPr>
            </a:br>
            <a:r>
              <a:rPr lang="zh-CN" altLang="en-US" sz="3600" b="1">
                <a:latin typeface="+mj-ea"/>
              </a:rPr>
              <a:t> </a:t>
            </a:r>
            <a:endParaRPr lang="zh-CN" altLang="en-US" sz="3600" b="1">
              <a:latin typeface="+mj-ea"/>
            </a:endParaRPr>
          </a:p>
        </p:txBody>
      </p:sp>
      <p:sp>
        <p:nvSpPr>
          <p:cNvPr id="67588" name="Rectangle 4"/>
          <p:cNvSpPr>
            <a:spLocks noChangeArrowheads="1"/>
          </p:cNvSpPr>
          <p:nvPr/>
        </p:nvSpPr>
        <p:spPr bwMode="auto">
          <a:xfrm>
            <a:off x="146112" y="2205691"/>
            <a:ext cx="4876800" cy="14335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a:r>
              <a:rPr kumimoji="1" lang="zh-CN" altLang="en-US" sz="2800" b="1">
                <a:latin typeface="楷体" panose="02010609060101010101" pitchFamily="49" charset="-122"/>
                <a:ea typeface="楷体" panose="02010609060101010101" pitchFamily="49" charset="-122"/>
              </a:rPr>
              <a:t>中华人民共和国国家标准</a:t>
            </a:r>
            <a:endParaRPr kumimoji="1" lang="zh-CN" altLang="en-US" sz="2800" b="1">
              <a:latin typeface="楷体" panose="02010609060101010101" pitchFamily="49" charset="-122"/>
              <a:ea typeface="楷体" panose="02010609060101010101" pitchFamily="49" charset="-122"/>
            </a:endParaRPr>
          </a:p>
          <a:p>
            <a:pPr algn="ctr" eaLnBrk="0" hangingPunct="0"/>
            <a:r>
              <a:rPr kumimoji="1" lang="zh-CN" altLang="en-US" sz="2800" b="1">
                <a:latin typeface="楷体" panose="02010609060101010101" pitchFamily="49" charset="-122"/>
                <a:ea typeface="楷体" panose="02010609060101010101" pitchFamily="49" charset="-122"/>
              </a:rPr>
              <a:t> </a:t>
            </a:r>
            <a:r>
              <a:rPr kumimoji="1" lang="zh-CN" altLang="en-US" sz="2000" b="1">
                <a:latin typeface="楷体" panose="02010609060101010101" pitchFamily="49" charset="-122"/>
                <a:ea typeface="楷体" panose="02010609060101010101" pitchFamily="49" charset="-122"/>
              </a:rPr>
              <a:t>（</a:t>
            </a:r>
            <a:r>
              <a:rPr kumimoji="1" lang="en-US" altLang="zh-CN" sz="2000" b="1">
                <a:latin typeface="楷体" panose="02010609060101010101" pitchFamily="49" charset="-122"/>
                <a:ea typeface="楷体" panose="02010609060101010101" pitchFamily="49" charset="-122"/>
              </a:rPr>
              <a:t>GB/T 20468-2006</a:t>
            </a:r>
            <a:r>
              <a:rPr kumimoji="1" lang="zh-CN" altLang="en-US" sz="2000" b="1">
                <a:latin typeface="楷体" panose="02010609060101010101" pitchFamily="49" charset="-122"/>
                <a:ea typeface="楷体" panose="02010609060101010101" pitchFamily="49" charset="-122"/>
              </a:rPr>
              <a:t>）</a:t>
            </a:r>
            <a:endParaRPr kumimoji="1" lang="zh-CN" altLang="en-US" sz="2000">
              <a:latin typeface="楷体" panose="02010609060101010101" pitchFamily="49" charset="-122"/>
              <a:ea typeface="楷体" panose="02010609060101010101" pitchFamily="49" charset="-122"/>
            </a:endParaRPr>
          </a:p>
          <a:p>
            <a:pPr eaLnBrk="0" hangingPunct="0"/>
            <a:endParaRPr kumimoji="1" lang="en-US" altLang="zh-CN" sz="3200">
              <a:latin typeface="楷体" panose="02010609060101010101" pitchFamily="49" charset="-122"/>
              <a:ea typeface="楷体" panose="02010609060101010101" pitchFamily="49" charset="-122"/>
            </a:endParaRPr>
          </a:p>
        </p:txBody>
      </p:sp>
      <p:pic>
        <p:nvPicPr>
          <p:cNvPr id="67589" name="Picture 5" descr="室内质量控制标准"/>
          <p:cNvPicPr>
            <a:picLocks noChangeAspect="1" noChangeArrowheads="1"/>
          </p:cNvPicPr>
          <p:nvPr/>
        </p:nvPicPr>
        <p:blipFill>
          <a:blip r:embed="rId2">
            <a:extLst>
              <a:ext uri="{28A0092B-C50C-407E-A947-70E740481C1C}">
                <a14:useLocalDpi xmlns:a14="http://schemas.microsoft.com/office/drawing/2010/main" val="0"/>
              </a:ext>
            </a:extLst>
          </a:blip>
          <a:srcRect b="12195"/>
          <a:stretch>
            <a:fillRect/>
          </a:stretch>
        </p:blipFill>
        <p:spPr bwMode="auto">
          <a:xfrm>
            <a:off x="4788024" y="1471613"/>
            <a:ext cx="3640404" cy="468052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0771" name="Rectangle 3"/>
          <p:cNvSpPr>
            <a:spLocks noGrp="1" noChangeArrowheads="1"/>
          </p:cNvSpPr>
          <p:nvPr>
            <p:ph type="title"/>
          </p:nvPr>
        </p:nvSpPr>
        <p:spPr/>
        <p:txBody>
          <a:bodyPr/>
          <a:lstStyle/>
          <a:p>
            <a:r>
              <a:rPr lang="zh-CN" altLang="en-US" sz="4000" b="1">
                <a:latin typeface="+mj-ea"/>
              </a:rPr>
              <a:t>室内质控发展历程</a:t>
            </a:r>
            <a:endParaRPr lang="zh-CN" altLang="en-US" sz="4000" b="1">
              <a:latin typeface="+mj-ea"/>
            </a:endParaRPr>
          </a:p>
        </p:txBody>
      </p:sp>
      <p:sp>
        <p:nvSpPr>
          <p:cNvPr id="160770" name="Rectangle 2"/>
          <p:cNvSpPr>
            <a:spLocks noGrp="1" noChangeArrowheads="1"/>
          </p:cNvSpPr>
          <p:nvPr>
            <p:ph type="body" idx="4294967295"/>
          </p:nvPr>
        </p:nvSpPr>
        <p:spPr>
          <a:xfrm>
            <a:off x="611560" y="1451554"/>
            <a:ext cx="7776864" cy="4895850"/>
          </a:xfrm>
        </p:spPr>
        <p:txBody>
          <a:bodyPr/>
          <a:lstStyle/>
          <a:p>
            <a:pPr eaLnBrk="0" hangingPunct="0">
              <a:lnSpc>
                <a:spcPct val="110000"/>
              </a:lnSpc>
              <a:spcBef>
                <a:spcPct val="0"/>
              </a:spcBef>
              <a:buClr>
                <a:schemeClr val="tx2"/>
              </a:buClr>
              <a:buFont typeface="Wingdings" panose="05000000000000000000" pitchFamily="2" charset="2"/>
              <a:buChar char="u"/>
            </a:pPr>
            <a:r>
              <a:rPr lang="zh-CN" altLang="en-US" sz="24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第一代质量控制技术</a:t>
            </a:r>
            <a:r>
              <a:rPr lang="en-US" altLang="zh-CN" sz="24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a:t>
            </a:r>
            <a:r>
              <a:rPr lang="zh-CN" altLang="en-US" sz="2400">
                <a:latin typeface="Times New Roman" panose="02020603050405020304" pitchFamily="18" charset="0"/>
                <a:ea typeface="楷体" panose="02010609060101010101" pitchFamily="49" charset="-122"/>
                <a:cs typeface="Times New Roman" panose="02020603050405020304" pitchFamily="18" charset="0"/>
              </a:rPr>
              <a:t>控制图与手工操作技术配合，检出操作误差。仅使用</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2S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或</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规则</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nSpc>
                <a:spcPct val="110000"/>
              </a:lnSpc>
              <a:buFont typeface="Wingdings" panose="05000000000000000000" pitchFamily="2" charset="2"/>
              <a:buChar char="u"/>
            </a:pPr>
            <a:r>
              <a:rPr lang="zh-CN" altLang="en-US" sz="24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第二代质量控制技术：</a:t>
            </a:r>
            <a:r>
              <a:rPr lang="zh-CN" altLang="en-US" sz="2400">
                <a:latin typeface="Times New Roman" panose="02020603050405020304" pitchFamily="18" charset="0"/>
                <a:ea typeface="楷体" panose="02010609060101010101" pitchFamily="49" charset="-122"/>
                <a:cs typeface="Times New Roman" panose="02020603050405020304" pitchFamily="18" charset="0"/>
              </a:rPr>
              <a:t>针对自动化检测技术，特点是质控图与</a:t>
            </a:r>
            <a:r>
              <a:rPr lang="en-US" altLang="zh-CN" sz="2400">
                <a:latin typeface="Times New Roman" panose="02020603050405020304" pitchFamily="18" charset="0"/>
                <a:ea typeface="楷体" panose="02010609060101010101" pitchFamily="49" charset="-122"/>
                <a:cs typeface="Times New Roman" panose="02020603050405020304" pitchFamily="18" charset="0"/>
              </a:rPr>
              <a:t>Westgard</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多规则配合，由计算机自动检索。以保证检验实际操作</a:t>
            </a:r>
            <a:r>
              <a:rPr lang="zh-CN" altLang="en-US" sz="2400">
                <a:solidFill>
                  <a:srgbClr val="FF0066"/>
                </a:solidFill>
                <a:latin typeface="Times New Roman" panose="02020603050405020304" pitchFamily="18" charset="0"/>
                <a:ea typeface="楷体" panose="02010609060101010101" pitchFamily="49" charset="-122"/>
                <a:cs typeface="Times New Roman" panose="02020603050405020304" pitchFamily="18" charset="0"/>
              </a:rPr>
              <a:t>具有的稳定状态误差水平</a:t>
            </a:r>
            <a:r>
              <a:rPr lang="zh-CN" altLang="en-US" sz="2400">
                <a:latin typeface="Times New Roman" panose="02020603050405020304" pitchFamily="18" charset="0"/>
                <a:ea typeface="楷体" panose="02010609060101010101" pitchFamily="49" charset="-122"/>
                <a:cs typeface="Times New Roman" panose="02020603050405020304" pitchFamily="18" charset="0"/>
              </a:rPr>
              <a:t>为它的质量目标</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buFont typeface="Wingdings" panose="05000000000000000000" pitchFamily="2" charset="2"/>
              <a:buChar char="u"/>
            </a:pPr>
            <a:r>
              <a:rPr lang="zh-CN" altLang="en-US" sz="2400">
                <a:solidFill>
                  <a:srgbClr val="0000FF"/>
                </a:solidFill>
                <a:latin typeface="Times New Roman" panose="02020603050405020304" pitchFamily="18" charset="0"/>
                <a:ea typeface="楷体" panose="02010609060101010101" pitchFamily="49" charset="-122"/>
                <a:cs typeface="Times New Roman" panose="02020603050405020304" pitchFamily="18" charset="0"/>
              </a:rPr>
              <a:t>第三代质量控制技术：</a:t>
            </a:r>
            <a:r>
              <a:rPr lang="zh-CN" altLang="en-US" sz="2400">
                <a:latin typeface="Times New Roman" panose="02020603050405020304" pitchFamily="18" charset="0"/>
                <a:ea typeface="楷体" panose="02010609060101010101" pitchFamily="49" charset="-122"/>
                <a:cs typeface="Times New Roman" panose="02020603050405020304" pitchFamily="18" charset="0"/>
              </a:rPr>
              <a:t>以</a:t>
            </a:r>
            <a:r>
              <a:rPr lang="zh-CN" altLang="en-US" sz="2400">
                <a:solidFill>
                  <a:srgbClr val="FF0066"/>
                </a:solidFill>
                <a:latin typeface="Times New Roman" panose="02020603050405020304" pitchFamily="18" charset="0"/>
                <a:ea typeface="楷体" panose="02010609060101010101" pitchFamily="49" charset="-122"/>
                <a:cs typeface="Times New Roman" panose="02020603050405020304" pitchFamily="18" charset="0"/>
              </a:rPr>
              <a:t>临床允许误差</a:t>
            </a:r>
            <a:r>
              <a:rPr lang="zh-CN" altLang="en-US" sz="24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为质量目标</a:t>
            </a:r>
            <a:r>
              <a:rPr lang="zh-CN" altLang="en-US" sz="2400">
                <a:latin typeface="Times New Roman" panose="02020603050405020304" pitchFamily="18" charset="0"/>
                <a:ea typeface="楷体" panose="02010609060101010101" pitchFamily="49" charset="-122"/>
                <a:cs typeface="Times New Roman" panose="02020603050405020304" pitchFamily="18" charset="0"/>
              </a:rPr>
              <a:t>，由实验室选择合适的控制规则和确定每批做几个控制样品，建立自己的控制方法，使检验质量真正符合临床要求</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2706"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基本概念</a:t>
            </a:r>
            <a:endParaRPr lang="zh-CN" altLang="en-US" sz="4000" b="1">
              <a:latin typeface="微软雅黑" panose="020b0503020204020204" pitchFamily="34" charset="-122"/>
              <a:ea typeface="微软雅黑" panose="020b0503020204020204" pitchFamily="34" charset="-122"/>
            </a:endParaRPr>
          </a:p>
        </p:txBody>
      </p:sp>
      <p:sp>
        <p:nvSpPr>
          <p:cNvPr id="72707" name="Rectangle 3"/>
          <p:cNvSpPr>
            <a:spLocks noGrp="1" noChangeArrowheads="1"/>
          </p:cNvSpPr>
          <p:nvPr>
            <p:ph type="body" idx="4294967295"/>
          </p:nvPr>
        </p:nvSpPr>
        <p:spPr>
          <a:xfrm>
            <a:off x="107504" y="1196752"/>
            <a:ext cx="8229600" cy="4724400"/>
          </a:xfrm>
        </p:spPr>
        <p:txBody>
          <a:bodyPr/>
          <a:lstStyle/>
          <a:p>
            <a:pPr>
              <a:lnSpc>
                <a:spcPct val="120000"/>
              </a:lnSpc>
            </a:pPr>
            <a:r>
              <a:rPr lang="zh-CN" altLang="en-US" sz="2400">
                <a:latin typeface="楷体" panose="02010609060101010101" pitchFamily="49" charset="-122"/>
                <a:ea typeface="楷体" panose="02010609060101010101" pitchFamily="49" charset="-122"/>
              </a:rPr>
              <a:t>靶值：用确切的、最理想的决定性方法测得的值，称为真值。真值一般是测不到的。通过可靠的决定性方法测出的值，称为靶值，通常用靶值来表示真值的大小。 </a:t>
            </a:r>
            <a:endParaRPr lang="zh-CN" altLang="en-US" sz="2400">
              <a:latin typeface="楷体" panose="02010609060101010101" pitchFamily="49" charset="-122"/>
              <a:ea typeface="楷体" panose="02010609060101010101" pitchFamily="49" charset="-122"/>
            </a:endParaRPr>
          </a:p>
          <a:p>
            <a:pPr>
              <a:lnSpc>
                <a:spcPct val="120000"/>
              </a:lnSpc>
            </a:pPr>
            <a:r>
              <a:rPr lang="zh-CN" altLang="en-US" sz="2400">
                <a:latin typeface="楷体" panose="02010609060101010101" pitchFamily="49" charset="-122"/>
                <a:ea typeface="楷体" panose="02010609060101010101" pitchFamily="49" charset="-122"/>
              </a:rPr>
              <a:t>控制限：判断质控品测定的允许范围的上、下限，通常以标准差</a:t>
            </a:r>
            <a:r>
              <a:rPr lang="en-US" altLang="zh-CN" sz="2400">
                <a:latin typeface="楷体" panose="02010609060101010101" pitchFamily="49" charset="-122"/>
                <a:ea typeface="楷体" panose="02010609060101010101" pitchFamily="49" charset="-122"/>
              </a:rPr>
              <a:t>(s)</a:t>
            </a:r>
            <a:r>
              <a:rPr lang="zh-CN" altLang="en-US" sz="2400">
                <a:latin typeface="楷体" panose="02010609060101010101" pitchFamily="49" charset="-122"/>
                <a:ea typeface="楷体" panose="02010609060101010101" pitchFamily="49" charset="-122"/>
              </a:rPr>
              <a:t>的倍数表示。</a:t>
            </a:r>
            <a:endParaRPr lang="zh-CN" altLang="en-US" sz="2400">
              <a:latin typeface="楷体" panose="02010609060101010101" pitchFamily="49" charset="-122"/>
              <a:ea typeface="楷体" panose="02010609060101010101" pitchFamily="49" charset="-122"/>
            </a:endParaRPr>
          </a:p>
          <a:p>
            <a:pPr>
              <a:lnSpc>
                <a:spcPct val="80000"/>
              </a:lnSpc>
            </a:pPr>
            <a:r>
              <a:rPr lang="zh-CN" altLang="en-US" sz="2400">
                <a:latin typeface="楷体" panose="02010609060101010101" pitchFamily="49" charset="-122"/>
                <a:ea typeface="楷体" panose="02010609060101010101" pitchFamily="49" charset="-122"/>
              </a:rPr>
              <a:t>准确度 </a:t>
            </a:r>
            <a:r>
              <a:rPr lang="en-US" altLang="zh-CN" sz="2400">
                <a:latin typeface="楷体" panose="02010609060101010101" pitchFamily="49" charset="-122"/>
                <a:ea typeface="楷体" panose="02010609060101010101" pitchFamily="49" charset="-122"/>
              </a:rPr>
              <a:t>(Accuracy)</a:t>
            </a:r>
            <a:r>
              <a:rPr lang="zh-CN" altLang="en-US" sz="2400">
                <a:latin typeface="楷体" panose="02010609060101010101" pitchFamily="49" charset="-122"/>
                <a:ea typeface="楷体" panose="02010609060101010101" pitchFamily="49" charset="-122"/>
              </a:rPr>
              <a:t>：</a:t>
            </a:r>
            <a:r>
              <a:rPr lang="zh-CN" altLang="zh-CN" sz="2400">
                <a:latin typeface="楷体" panose="02010609060101010101" pitchFamily="49" charset="-122"/>
                <a:ea typeface="楷体" panose="02010609060101010101" pitchFamily="49" charset="-122"/>
              </a:rPr>
              <a:t>待测物的测定值与其真值的一致性程度。</a:t>
            </a:r>
            <a:r>
              <a:rPr lang="zh-CN" altLang="en-US" sz="2400">
                <a:solidFill>
                  <a:srgbClr val="FF0000"/>
                </a:solidFill>
                <a:latin typeface="楷体" panose="02010609060101010101" pitchFamily="49" charset="-122"/>
                <a:ea typeface="楷体" panose="02010609060101010101" pitchFamily="49" charset="-122"/>
              </a:rPr>
              <a:t>准确度不能直接以数值表示，通常以不准确度来间接衡量。</a:t>
            </a:r>
            <a:r>
              <a:rPr lang="zh-CN" altLang="en-US" sz="2400">
                <a:latin typeface="楷体" panose="02010609060101010101" pitchFamily="49" charset="-122"/>
                <a:ea typeface="楷体" panose="02010609060101010101" pitchFamily="49" charset="-122"/>
              </a:rPr>
              <a:t>对一分析物重复多次测定，所得均值与其真值或参考靶值之间的差异亦即偏差即为测定的不准确度。 </a:t>
            </a:r>
            <a:endParaRPr lang="zh-CN" altLang="zh-CN" sz="2400">
              <a:latin typeface="楷体" panose="02010609060101010101" pitchFamily="49" charset="-122"/>
              <a:ea typeface="楷体" panose="02010609060101010101" pitchFamily="49" charset="-122"/>
            </a:endParaRPr>
          </a:p>
          <a:p>
            <a:pPr>
              <a:lnSpc>
                <a:spcPct val="80000"/>
              </a:lnSpc>
            </a:pPr>
            <a:r>
              <a:rPr lang="zh-CN" altLang="zh-CN" sz="2400">
                <a:latin typeface="楷体" panose="02010609060101010101" pitchFamily="49" charset="-122"/>
                <a:ea typeface="楷体" panose="02010609060101010101" pitchFamily="49" charset="-122"/>
              </a:rPr>
              <a:t>偏</a:t>
            </a:r>
            <a:r>
              <a:rPr lang="zh-CN" altLang="en-US" sz="2400">
                <a:latin typeface="楷体" panose="02010609060101010101" pitchFamily="49" charset="-122"/>
                <a:ea typeface="楷体" panose="02010609060101010101" pitchFamily="49" charset="-122"/>
              </a:rPr>
              <a:t>倚</a:t>
            </a:r>
            <a:r>
              <a:rPr lang="zh-CN" altLang="zh-CN" sz="2400">
                <a:latin typeface="楷体" panose="02010609060101010101" pitchFamily="49" charset="-122"/>
                <a:ea typeface="楷体" panose="02010609060101010101" pitchFamily="49" charset="-122"/>
              </a:rPr>
              <a:t> (</a:t>
            </a:r>
            <a:r>
              <a:rPr lang="en-US" altLang="zh-CN" sz="2400">
                <a:latin typeface="楷体" panose="02010609060101010101" pitchFamily="49" charset="-122"/>
                <a:ea typeface="楷体" panose="02010609060101010101" pitchFamily="49" charset="-122"/>
              </a:rPr>
              <a:t>Bias)</a:t>
            </a:r>
            <a:r>
              <a:rPr lang="zh-CN" altLang="en-US" sz="2400">
                <a:latin typeface="楷体" panose="02010609060101010101" pitchFamily="49" charset="-122"/>
                <a:ea typeface="楷体" panose="02010609060101010101" pitchFamily="49" charset="-122"/>
              </a:rPr>
              <a:t>： </a:t>
            </a:r>
            <a:r>
              <a:rPr lang="zh-CN" altLang="zh-CN" sz="2400">
                <a:latin typeface="楷体" panose="02010609060101010101" pitchFamily="49" charset="-122"/>
                <a:ea typeface="楷体" panose="02010609060101010101" pitchFamily="49" charset="-122"/>
              </a:rPr>
              <a:t>待测物的测定值与</a:t>
            </a:r>
            <a:r>
              <a:rPr lang="zh-CN" altLang="en-US" sz="2400">
                <a:latin typeface="楷体" panose="02010609060101010101" pitchFamily="49" charset="-122"/>
                <a:ea typeface="楷体" panose="02010609060101010101" pitchFamily="49" charset="-122"/>
              </a:rPr>
              <a:t>真</a:t>
            </a:r>
            <a:r>
              <a:rPr lang="zh-CN" altLang="zh-CN" sz="2400">
                <a:latin typeface="楷体" panose="02010609060101010101" pitchFamily="49" charset="-122"/>
                <a:ea typeface="楷体" panose="02010609060101010101" pitchFamily="49" charset="-122"/>
              </a:rPr>
              <a:t>值之间的差异。</a:t>
            </a:r>
            <a:r>
              <a:rPr lang="zh-CN" altLang="en-US" sz="2400">
                <a:latin typeface="楷体" panose="02010609060101010101" pitchFamily="49" charset="-122"/>
                <a:ea typeface="楷体" panose="02010609060101010101" pitchFamily="49" charset="-122"/>
              </a:rPr>
              <a:t>在实际工作中，可以测定值与室间质评</a:t>
            </a:r>
            <a:r>
              <a:rPr lang="en-US" altLang="zh-CN" sz="2400">
                <a:latin typeface="楷体" panose="02010609060101010101" pitchFamily="49" charset="-122"/>
                <a:ea typeface="楷体" panose="02010609060101010101" pitchFamily="49" charset="-122"/>
              </a:rPr>
              <a:t>//</a:t>
            </a:r>
            <a:r>
              <a:rPr lang="zh-CN" altLang="en-US" sz="2400">
                <a:latin typeface="楷体" panose="02010609060101010101" pitchFamily="49" charset="-122"/>
                <a:ea typeface="楷体" panose="02010609060101010101" pitchFamily="49" charset="-122"/>
              </a:rPr>
              <a:t>能力验证（</a:t>
            </a:r>
            <a:r>
              <a:rPr lang="en-US" altLang="zh-CN" sz="2400">
                <a:latin typeface="楷体" panose="02010609060101010101" pitchFamily="49" charset="-122"/>
                <a:ea typeface="楷体" panose="02010609060101010101" pitchFamily="49" charset="-122"/>
              </a:rPr>
              <a:t>PT</a:t>
            </a:r>
            <a:r>
              <a:rPr lang="zh-CN" altLang="en-US" sz="2400">
                <a:latin typeface="楷体" panose="02010609060101010101" pitchFamily="49" charset="-122"/>
                <a:ea typeface="楷体" panose="02010609060101010101" pitchFamily="49" charset="-122"/>
              </a:rPr>
              <a:t>）的均值的差值作为偏倚的估计</a:t>
            </a:r>
            <a:endParaRPr lang="zh-CN" altLang="en-US"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730" name="Rectangle 2"/>
          <p:cNvSpPr>
            <a:spLocks noGrp="1" noChangeArrowheads="1"/>
          </p:cNvSpPr>
          <p:nvPr>
            <p:ph type="title"/>
          </p:nvPr>
        </p:nvSpPr>
        <p:spPr/>
        <p:txBody>
          <a:bodyPr/>
          <a:lstStyle/>
          <a:p>
            <a:r>
              <a:rPr lang="zh-CN" altLang="en-US" sz="4000" b="1">
                <a:latin typeface="+mj-ea"/>
              </a:rPr>
              <a:t>基本概念</a:t>
            </a:r>
            <a:endParaRPr lang="zh-CN" altLang="en-US" sz="4000" b="1">
              <a:latin typeface="+mj-ea"/>
            </a:endParaRPr>
          </a:p>
        </p:txBody>
      </p:sp>
      <p:sp>
        <p:nvSpPr>
          <p:cNvPr id="73731" name="Rectangle 3"/>
          <p:cNvSpPr>
            <a:spLocks noGrp="1" noChangeArrowheads="1"/>
          </p:cNvSpPr>
          <p:nvPr>
            <p:ph type="body" idx="4294967295"/>
          </p:nvPr>
        </p:nvSpPr>
        <p:spPr>
          <a:xfrm>
            <a:off x="574308" y="1628800"/>
            <a:ext cx="8147248" cy="4525963"/>
          </a:xfrm>
        </p:spPr>
        <p:txBody>
          <a:bodyPr/>
          <a:lstStyle/>
          <a:p>
            <a:pPr algn="just"/>
            <a:r>
              <a:rPr lang="zh-CN" altLang="en-US" sz="2400" b="1">
                <a:latin typeface="Times New Roman" panose="02020603050405020304" pitchFamily="18" charset="0"/>
                <a:ea typeface="楷体" panose="02010609060101010101" pitchFamily="49" charset="-122"/>
                <a:cs typeface="Times New Roman" panose="02020603050405020304" pitchFamily="18" charset="0"/>
              </a:rPr>
              <a:t>靶值：</a:t>
            </a:r>
            <a:r>
              <a:rPr lang="zh-CN" altLang="en-US" sz="2400">
                <a:latin typeface="Times New Roman" panose="02020603050405020304" pitchFamily="18" charset="0"/>
                <a:ea typeface="楷体" panose="02010609060101010101" pitchFamily="49" charset="-122"/>
                <a:cs typeface="Times New Roman" panose="02020603050405020304" pitchFamily="18" charset="0"/>
              </a:rPr>
              <a:t>用确切的、最理想的决定性方法测得的值，称为真值。真值一般是测不到的。通过可靠的决定性方法测出的值，称为靶值，通常用靶值来表示真值的大小。 </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r>
              <a:rPr lang="zh-CN" altLang="en-US" sz="2400" b="1">
                <a:latin typeface="Times New Roman" panose="02020603050405020304" pitchFamily="18" charset="0"/>
                <a:ea typeface="楷体" panose="02010609060101010101" pitchFamily="49" charset="-122"/>
                <a:cs typeface="Times New Roman" panose="02020603050405020304" pitchFamily="18" charset="0"/>
              </a:rPr>
              <a:t>控制限：</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判断质控品测定的允许范围的上、下限，通常以标准差</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的倍数表示。</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r>
              <a:rPr lang="zh-CN" altLang="en-US" sz="2400" b="1">
                <a:latin typeface="Times New Roman" panose="02020603050405020304" pitchFamily="18" charset="0"/>
                <a:ea typeface="楷体" panose="02010609060101010101" pitchFamily="49" charset="-122"/>
                <a:cs typeface="Times New Roman" panose="02020603050405020304" pitchFamily="18" charset="0"/>
              </a:rPr>
              <a:t>准确度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(Accuracy)</a:t>
            </a:r>
            <a:r>
              <a:rPr lang="zh-CN" altLang="en-US" sz="2400" b="1">
                <a:latin typeface="Times New Roman" panose="02020603050405020304" pitchFamily="18" charset="0"/>
                <a:ea typeface="楷体" panose="02010609060101010101" pitchFamily="49" charset="-122"/>
                <a:cs typeface="Times New Roman" panose="02020603050405020304" pitchFamily="18" charset="0"/>
              </a:rPr>
              <a:t>：</a:t>
            </a:r>
            <a:r>
              <a:rPr lang="zh-CN" altLang="zh-CN" sz="2400">
                <a:latin typeface="Times New Roman" panose="02020603050405020304" pitchFamily="18" charset="0"/>
                <a:ea typeface="楷体" panose="02010609060101010101" pitchFamily="49" charset="-122"/>
                <a:cs typeface="Times New Roman" panose="02020603050405020304" pitchFamily="18" charset="0"/>
              </a:rPr>
              <a:t>待测物的测定值与其真值的一致性程度。</a:t>
            </a:r>
            <a:r>
              <a:rPr lang="zh-CN" altLang="en-US" sz="2400">
                <a:solidFill>
                  <a:srgbClr val="FF0000"/>
                </a:solidFill>
                <a:latin typeface="Times New Roman" panose="02020603050405020304" pitchFamily="18" charset="0"/>
                <a:ea typeface="楷体" panose="02010609060101010101" pitchFamily="49" charset="-122"/>
                <a:cs typeface="Times New Roman" panose="02020603050405020304" pitchFamily="18" charset="0"/>
              </a:rPr>
              <a:t>准确度不能直接以数值表示，通常以不准确度来间接衡量。</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对一分析物重复多次测定，所得均值与其真值或参考靶值之间的差异亦即偏差即为测定的不准确度</a:t>
            </a:r>
            <a:r>
              <a:rPr lang="zh-CN" altLang="en-US" sz="2400">
                <a:latin typeface="楷体" panose="02010609060101010101" pitchFamily="49" charset="-122"/>
                <a:ea typeface="楷体" panose="02010609060101010101" pitchFamily="49" charset="-122"/>
              </a:rPr>
              <a:t>。 </a:t>
            </a:r>
            <a:endParaRPr lang="zh-CN" altLang="zh-CN"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3730" name="Rectangle 2"/>
          <p:cNvSpPr>
            <a:spLocks noGrp="1" noChangeArrowheads="1"/>
          </p:cNvSpPr>
          <p:nvPr>
            <p:ph type="title"/>
          </p:nvPr>
        </p:nvSpPr>
        <p:spPr/>
        <p:txBody>
          <a:bodyPr/>
          <a:lstStyle/>
          <a:p>
            <a:r>
              <a:rPr lang="zh-CN" altLang="en-US" sz="4000" b="1">
                <a:latin typeface="+mj-ea"/>
              </a:rPr>
              <a:t>基本概念</a:t>
            </a:r>
            <a:endParaRPr lang="zh-CN" altLang="en-US" sz="4000" b="1">
              <a:latin typeface="+mj-ea"/>
            </a:endParaRPr>
          </a:p>
        </p:txBody>
      </p:sp>
      <p:sp>
        <p:nvSpPr>
          <p:cNvPr id="73731" name="Rectangle 3"/>
          <p:cNvSpPr>
            <a:spLocks noGrp="1" noChangeArrowheads="1"/>
          </p:cNvSpPr>
          <p:nvPr>
            <p:ph type="body" idx="4294967295"/>
          </p:nvPr>
        </p:nvSpPr>
        <p:spPr>
          <a:xfrm>
            <a:off x="539552" y="1700808"/>
            <a:ext cx="8064896" cy="4525963"/>
          </a:xfrm>
        </p:spPr>
        <p:txBody>
          <a:bodyPr/>
          <a:lstStyle/>
          <a:p>
            <a:pPr algn="just"/>
            <a:r>
              <a:rPr lang="zh-CN" altLang="en-US" sz="2400" b="1">
                <a:latin typeface="Times New Roman" panose="02020603050405020304" pitchFamily="18" charset="0"/>
                <a:ea typeface="楷体" panose="02010609060101010101" pitchFamily="49" charset="-122"/>
                <a:cs typeface="Times New Roman" panose="02020603050405020304" pitchFamily="18" charset="0"/>
              </a:rPr>
              <a:t>精密度</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(Precision)</a:t>
            </a:r>
            <a:r>
              <a:rPr lang="zh-CN" altLang="en-US" sz="2400" b="1">
                <a:latin typeface="Times New Roman" panose="02020603050405020304" pitchFamily="18" charset="0"/>
                <a:ea typeface="楷体" panose="02010609060101010101" pitchFamily="49" charset="-122"/>
                <a:cs typeface="Times New Roman" panose="02020603050405020304" pitchFamily="18" charset="0"/>
              </a:rPr>
              <a:t>： </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在一定条件下所获得的独立的测定结果之间的一致性程度。与准确度一样，精密度同样也是以不精密度来间接表示。</a:t>
            </a:r>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a:p>
            <a:pPr algn="just"/>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r>
              <a:rPr lang="zh-CN" altLang="en-US" sz="2400">
                <a:latin typeface="Times New Roman" panose="02020603050405020304" pitchFamily="18" charset="0"/>
                <a:ea typeface="楷体" panose="02010609060101010101" pitchFamily="49" charset="-122"/>
                <a:cs typeface="Times New Roman" panose="02020603050405020304" pitchFamily="18" charset="0"/>
              </a:rPr>
              <a:t>测定不精密度的主要来源是随机误差，以</a:t>
            </a:r>
            <a:r>
              <a:rPr lang="zh-CN" altLang="en-US" sz="2400" b="1">
                <a:latin typeface="Times New Roman" panose="02020603050405020304" pitchFamily="18" charset="0"/>
                <a:ea typeface="楷体" panose="02010609060101010101" pitchFamily="49" charset="-122"/>
                <a:cs typeface="Times New Roman" panose="02020603050405020304" pitchFamily="18" charset="0"/>
              </a:rPr>
              <a:t>标准差</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SD</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）和</a:t>
            </a:r>
            <a:r>
              <a:rPr lang="en-US" altLang="zh-CN" sz="2400">
                <a:latin typeface="Times New Roman" panose="02020603050405020304" pitchFamily="18" charset="0"/>
                <a:ea typeface="楷体" panose="02010609060101010101" pitchFamily="49" charset="-122"/>
                <a:cs typeface="Times New Roman" panose="02020603050405020304" pitchFamily="18" charset="0"/>
              </a:rPr>
              <a:t>/</a:t>
            </a:r>
            <a:r>
              <a:rPr lang="zh-CN" altLang="en-US" sz="2400">
                <a:latin typeface="Times New Roman" panose="02020603050405020304" pitchFamily="18" charset="0"/>
                <a:ea typeface="楷体" panose="02010609060101010101" pitchFamily="49" charset="-122"/>
                <a:cs typeface="Times New Roman" panose="02020603050405020304" pitchFamily="18" charset="0"/>
              </a:rPr>
              <a:t>或</a:t>
            </a:r>
            <a:r>
              <a:rPr lang="zh-CN" altLang="en-US" sz="2400" b="1">
                <a:latin typeface="Times New Roman" panose="02020603050405020304" pitchFamily="18" charset="0"/>
                <a:ea typeface="楷体" panose="02010609060101010101" pitchFamily="49" charset="-122"/>
                <a:cs typeface="Times New Roman" panose="02020603050405020304" pitchFamily="18" charset="0"/>
              </a:rPr>
              <a:t>变异系数</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CV</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）具体表示。</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SD</a:t>
            </a:r>
            <a:r>
              <a:rPr lang="zh-CN" altLang="en-US" sz="2400">
                <a:latin typeface="Times New Roman" panose="02020603050405020304" pitchFamily="18" charset="0"/>
                <a:ea typeface="楷体" panose="02010609060101010101" pitchFamily="49" charset="-122"/>
                <a:cs typeface="Times New Roman" panose="02020603050405020304" pitchFamily="18" charset="0"/>
              </a:rPr>
              <a:t>或</a:t>
            </a:r>
            <a:r>
              <a:rPr lang="en-US" altLang="zh-CN" sz="2400">
                <a:latin typeface="Times New Roman" panose="02020603050405020304" pitchFamily="18" charset="0"/>
                <a:ea typeface="楷体" panose="02010609060101010101" pitchFamily="49" charset="-122"/>
                <a:cs typeface="Times New Roman" panose="02020603050405020304" pitchFamily="18" charset="0"/>
              </a:rPr>
              <a:t>CV</a:t>
            </a:r>
            <a:r>
              <a:rPr lang="zh-CN" altLang="en-US" sz="2400">
                <a:latin typeface="Times New Roman" panose="02020603050405020304" pitchFamily="18" charset="0"/>
                <a:ea typeface="楷体" panose="02010609060101010101" pitchFamily="49" charset="-122"/>
                <a:cs typeface="Times New Roman" panose="02020603050405020304" pitchFamily="18" charset="0"/>
              </a:rPr>
              <a:t>越大，表示重复测定的离散度越大，精密度越差，反之则越好。</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74754" name="Object 2"/>
          <p:cNvGraphicFramePr>
            <a:graphicFrameLocks noChangeAspect="1"/>
          </p:cNvGraphicFramePr>
          <p:nvPr/>
        </p:nvGraphicFramePr>
        <p:xfrm>
          <a:off x="682625" y="1813718"/>
          <a:ext cx="7778750" cy="2819400"/>
        </p:xfrm>
        <a:graphic>
          <a:graphicData uri="http://schemas.openxmlformats.org/presentationml/2006/ole">
            <mc:AlternateContent>
              <mc:Choice xmlns:v="urn:schemas-microsoft-com:vml" Requires="v">
                <p:oleObj spid="_x0000_s1038" name="位图图像" r:id="rId2" imgW="4667250" imgH="1676400" progId="Paint.Picture">
                  <p:embed/>
                </p:oleObj>
              </mc:Choice>
              <mc:Fallback>
                <p:oleObj name="位图图像" r:id="rId2" imgW="4667250" imgH="1676400"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682625" y="1813718"/>
                        <a:ext cx="7778750" cy="2819400"/>
                      </a:xfrm>
                      <a:prstGeom prst="rect">
                        <a:avLst/>
                      </a:prstGeom>
                      <a:noFill/>
                    </p:spPr>
                  </p:pic>
                </p:oleObj>
              </mc:Fallback>
            </mc:AlternateContent>
          </a:graphicData>
        </a:graphic>
      </p:graphicFrame>
      <p:sp>
        <p:nvSpPr>
          <p:cNvPr id="74755" name="Rectangle 3"/>
          <p:cNvSpPr>
            <a:spLocks noChangeArrowheads="1"/>
          </p:cNvSpPr>
          <p:nvPr/>
        </p:nvSpPr>
        <p:spPr bwMode="auto">
          <a:xfrm>
            <a:off x="1295400" y="1582886"/>
            <a:ext cx="276038"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r>
              <a:rPr kumimoji="1" lang="en-US" altLang="zh-CN" sz="2400">
                <a:latin typeface="楷体_GB2312" pitchFamily="49" charset="-122"/>
                <a:ea typeface="楷体_GB2312" pitchFamily="49" charset="-122"/>
                <a:cs typeface="Times New Roman" panose="02020603050405020304" pitchFamily="18" charset="0"/>
              </a:rPr>
              <a:t> </a:t>
            </a:r>
            <a:endParaRPr kumimoji="1" lang="zh-CN" altLang="en-US" sz="3200" b="1">
              <a:latin typeface="华文行楷" panose="02010800040101010101" pitchFamily="2" charset="-122"/>
              <a:ea typeface="华文行楷" panose="02010800040101010101" pitchFamily="2" charset="-122"/>
              <a:cs typeface="Times New Roman" panose="02020603050405020304" pitchFamily="18" charset="0"/>
            </a:endParaRPr>
          </a:p>
        </p:txBody>
      </p:sp>
      <p:sp>
        <p:nvSpPr>
          <p:cNvPr id="4" name="标题 3"/>
          <p:cNvSpPr>
            <a:spLocks noGrp="1"/>
          </p:cNvSpPr>
          <p:nvPr>
            <p:ph type="title"/>
          </p:nvPr>
        </p:nvSpPr>
        <p:spPr/>
        <p:txBody>
          <a:bodyPr/>
          <a:lstStyle/>
          <a:p>
            <a:r>
              <a:rPr kumimoji="1" lang="zh-CN" altLang="en-US" sz="4000" b="1">
                <a:latin typeface="+mj-ea"/>
                <a:cs typeface="Times New Roman" panose="02020603050405020304" pitchFamily="18" charset="0"/>
              </a:rPr>
              <a:t>精密度与准确度之间的关系</a:t>
            </a:r>
            <a:endParaRPr lang="zh-CN" altLang="en-US" sz="4000">
              <a:latin typeface="+mj-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a:xfrm>
            <a:off x="467544" y="2348880"/>
            <a:ext cx="8229600" cy="1143000"/>
          </a:xfrm>
        </p:spPr>
        <p:txBody>
          <a:bodyPr/>
          <a:lstStyle/>
          <a:p>
            <a:r>
              <a:rPr lang="zh-CN" altLang="en-US" b="1">
                <a:latin typeface="+mj-ea"/>
              </a:rPr>
              <a:t>室内质控方法步骤</a:t>
            </a:r>
            <a:br>
              <a:rPr lang="en-US" altLang="zh-CN" b="1">
                <a:latin typeface="+mj-ea"/>
              </a:rPr>
            </a:br>
            <a:r>
              <a:rPr lang="zh-CN" altLang="en-US" b="1">
                <a:latin typeface="+mj-ea"/>
              </a:rPr>
              <a:t>（以问题为向导）</a:t>
            </a:r>
            <a:endParaRPr lang="zh-CN" altLang="en-US" b="1">
              <a:latin typeface="+mj-ea"/>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9634"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室内质控的几个问题</a:t>
            </a:r>
            <a:endParaRPr lang="zh-CN" altLang="en-US" sz="4000" b="1">
              <a:latin typeface="微软雅黑" panose="020b0503020204020204" pitchFamily="34" charset="-122"/>
              <a:ea typeface="微软雅黑" panose="020b0503020204020204" pitchFamily="34" charset="-122"/>
            </a:endParaRPr>
          </a:p>
        </p:txBody>
      </p:sp>
      <p:sp>
        <p:nvSpPr>
          <p:cNvPr id="69635" name="Rectangle 3"/>
          <p:cNvSpPr>
            <a:spLocks noGrp="1" noChangeArrowheads="1"/>
          </p:cNvSpPr>
          <p:nvPr>
            <p:ph type="body" idx="4294967295"/>
          </p:nvPr>
        </p:nvSpPr>
        <p:spPr>
          <a:xfrm>
            <a:off x="971600" y="1844824"/>
            <a:ext cx="7418784" cy="4525963"/>
          </a:xfrm>
        </p:spPr>
        <p:txBody>
          <a:bodyPr/>
          <a:lstStyle/>
          <a:p>
            <a:pPr algn="just"/>
            <a:r>
              <a:rPr lang="zh-CN" altLang="en-US" sz="2400">
                <a:latin typeface="Times New Roman" panose="02020603050405020304" pitchFamily="18" charset="0"/>
                <a:ea typeface="楷体" panose="02010609060101010101" pitchFamily="49" charset="-122"/>
                <a:cs typeface="Times New Roman" panose="02020603050405020304" pitchFamily="18" charset="0"/>
              </a:rPr>
              <a:t>实验室没有质量手册、质量管理体系文件、质控制度、</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SOP</a:t>
            </a:r>
            <a:r>
              <a:rPr lang="zh-CN" altLang="en-US" sz="2400">
                <a:latin typeface="Times New Roman" panose="02020603050405020304" pitchFamily="18" charset="0"/>
                <a:ea typeface="楷体" panose="02010609060101010101" pitchFamily="49" charset="-122"/>
                <a:cs typeface="Times New Roman" panose="02020603050405020304" pitchFamily="18" charset="0"/>
              </a:rPr>
              <a:t>文件、不做室内质控或每月偶尔做几次。</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gn="just"/>
            <a:r>
              <a:rPr lang="zh-CN" altLang="en-US" sz="2400">
                <a:latin typeface="Times New Roman" panose="02020603050405020304" pitchFamily="18" charset="0"/>
                <a:ea typeface="楷体" panose="02010609060101010101" pitchFamily="49" charset="-122"/>
                <a:cs typeface="Times New Roman" panose="02020603050405020304" pitchFamily="18" charset="0"/>
              </a:rPr>
              <a:t>缺乏全程质控的概念、质控的理论知识和相应的培训，甚至有的检验人员简单的向病人解释“我们使用的电脑（仪器）检查，结果肯定准确”等。</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682"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实验室室内质控的几个问题</a:t>
            </a:r>
            <a:endParaRPr lang="zh-CN" altLang="en-US" sz="4000" b="1">
              <a:latin typeface="微软雅黑" panose="020b0503020204020204" pitchFamily="34" charset="-122"/>
              <a:ea typeface="微软雅黑" panose="020b0503020204020204" pitchFamily="34" charset="-122"/>
            </a:endParaRPr>
          </a:p>
        </p:txBody>
      </p:sp>
      <p:sp>
        <p:nvSpPr>
          <p:cNvPr id="71683" name="Rectangle 3"/>
          <p:cNvSpPr>
            <a:spLocks noGrp="1" noChangeArrowheads="1"/>
          </p:cNvSpPr>
          <p:nvPr>
            <p:ph type="body" idx="4294967295"/>
          </p:nvPr>
        </p:nvSpPr>
        <p:spPr>
          <a:xfrm>
            <a:off x="1331640" y="1988840"/>
            <a:ext cx="7092280" cy="4525963"/>
          </a:xfrm>
        </p:spPr>
        <p:txBody>
          <a:bodyPr/>
          <a:lstStyle/>
          <a:p>
            <a:r>
              <a:rPr lang="zh-CN" altLang="en-US" sz="2400">
                <a:latin typeface="Times New Roman" panose="02020603050405020304" pitchFamily="18" charset="0"/>
                <a:ea typeface="楷体" panose="02010609060101010101" pitchFamily="49" charset="-122"/>
                <a:cs typeface="Times New Roman" panose="02020603050405020304" pitchFamily="18" charset="0"/>
              </a:rPr>
              <a:t>质控基本概念不清，确实做了室内质控，费事、费钱、费试剂，没有起到预期效果。</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buFontTx/>
              <a:buNone/>
            </a:pP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400">
                <a:latin typeface="Times New Roman" panose="02020603050405020304" pitchFamily="18" charset="0"/>
                <a:ea typeface="楷体" panose="02010609060101010101" pitchFamily="49" charset="-122"/>
                <a:cs typeface="Times New Roman" panose="02020603050405020304" pitchFamily="18" charset="0"/>
              </a:rPr>
              <a:t>靶值、</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CV</a:t>
            </a:r>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400">
                <a:latin typeface="Times New Roman" panose="02020603050405020304" pitchFamily="18" charset="0"/>
                <a:ea typeface="楷体" panose="02010609060101010101" pitchFamily="49" charset="-122"/>
                <a:cs typeface="Times New Roman" panose="02020603050405020304" pitchFamily="18" charset="0"/>
              </a:rPr>
              <a:t>精密度，不精密度</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400">
                <a:latin typeface="Times New Roman" panose="02020603050405020304" pitchFamily="18" charset="0"/>
                <a:ea typeface="楷体" panose="02010609060101010101" pitchFamily="49" charset="-122"/>
                <a:cs typeface="Times New Roman" panose="02020603050405020304" pitchFamily="18" charset="0"/>
              </a:rPr>
              <a:t>准确度，不准确度，偏倚</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r>
              <a:rPr lang="zh-CN" altLang="en-US" sz="2400">
                <a:latin typeface="Times New Roman" panose="02020603050405020304" pitchFamily="18" charset="0"/>
                <a:ea typeface="楷体" panose="02010609060101010101" pitchFamily="49" charset="-122"/>
                <a:cs typeface="Times New Roman" panose="02020603050405020304" pitchFamily="18" charset="0"/>
              </a:rPr>
              <a:t>允许误差、总允许误差等</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5778"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靶值、</a:t>
            </a:r>
            <a:r>
              <a:rPr lang="en-US" altLang="zh-CN" sz="4000" b="1">
                <a:latin typeface="微软雅黑" panose="020b0503020204020204" pitchFamily="34" charset="-122"/>
                <a:ea typeface="微软雅黑" panose="020b0503020204020204" pitchFamily="34" charset="-122"/>
              </a:rPr>
              <a:t>s</a:t>
            </a:r>
            <a:r>
              <a:rPr lang="zh-CN" altLang="en-US" sz="4000" b="1">
                <a:latin typeface="微软雅黑" panose="020b0503020204020204" pitchFamily="34" charset="-122"/>
                <a:ea typeface="微软雅黑" panose="020b0503020204020204" pitchFamily="34" charset="-122"/>
              </a:rPr>
              <a:t>、</a:t>
            </a:r>
            <a:r>
              <a:rPr lang="en-US" altLang="zh-CN" sz="4000" b="1">
                <a:latin typeface="微软雅黑" panose="020b0503020204020204" pitchFamily="34" charset="-122"/>
                <a:ea typeface="微软雅黑" panose="020b0503020204020204" pitchFamily="34" charset="-122"/>
              </a:rPr>
              <a:t>CV</a:t>
            </a:r>
            <a:r>
              <a:rPr lang="zh-CN" altLang="en-US" sz="4000" b="1">
                <a:latin typeface="微软雅黑" panose="020b0503020204020204" pitchFamily="34" charset="-122"/>
                <a:ea typeface="微软雅黑" panose="020b0503020204020204" pitchFamily="34" charset="-122"/>
              </a:rPr>
              <a:t>设定常见的错误做法</a:t>
            </a:r>
            <a:endParaRPr lang="zh-CN" altLang="en-US" sz="4000" b="1">
              <a:latin typeface="微软雅黑" panose="020b0503020204020204" pitchFamily="34" charset="-122"/>
              <a:ea typeface="微软雅黑" panose="020b0503020204020204" pitchFamily="34" charset="-122"/>
            </a:endParaRPr>
          </a:p>
        </p:txBody>
      </p:sp>
      <p:sp>
        <p:nvSpPr>
          <p:cNvPr id="75779" name="Rectangle 3"/>
          <p:cNvSpPr>
            <a:spLocks noGrp="1" noChangeArrowheads="1"/>
          </p:cNvSpPr>
          <p:nvPr>
            <p:ph type="body" idx="4294967295"/>
          </p:nvPr>
        </p:nvSpPr>
        <p:spPr>
          <a:xfrm>
            <a:off x="323528" y="2276872"/>
            <a:ext cx="8363272" cy="3886200"/>
          </a:xfrm>
        </p:spPr>
        <p:txBody>
          <a:bodyPr/>
          <a:lstStyle/>
          <a:p>
            <a:r>
              <a:rPr lang="zh-CN" altLang="en-US" sz="2800">
                <a:latin typeface="楷体" panose="02010609060101010101" pitchFamily="49" charset="-122"/>
                <a:ea typeface="楷体" panose="02010609060101010101" pitchFamily="49" charset="-122"/>
              </a:rPr>
              <a:t>使用质控品说明书所给的均值、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作为自己实验室的靶值和</a:t>
            </a:r>
            <a:r>
              <a:rPr lang="en-US" altLang="zh-CN" sz="2800">
                <a:latin typeface="楷体" panose="02010609060101010101" pitchFamily="49" charset="-122"/>
                <a:ea typeface="楷体" panose="02010609060101010101" pitchFamily="49" charset="-122"/>
              </a:rPr>
              <a:t>s</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暂定靶值、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及常用靶值、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计算不正确</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暂定靶值、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作常用靶值、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使用</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没有常用靶值、</a:t>
            </a:r>
            <a:r>
              <a:rPr lang="en-US" altLang="zh-CN" sz="2800">
                <a:latin typeface="楷体" panose="02010609060101010101" pitchFamily="49" charset="-122"/>
                <a:ea typeface="楷体" panose="02010609060101010101" pitchFamily="49" charset="-122"/>
              </a:rPr>
              <a:t>s </a:t>
            </a:r>
            <a:r>
              <a:rPr lang="zh-CN" altLang="en-US" sz="2800">
                <a:latin typeface="楷体" panose="02010609060101010101" pitchFamily="49" charset="-122"/>
                <a:ea typeface="楷体" panose="02010609060101010101" pitchFamily="49" charset="-122"/>
              </a:rPr>
              <a:t>，上月靶值、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作为下月靶值、</a:t>
            </a:r>
            <a:r>
              <a:rPr lang="en-US" altLang="zh-CN" sz="2800">
                <a:latin typeface="楷体" panose="02010609060101010101" pitchFamily="49" charset="-122"/>
                <a:ea typeface="楷体" panose="02010609060101010101" pitchFamily="49" charset="-122"/>
              </a:rPr>
              <a:t>s</a:t>
            </a:r>
            <a:r>
              <a:rPr lang="zh-CN" altLang="en-US" sz="2800">
                <a:latin typeface="楷体" panose="02010609060101010101" pitchFamily="49" charset="-122"/>
                <a:ea typeface="楷体" panose="02010609060101010101" pitchFamily="49" charset="-122"/>
              </a:rPr>
              <a:t>延续使用 </a:t>
            </a:r>
            <a:endParaRPr lang="zh-CN" altLang="en-US" sz="2800">
              <a:latin typeface="楷体" panose="02010609060101010101" pitchFamily="49" charset="-122"/>
              <a:ea typeface="楷体" panose="02010609060101010101" pitchFamily="49" charset="-122"/>
            </a:endParaRPr>
          </a:p>
          <a:p>
            <a:endParaRPr lang="zh-CN" altLang="en-US" sz="2800">
              <a:latin typeface="楷体" panose="02010609060101010101" pitchFamily="49" charset="-122"/>
              <a:ea typeface="楷体" panose="02010609060101010101" pitchFamily="49" charset="-122"/>
            </a:endParaRPr>
          </a:p>
          <a:p>
            <a:endParaRPr lang="en-US" altLang="zh-CN" sz="28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6802"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靶值、</a:t>
            </a:r>
            <a:r>
              <a:rPr lang="en-US" altLang="zh-CN" sz="4000" b="1">
                <a:latin typeface="微软雅黑" panose="020b0503020204020204" pitchFamily="34" charset="-122"/>
                <a:ea typeface="微软雅黑" panose="020b0503020204020204" pitchFamily="34" charset="-122"/>
              </a:rPr>
              <a:t>s</a:t>
            </a:r>
            <a:r>
              <a:rPr lang="zh-CN" altLang="en-US" sz="4000" b="1">
                <a:latin typeface="微软雅黑" panose="020b0503020204020204" pitchFamily="34" charset="-122"/>
                <a:ea typeface="微软雅黑" panose="020b0503020204020204" pitchFamily="34" charset="-122"/>
              </a:rPr>
              <a:t>、</a:t>
            </a:r>
            <a:r>
              <a:rPr lang="en-US" altLang="zh-CN" sz="4000" b="1">
                <a:latin typeface="微软雅黑" panose="020b0503020204020204" pitchFamily="34" charset="-122"/>
                <a:ea typeface="微软雅黑" panose="020b0503020204020204" pitchFamily="34" charset="-122"/>
              </a:rPr>
              <a:t>CV</a:t>
            </a:r>
            <a:r>
              <a:rPr lang="zh-CN" altLang="en-US" sz="4000" b="1">
                <a:latin typeface="微软雅黑" panose="020b0503020204020204" pitchFamily="34" charset="-122"/>
                <a:ea typeface="微软雅黑" panose="020b0503020204020204" pitchFamily="34" charset="-122"/>
              </a:rPr>
              <a:t>设定常见的错误做法</a:t>
            </a:r>
            <a:endParaRPr lang="zh-CN" altLang="en-US" sz="4000" b="1">
              <a:latin typeface="微软雅黑" panose="020b0503020204020204" pitchFamily="34" charset="-122"/>
              <a:ea typeface="微软雅黑" panose="020b0503020204020204" pitchFamily="34" charset="-122"/>
            </a:endParaRPr>
          </a:p>
        </p:txBody>
      </p:sp>
      <p:sp>
        <p:nvSpPr>
          <p:cNvPr id="76803" name="Rectangle 3"/>
          <p:cNvSpPr>
            <a:spLocks noGrp="1" noChangeArrowheads="1"/>
          </p:cNvSpPr>
          <p:nvPr>
            <p:ph type="body" idx="4294967295"/>
          </p:nvPr>
        </p:nvSpPr>
        <p:spPr>
          <a:xfrm>
            <a:off x="301625" y="1600200"/>
            <a:ext cx="8842375" cy="4498975"/>
          </a:xfrm>
        </p:spPr>
        <p:txBody>
          <a:bodyPr/>
          <a:lstStyle/>
          <a:p>
            <a:r>
              <a:rPr lang="zh-CN" altLang="en-US" sz="2800">
                <a:latin typeface="楷体" panose="02010609060101010101" pitchFamily="49" charset="-122"/>
                <a:ea typeface="楷体" panose="02010609060101010101" pitchFamily="49" charset="-122"/>
              </a:rPr>
              <a:t>实验室条件改变后，不重新确立靶值</a:t>
            </a:r>
            <a:r>
              <a:rPr lang="zh-CN" altLang="en-US" sz="2800" b="1">
                <a:latin typeface="楷体" panose="02010609060101010101" pitchFamily="49" charset="-122"/>
                <a:ea typeface="楷体" panose="02010609060101010101" pitchFamily="49" charset="-122"/>
              </a:rPr>
              <a:t>、</a:t>
            </a:r>
            <a:r>
              <a:rPr lang="en-US" altLang="zh-CN" sz="2800" b="1">
                <a:latin typeface="楷体" panose="02010609060101010101" pitchFamily="49" charset="-122"/>
                <a:ea typeface="楷体" panose="02010609060101010101" pitchFamily="49" charset="-122"/>
              </a:rPr>
              <a:t>s</a:t>
            </a:r>
            <a:r>
              <a:rPr lang="en-US" altLang="zh-CN" sz="2800">
                <a:latin typeface="楷体" panose="02010609060101010101" pitchFamily="49" charset="-122"/>
                <a:ea typeface="楷体" panose="02010609060101010101" pitchFamily="49" charset="-122"/>
              </a:rPr>
              <a:t>  </a:t>
            </a:r>
            <a:endParaRPr lang="en-US" altLang="zh-CN"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质控品购买太少，频繁更换质控品批号，一直不能确立常用靶值</a:t>
            </a:r>
            <a:r>
              <a:rPr lang="zh-CN" altLang="en-US" sz="2800" b="1">
                <a:latin typeface="楷体" panose="02010609060101010101" pitchFamily="49" charset="-122"/>
                <a:ea typeface="楷体" panose="02010609060101010101" pitchFamily="49" charset="-122"/>
              </a:rPr>
              <a:t>、</a:t>
            </a:r>
            <a:r>
              <a:rPr lang="en-US" altLang="zh-CN" sz="2800" b="1">
                <a:latin typeface="楷体" panose="02010609060101010101" pitchFamily="49" charset="-122"/>
                <a:ea typeface="楷体" panose="02010609060101010101" pitchFamily="49" charset="-122"/>
              </a:rPr>
              <a:t>s</a:t>
            </a:r>
            <a:r>
              <a:rPr lang="en-US" altLang="zh-CN" sz="2800">
                <a:latin typeface="楷体" panose="02010609060101010101" pitchFamily="49" charset="-122"/>
                <a:ea typeface="楷体" panose="02010609060101010101" pitchFamily="49" charset="-122"/>
              </a:rPr>
              <a:t>  </a:t>
            </a:r>
            <a:endParaRPr lang="en-US" altLang="zh-CN"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质控品使用不当，导致靶值与真值差距太大。 </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更换质控品不及时</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没有考虑允许误差的范围</a:t>
            </a:r>
            <a:endParaRPr lang="zh-CN" altLang="en-US" sz="28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7826" name="Rectangle 2"/>
          <p:cNvSpPr>
            <a:spLocks noChangeArrowheads="1"/>
          </p:cNvSpPr>
          <p:nvPr/>
        </p:nvSpPr>
        <p:spPr bwMode="auto">
          <a:xfrm>
            <a:off x="467544" y="1165086"/>
            <a:ext cx="8424862" cy="489364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1pPr>
            <a:lvl2pPr marL="457200" algn="l" rtl="0" eaLnBrk="0" fontAlgn="base" hangingPunct="0">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2pPr>
            <a:lvl3pPr marL="914400" algn="l" rtl="0" eaLnBrk="0" fontAlgn="base" hangingPunct="0">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3pPr>
            <a:lvl4pPr marL="1371600" algn="l" rtl="0" eaLnBrk="0" fontAlgn="base" hangingPunct="0">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4pPr>
            <a:lvl5pPr marL="1828800" algn="l" rtl="0" eaLnBrk="0" fontAlgn="base" hangingPunct="0">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5pPr>
            <a:lvl6pPr marL="2286000" algn="l" defTabSz="914400" rtl="0" eaLnBrk="1" fontAlgn="base" latinLnBrk="0" hangingPunct="1">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6pPr>
            <a:lvl7pPr marL="2743200" algn="l" defTabSz="914400" rtl="0" eaLnBrk="1" fontAlgn="base" latinLnBrk="0" hangingPunct="1">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7pPr>
            <a:lvl8pPr marL="3200400" algn="l" defTabSz="914400" rtl="0" eaLnBrk="1" fontAlgn="base" latinLnBrk="0" hangingPunct="1">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8pPr>
            <a:lvl9pPr marL="3657600" algn="l" defTabSz="914400" rtl="0" eaLnBrk="1" fontAlgn="base" latinLnBrk="0" hangingPunct="1">
              <a:spcBef>
                <a:spcPct val="0"/>
              </a:spcBef>
              <a:spcAft>
                <a:spcPct val="0"/>
              </a:spcAft>
              <a:tabLst>
                <a:tab pos="2995295"/>
              </a:tabLst>
              <a:defRPr kern="1200">
                <a:solidFill>
                  <a:schemeClr val="tx1"/>
                </a:solidFill>
                <a:latin typeface="Arial" pitchFamily="34" charset="0"/>
                <a:ea typeface="宋体" panose="02010600030101010101" pitchFamily="2" charset="-122"/>
                <a:cs typeface="+mn-cs"/>
              </a:defRPr>
            </a:lvl9pPr>
          </a:lstStyle>
          <a:p>
            <a:pPr algn="just">
              <a:buFont typeface="Wingdings" panose="05000000000000000000" pitchFamily="2" charset="2"/>
              <a:buChar char="u"/>
            </a:pPr>
            <a:r>
              <a:rPr kumimoji="1" lang="zh-CN" altLang="en-US" sz="2800" b="1">
                <a:latin typeface="Times New Roman" panose="02020603050405020304" pitchFamily="18" charset="0"/>
                <a:ea typeface="楷体" panose="02010609060101010101" pitchFamily="49" charset="-122"/>
                <a:cs typeface="Times New Roman" panose="02020603050405020304" pitchFamily="18" charset="0"/>
              </a:rPr>
              <a:t>稳定性较长的质控品：</a:t>
            </a:r>
            <a:endParaRPr kumimoji="1" lang="zh-CN" altLang="en-US" sz="2800" b="1">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None/>
            </a:pPr>
            <a:r>
              <a:rPr kumimoji="1" lang="zh-CN" altLang="en-US" sz="2400" b="1">
                <a:solidFill>
                  <a:srgbClr val="FF9900"/>
                </a:solidFill>
                <a:latin typeface="Times New Roman" panose="02020603050405020304" pitchFamily="18" charset="0"/>
                <a:ea typeface="楷体" panose="02010609060101010101" pitchFamily="49" charset="-122"/>
                <a:cs typeface="Times New Roman" panose="02020603050405020304" pitchFamily="18" charset="0"/>
              </a:rPr>
              <a:t>    </a:t>
            </a:r>
            <a:r>
              <a:rPr kumimoji="1" lang="zh-CN" altLang="en-US" sz="2400" b="1">
                <a:solidFill>
                  <a:srgbClr val="FF0066"/>
                </a:solidFill>
                <a:latin typeface="Times New Roman" panose="02020603050405020304" pitchFamily="18" charset="0"/>
                <a:ea typeface="楷体" panose="02010609060101010101" pitchFamily="49" charset="-122"/>
                <a:cs typeface="Times New Roman" panose="02020603050405020304" pitchFamily="18" charset="0"/>
              </a:rPr>
              <a:t>①暂定靶值的设定</a:t>
            </a:r>
            <a:r>
              <a:rPr kumimoji="1" lang="zh-CN" altLang="en-US" sz="2400" b="1">
                <a:solidFill>
                  <a:srgbClr val="FF9900"/>
                </a:solidFill>
                <a:latin typeface="Times New Roman" panose="02020603050405020304" pitchFamily="18" charset="0"/>
                <a:ea typeface="楷体" panose="02010609060101010101" pitchFamily="49" charset="-122"/>
                <a:cs typeface="Times New Roman" panose="02020603050405020304" pitchFamily="18" charset="0"/>
              </a:rPr>
              <a:t>：</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对新批号的质控品进行测定，根据至少</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20</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次质控测定的结果，计算出平均值和标准差，作为暂定靶值和暂定标准差。</a:t>
            </a:r>
            <a:endParaRPr kumimoji="1" lang="zh-CN" altLang="en-US" sz="2400" b="1">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None/>
            </a:pP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    </a:t>
            </a:r>
            <a:r>
              <a:rPr kumimoji="1" lang="zh-CN" altLang="en-US" sz="2400" b="1">
                <a:solidFill>
                  <a:srgbClr val="FF0066"/>
                </a:solidFill>
                <a:latin typeface="Times New Roman" panose="02020603050405020304" pitchFamily="18" charset="0"/>
                <a:ea typeface="楷体" panose="02010609060101010101" pitchFamily="49" charset="-122"/>
                <a:cs typeface="Times New Roman" panose="02020603050405020304" pitchFamily="18" charset="0"/>
              </a:rPr>
              <a:t>②常用靶值的设立：</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以最初</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20</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个数据和三至五个月在控数据汇集的所有数据的累积平均数作为质控品有效期内的常用靶值和常用标准差。</a:t>
            </a:r>
            <a:endParaRPr kumimoji="1" lang="zh-CN" altLang="en-US" sz="2400" b="1">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None/>
            </a:pPr>
            <a:r>
              <a:rPr kumimoji="1" lang="zh-CN" altLang="en-US" sz="2400" b="1">
                <a:solidFill>
                  <a:srgbClr val="FF0066"/>
                </a:solidFill>
                <a:latin typeface="Times New Roman" panose="02020603050405020304" pitchFamily="18" charset="0"/>
                <a:ea typeface="楷体" panose="02010609060101010101" pitchFamily="49" charset="-122"/>
                <a:cs typeface="Times New Roman" panose="02020603050405020304" pitchFamily="18" charset="0"/>
              </a:rPr>
              <a:t>    剔除异常值！</a:t>
            </a:r>
            <a:endParaRPr kumimoji="1" lang="zh-CN" altLang="en-US" sz="2400" b="1">
              <a:solidFill>
                <a:srgbClr val="FF0066"/>
              </a:solidFill>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Char char="u"/>
            </a:pPr>
            <a:r>
              <a:rPr kumimoji="1" lang="zh-CN" altLang="en-US" sz="2800" b="1">
                <a:latin typeface="Times New Roman" panose="02020603050405020304" pitchFamily="18" charset="0"/>
                <a:ea typeface="楷体" panose="02010609060101010101" pitchFamily="49" charset="-122"/>
                <a:cs typeface="Times New Roman" panose="02020603050405020304" pitchFamily="18" charset="0"/>
              </a:rPr>
              <a:t>稳定性较短的质控品：</a:t>
            </a:r>
            <a:endParaRPr kumimoji="1" lang="zh-CN" altLang="en-US" sz="2800" b="1">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None/>
            </a:pP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    在</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3</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sym typeface="Symbol" panose="05050102010706020507" pitchFamily="18" charset="2"/>
              </a:rPr>
              <a:t></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4</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天内，每天分析每个水平的质控品</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3</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sym typeface="Symbol" panose="05050102010706020507" pitchFamily="18" charset="2"/>
              </a:rPr>
              <a:t></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4</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瓶，每瓶进行</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2</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sym typeface="Symbol" panose="05050102010706020507" pitchFamily="18" charset="2"/>
              </a:rPr>
              <a:t></a:t>
            </a:r>
            <a:r>
              <a:rPr kumimoji="1" lang="en-US" altLang="zh-CN" sz="2400" b="1">
                <a:latin typeface="Times New Roman" panose="02020603050405020304" pitchFamily="18" charset="0"/>
                <a:ea typeface="楷体" panose="02010609060101010101" pitchFamily="49" charset="-122"/>
                <a:cs typeface="Times New Roman" panose="02020603050405020304" pitchFamily="18" charset="0"/>
              </a:rPr>
              <a:t>3</a:t>
            </a:r>
            <a:r>
              <a:rPr kumimoji="1" lang="zh-CN" altLang="en-US" sz="2400" b="1">
                <a:latin typeface="Times New Roman" panose="02020603050405020304" pitchFamily="18" charset="0"/>
                <a:ea typeface="楷体" panose="02010609060101010101" pitchFamily="49" charset="-122"/>
                <a:cs typeface="Times New Roman" panose="02020603050405020304" pitchFamily="18" charset="0"/>
              </a:rPr>
              <a:t>次重复测定，收集数据，计算平均数和标准差</a:t>
            </a:r>
            <a:r>
              <a:rPr kumimoji="1" lang="zh-CN" altLang="en-US" sz="2400" b="1">
                <a:solidFill>
                  <a:srgbClr val="00FF00"/>
                </a:solidFill>
                <a:latin typeface="Times New Roman" panose="02020603050405020304" pitchFamily="18" charset="0"/>
                <a:ea typeface="楷体" panose="02010609060101010101" pitchFamily="49" charset="-122"/>
                <a:cs typeface="Times New Roman" panose="02020603050405020304" pitchFamily="18" charset="0"/>
              </a:rPr>
              <a:t>。</a:t>
            </a:r>
            <a:r>
              <a:rPr kumimoji="1" lang="zh-CN" altLang="en-US" sz="2400" u="sng">
                <a:effectLst>
                  <a:outerShdw blurRad="38100" dist="38100" dir="2700000" algn="tl">
                    <a:srgbClr val="C0C0C0"/>
                  </a:outerShdw>
                </a:effectLst>
                <a:latin typeface="Times New Roman" panose="02020603050405020304" pitchFamily="18" charset="0"/>
                <a:ea typeface="楷体" panose="02010609060101010101" pitchFamily="49" charset="-122"/>
                <a:cs typeface="Times New Roman" panose="02020603050405020304" pitchFamily="18" charset="0"/>
              </a:rPr>
              <a:t> </a:t>
            </a:r>
            <a:endParaRPr kumimoji="1" lang="zh-CN" altLang="en-US" sz="3200" b="1">
              <a:latin typeface="Times New Roman" panose="02020603050405020304" pitchFamily="18" charset="0"/>
              <a:ea typeface="楷体" panose="02010609060101010101" pitchFamily="49" charset="-122"/>
              <a:cs typeface="Times New Roman" panose="02020603050405020304" pitchFamily="18" charset="0"/>
            </a:endParaRPr>
          </a:p>
          <a:p>
            <a:pPr algn="just">
              <a:buFont typeface="Wingdings" panose="05000000000000000000" pitchFamily="2" charset="2"/>
              <a:buChar char="u"/>
            </a:pPr>
            <a:r>
              <a:rPr kumimoji="1" lang="zh-CN" altLang="en-US" sz="2800" b="1">
                <a:latin typeface="Times New Roman" panose="02020603050405020304" pitchFamily="18" charset="0"/>
                <a:ea typeface="楷体" panose="02010609060101010101" pitchFamily="49" charset="-122"/>
                <a:cs typeface="Times New Roman" panose="02020603050405020304" pitchFamily="18" charset="0"/>
              </a:rPr>
              <a:t>特殊情况的处理：采用</a:t>
            </a:r>
            <a:r>
              <a:rPr kumimoji="1" lang="en-US" altLang="zh-CN" sz="2800" b="1" err="1">
                <a:latin typeface="Times New Roman" panose="02020603050405020304" pitchFamily="18" charset="0"/>
                <a:ea typeface="楷体" panose="02010609060101010101" pitchFamily="49" charset="-122"/>
                <a:cs typeface="Times New Roman" panose="02020603050405020304" pitchFamily="18" charset="0"/>
              </a:rPr>
              <a:t>Crubbs</a:t>
            </a:r>
            <a:r>
              <a:rPr kumimoji="1" lang="zh-CN" altLang="en-US" sz="2800" b="1">
                <a:latin typeface="Times New Roman" panose="02020603050405020304" pitchFamily="18" charset="0"/>
                <a:ea typeface="楷体" panose="02010609060101010101" pitchFamily="49" charset="-122"/>
                <a:cs typeface="Times New Roman" panose="02020603050405020304" pitchFamily="18" charset="0"/>
              </a:rPr>
              <a:t>氏法</a:t>
            </a:r>
            <a:r>
              <a:rPr kumimoji="1" lang="zh-CN" altLang="en-US" sz="2800" u="sng">
                <a:effectLst>
                  <a:outerShdw blurRad="38100" dist="38100" dir="2700000" algn="tl">
                    <a:srgbClr val="C0C0C0"/>
                  </a:outerShdw>
                </a:effectLst>
                <a:latin typeface="Times New Roman" panose="02020603050405020304" pitchFamily="18" charset="0"/>
                <a:ea typeface="楷体" panose="02010609060101010101" pitchFamily="49" charset="-122"/>
                <a:cs typeface="Times New Roman" panose="02020603050405020304" pitchFamily="18" charset="0"/>
              </a:rPr>
              <a:t> </a:t>
            </a:r>
            <a:endParaRPr kumimoji="1" lang="zh-CN" altLang="en-US" sz="2800" u="sng">
              <a:effectLst>
                <a:outerShdw blurRad="38100" dist="38100" dir="2700000" algn="tl">
                  <a:srgbClr val="C0C0C0"/>
                </a:outerShdw>
              </a:effectLst>
              <a:latin typeface="Times New Roman" panose="02020603050405020304" pitchFamily="18" charset="0"/>
              <a:ea typeface="楷体" panose="02010609060101010101" pitchFamily="49" charset="-122"/>
              <a:cs typeface="Times New Roman" panose="02020603050405020304" pitchFamily="18" charset="0"/>
            </a:endParaRPr>
          </a:p>
        </p:txBody>
      </p:sp>
      <p:sp>
        <p:nvSpPr>
          <p:cNvPr id="77827" name="Rectangle 3"/>
          <p:cNvSpPr>
            <a:spLocks noChangeArrowheads="1"/>
          </p:cNvSpPr>
          <p:nvPr/>
        </p:nvSpPr>
        <p:spPr bwMode="auto">
          <a:xfrm>
            <a:off x="1043608" y="260648"/>
            <a:ext cx="685165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type="none" w="sm" len="sm"/>
                <a:tailEnd type="none" w="sm" len="sm"/>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a:r>
              <a:rPr kumimoji="1" lang="zh-CN" altLang="en-US" sz="4000" b="1">
                <a:latin typeface="Times New Roman" panose="02020603050405020304" pitchFamily="18" charset="0"/>
                <a:ea typeface="微软雅黑" panose="020b0503020204020204" pitchFamily="34" charset="-122"/>
              </a:rPr>
              <a:t>设定靶值和控制限　</a:t>
            </a:r>
            <a:endParaRPr kumimoji="1" lang="zh-CN" altLang="en-US" sz="4000" b="1">
              <a:latin typeface="Times New Roman" panose="02020603050405020304" pitchFamily="18" charset="0"/>
              <a:ea typeface="微软雅黑" panose="020b0503020204020204" pitchFamily="34" charset="-122"/>
            </a:endParaRPr>
          </a:p>
        </p:txBody>
      </p:sp>
    </p:spTree>
  </p:cSld>
  <p:clrMapOvr>
    <a:masterClrMapping/>
  </p:clrMapOvr>
  <p:transition/>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4994" name="Rectangle 2"/>
          <p:cNvSpPr>
            <a:spLocks noGrp="1" noChangeArrowheads="1"/>
          </p:cNvSpPr>
          <p:nvPr>
            <p:ph type="title"/>
          </p:nvPr>
        </p:nvSpPr>
        <p:spPr/>
        <p:txBody>
          <a:bodyPr/>
          <a:lstStyle/>
          <a:p>
            <a:r>
              <a:rPr lang="zh-CN" altLang="en-US" b="1">
                <a:latin typeface="微软雅黑" panose="020b0503020204020204" pitchFamily="34" charset="-122"/>
                <a:ea typeface="微软雅黑" panose="020b0503020204020204" pitchFamily="34" charset="-122"/>
              </a:rPr>
              <a:t>质控规则</a:t>
            </a:r>
            <a:r>
              <a:rPr lang="zh-CN" altLang="en-US" sz="4000" b="1">
                <a:latin typeface="微软雅黑" panose="020b0503020204020204" pitchFamily="34" charset="-122"/>
                <a:ea typeface="微软雅黑" panose="020b0503020204020204" pitchFamily="34" charset="-122"/>
              </a:rPr>
              <a:t>应用</a:t>
            </a:r>
            <a:r>
              <a:rPr lang="zh-CN" altLang="en-US" b="1">
                <a:latin typeface="微软雅黑" panose="020b0503020204020204" pitchFamily="34" charset="-122"/>
                <a:ea typeface="微软雅黑" panose="020b0503020204020204" pitchFamily="34" charset="-122"/>
              </a:rPr>
              <a:t>不合理</a:t>
            </a:r>
            <a:endParaRPr lang="zh-CN" altLang="en-US" b="1">
              <a:latin typeface="微软雅黑" panose="020b0503020204020204" pitchFamily="34" charset="-122"/>
              <a:ea typeface="微软雅黑" panose="020b0503020204020204" pitchFamily="34" charset="-122"/>
            </a:endParaRPr>
          </a:p>
        </p:txBody>
      </p:sp>
      <p:sp>
        <p:nvSpPr>
          <p:cNvPr id="84995" name="Rectangle 3"/>
          <p:cNvSpPr>
            <a:spLocks noGrp="1" noChangeArrowheads="1"/>
          </p:cNvSpPr>
          <p:nvPr>
            <p:ph type="body" idx="4294967295"/>
          </p:nvPr>
        </p:nvSpPr>
        <p:spPr>
          <a:xfrm>
            <a:off x="1187624" y="2132856"/>
            <a:ext cx="8229600" cy="2088232"/>
          </a:xfrm>
        </p:spPr>
        <p:txBody>
          <a:bodyPr/>
          <a:lstStyle/>
          <a:p>
            <a:r>
              <a:rPr lang="zh-CN" altLang="en-US" sz="2800">
                <a:latin typeface="楷体" panose="02010609060101010101" pitchFamily="49" charset="-122"/>
                <a:ea typeface="楷体" panose="02010609060101010101" pitchFamily="49" charset="-122"/>
              </a:rPr>
              <a:t>质控规则概念不理解</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失控规则有哪些不清楚</a:t>
            </a:r>
            <a:endParaRPr lang="zh-CN" altLang="en-US" sz="2800">
              <a:latin typeface="楷体" panose="02010609060101010101" pitchFamily="49" charset="-122"/>
              <a:ea typeface="楷体" panose="02010609060101010101" pitchFamily="49" charset="-122"/>
            </a:endParaRPr>
          </a:p>
          <a:p>
            <a:r>
              <a:rPr lang="zh-CN" altLang="en-US" sz="2800">
                <a:latin typeface="楷体" panose="02010609060101010101" pitchFamily="49" charset="-122"/>
                <a:ea typeface="楷体" panose="02010609060101010101" pitchFamily="49" charset="-122"/>
              </a:rPr>
              <a:t>质控规则选择和应用不合理</a:t>
            </a:r>
            <a:endParaRPr lang="zh-CN" altLang="en-US" sz="28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6018" name="Rectangle 2"/>
          <p:cNvSpPr>
            <a:spLocks noGrp="1" noChangeArrowheads="1"/>
          </p:cNvSpPr>
          <p:nvPr>
            <p:ph type="title"/>
          </p:nvPr>
        </p:nvSpPr>
        <p:spPr/>
        <p:txBody>
          <a:bodyPr/>
          <a:lstStyle/>
          <a:p>
            <a:r>
              <a:rPr lang="en-US" altLang="zh-CN" sz="4000" b="1">
                <a:effectLst>
                  <a:outerShdw blurRad="38100" dist="38100" dir="2700000" algn="tl">
                    <a:srgbClr val="C0C0C0"/>
                  </a:outerShdw>
                </a:effectLst>
                <a:latin typeface="+mj-ea"/>
              </a:rPr>
              <a:t>Westgard </a:t>
            </a:r>
            <a:r>
              <a:rPr lang="zh-CN" altLang="en-US" sz="4000" b="1">
                <a:effectLst>
                  <a:outerShdw blurRad="38100" dist="38100" dir="2700000" algn="tl">
                    <a:srgbClr val="C0C0C0"/>
                  </a:outerShdw>
                </a:effectLst>
                <a:latin typeface="+mj-ea"/>
              </a:rPr>
              <a:t>规则</a:t>
            </a:r>
            <a:endParaRPr lang="zh-CN" altLang="en-US" sz="4000" b="1">
              <a:effectLst>
                <a:outerShdw blurRad="38100" dist="38100" dir="2700000" algn="tl">
                  <a:srgbClr val="C0C0C0"/>
                </a:outerShdw>
              </a:effectLst>
              <a:latin typeface="+mj-ea"/>
            </a:endParaRPr>
          </a:p>
        </p:txBody>
      </p:sp>
      <p:sp>
        <p:nvSpPr>
          <p:cNvPr id="86019" name="Rectangle 3"/>
          <p:cNvSpPr>
            <a:spLocks noGrp="1" noChangeArrowheads="1"/>
          </p:cNvSpPr>
          <p:nvPr>
            <p:ph type="body" sz="half" idx="4294967295"/>
          </p:nvPr>
        </p:nvSpPr>
        <p:spPr>
          <a:xfrm>
            <a:off x="0" y="1600200"/>
            <a:ext cx="8100392" cy="4525963"/>
          </a:xfrm>
        </p:spPr>
        <p:txBody>
          <a:bodyPr/>
          <a:lstStyle/>
          <a:p>
            <a:pPr algn="just"/>
            <a:r>
              <a:rPr lang="en-US" altLang="zh-CN" sz="2000">
                <a:latin typeface="Times New Roman" panose="02020603050405020304" pitchFamily="18" charset="0"/>
                <a:ea typeface="楷体" panose="02010609060101010101" pitchFamily="49" charset="-122"/>
                <a:cs typeface="Times New Roman" panose="02020603050405020304" pitchFamily="18" charset="0"/>
              </a:rPr>
              <a:t>1981</a:t>
            </a:r>
            <a:r>
              <a:rPr lang="zh-CN" altLang="en-US" sz="2000">
                <a:latin typeface="Times New Roman" panose="02020603050405020304" pitchFamily="18" charset="0"/>
                <a:ea typeface="楷体" panose="02010609060101010101" pitchFamily="49" charset="-122"/>
                <a:cs typeface="Times New Roman" panose="02020603050405020304" pitchFamily="18" charset="0"/>
              </a:rPr>
              <a:t>年，威斯康辛大学（</a:t>
            </a:r>
            <a:r>
              <a:rPr lang="en-US" altLang="zh-CN" sz="2000">
                <a:latin typeface="Times New Roman" panose="02020603050405020304" pitchFamily="18" charset="0"/>
                <a:ea typeface="楷体" panose="02010609060101010101" pitchFamily="49" charset="-122"/>
                <a:cs typeface="Times New Roman" panose="02020603050405020304" pitchFamily="18" charset="0"/>
              </a:rPr>
              <a:t>University of Wisconsin</a:t>
            </a:r>
            <a:r>
              <a:rPr lang="zh-CN" altLang="en-US" sz="2000">
                <a:latin typeface="Times New Roman" panose="02020603050405020304" pitchFamily="18" charset="0"/>
                <a:ea typeface="楷体" panose="02010609060101010101" pitchFamily="49" charset="-122"/>
                <a:cs typeface="Times New Roman" panose="02020603050405020304" pitchFamily="18" charset="0"/>
              </a:rPr>
              <a:t>）的</a:t>
            </a:r>
            <a:r>
              <a:rPr lang="en-US" altLang="zh-CN" sz="2000">
                <a:latin typeface="Times New Roman" panose="02020603050405020304" pitchFamily="18" charset="0"/>
                <a:ea typeface="楷体" panose="02010609060101010101" pitchFamily="49" charset="-122"/>
                <a:cs typeface="Times New Roman" panose="02020603050405020304" pitchFamily="18" charset="0"/>
              </a:rPr>
              <a:t>James Westgard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博士发表了实验室质量控制的论文，为医学实验室设定了评价分析批的质量。</a:t>
            </a:r>
            <a:r>
              <a:rPr lang="en-US" altLang="zh-CN" sz="2000">
                <a:latin typeface="Times New Roman" panose="02020603050405020304" pitchFamily="18" charset="0"/>
                <a:ea typeface="楷体" panose="02010609060101010101" pitchFamily="49" charset="-122"/>
                <a:cs typeface="Times New Roman" panose="02020603050405020304" pitchFamily="18" charset="0"/>
              </a:rPr>
              <a:t>Westgard</a:t>
            </a:r>
            <a:r>
              <a:rPr lang="zh-CN" altLang="en-US" sz="2000">
                <a:latin typeface="Times New Roman" panose="02020603050405020304" pitchFamily="18" charset="0"/>
                <a:ea typeface="楷体" panose="02010609060101010101" pitchFamily="49" charset="-122"/>
                <a:cs typeface="Times New Roman" panose="02020603050405020304" pitchFamily="18" charset="0"/>
              </a:rPr>
              <a:t>系统的要素，依据自</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1950</a:t>
            </a:r>
            <a:r>
              <a:rPr lang="zh-CN" altLang="en-US" sz="2000">
                <a:latin typeface="Times New Roman" panose="02020603050405020304" pitchFamily="18" charset="0"/>
                <a:ea typeface="楷体" panose="02010609060101010101" pitchFamily="49" charset="-122"/>
                <a:cs typeface="Times New Roman" panose="02020603050405020304" pitchFamily="18" charset="0"/>
              </a:rPr>
              <a:t>年代以来工业国家使用的统计过程控制的原理。在</a:t>
            </a:r>
            <a:r>
              <a:rPr lang="en-US" altLang="zh-CN" sz="2000">
                <a:latin typeface="Times New Roman" panose="02020603050405020304" pitchFamily="18" charset="0"/>
                <a:ea typeface="楷体" panose="02010609060101010101" pitchFamily="49" charset="-122"/>
                <a:cs typeface="Times New Roman" panose="02020603050405020304" pitchFamily="18" charset="0"/>
              </a:rPr>
              <a:t>Westgard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的设计中，有</a:t>
            </a:r>
            <a:r>
              <a:rPr lang="en-US" altLang="zh-CN" sz="2000">
                <a:latin typeface="Times New Roman" panose="02020603050405020304" pitchFamily="18" charset="0"/>
                <a:ea typeface="楷体" panose="02010609060101010101" pitchFamily="49" charset="-122"/>
                <a:cs typeface="Times New Roman" panose="02020603050405020304" pitchFamily="18" charset="0"/>
              </a:rPr>
              <a:t>6</a:t>
            </a:r>
            <a:r>
              <a:rPr lang="zh-CN" altLang="en-US" sz="2000">
                <a:latin typeface="Times New Roman" panose="02020603050405020304" pitchFamily="18" charset="0"/>
                <a:ea typeface="楷体" panose="02010609060101010101" pitchFamily="49" charset="-122"/>
                <a:cs typeface="Times New Roman" panose="02020603050405020304" pitchFamily="18" charset="0"/>
              </a:rPr>
              <a:t>个基础规则。这些规则可以分别或结合使用，评价分析批的质量。 </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r>
              <a:rPr lang="en-US" altLang="zh-CN" sz="2000">
                <a:latin typeface="Times New Roman" panose="02020603050405020304" pitchFamily="18" charset="0"/>
                <a:ea typeface="楷体" panose="02010609060101010101" pitchFamily="49" charset="-122"/>
                <a:cs typeface="Times New Roman" panose="02020603050405020304" pitchFamily="18" charset="0"/>
              </a:rPr>
              <a:t>Westgard</a:t>
            </a:r>
            <a:r>
              <a:rPr lang="zh-CN" altLang="en-US" sz="2000">
                <a:latin typeface="Times New Roman" panose="02020603050405020304" pitchFamily="18" charset="0"/>
                <a:ea typeface="楷体" panose="02010609060101010101" pitchFamily="49" charset="-122"/>
                <a:cs typeface="Times New Roman" panose="02020603050405020304" pitchFamily="18" charset="0"/>
              </a:rPr>
              <a:t>设计了表达质量控制规则的简化符号。几乎所有的质量控制规则可表达为</a:t>
            </a:r>
            <a:r>
              <a:rPr lang="en-US" altLang="zh-CN" sz="2000">
                <a:latin typeface="Times New Roman" panose="02020603050405020304" pitchFamily="18" charset="0"/>
                <a:ea typeface="楷体" panose="02010609060101010101" pitchFamily="49" charset="-122"/>
                <a:cs typeface="Times New Roman" panose="02020603050405020304" pitchFamily="18" charset="0"/>
              </a:rPr>
              <a:t>NL</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N</a:t>
            </a:r>
            <a:r>
              <a:rPr lang="zh-CN" altLang="en-US" sz="2000">
                <a:latin typeface="Times New Roman" panose="02020603050405020304" pitchFamily="18" charset="0"/>
                <a:ea typeface="楷体" panose="02010609060101010101" pitchFamily="49" charset="-122"/>
                <a:cs typeface="Times New Roman" panose="02020603050405020304" pitchFamily="18" charset="0"/>
              </a:rPr>
              <a:t>为被评价的控制观察数，</a:t>
            </a:r>
            <a:r>
              <a:rPr lang="en-US" altLang="zh-CN" sz="2000">
                <a:latin typeface="Times New Roman" panose="02020603050405020304" pitchFamily="18" charset="0"/>
                <a:ea typeface="楷体" panose="02010609060101010101" pitchFamily="49" charset="-122"/>
                <a:cs typeface="Times New Roman" panose="02020603050405020304" pitchFamily="18" charset="0"/>
              </a:rPr>
              <a:t>L</a:t>
            </a:r>
            <a:r>
              <a:rPr lang="zh-CN" altLang="en-US" sz="2000">
                <a:latin typeface="Times New Roman" panose="02020603050405020304" pitchFamily="18" charset="0"/>
                <a:ea typeface="楷体" panose="02010609060101010101" pitchFamily="49" charset="-122"/>
                <a:cs typeface="Times New Roman" panose="02020603050405020304" pitchFamily="18" charset="0"/>
              </a:rPr>
              <a:t>为评价控制观察数的统计限值。所以，</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a:t>
            </a:r>
            <a:r>
              <a:rPr lang="en-US" altLang="zh-CN" sz="2000" baseline="-30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表示一个失控的控制规则，有</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a:t>
            </a:r>
            <a:r>
              <a:rPr lang="zh-CN" altLang="en-US" sz="2000">
                <a:latin typeface="Times New Roman" panose="02020603050405020304" pitchFamily="18" charset="0"/>
                <a:ea typeface="楷体" panose="02010609060101010101" pitchFamily="49" charset="-122"/>
                <a:cs typeface="Times New Roman" panose="02020603050405020304" pitchFamily="18" charset="0"/>
              </a:rPr>
              <a:t>个观察值超出了</a:t>
            </a:r>
            <a:r>
              <a:rPr lang="en-US" altLang="zh-CN" sz="2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控制限值。</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r>
              <a:rPr lang="zh-CN" altLang="en-US" sz="2400">
                <a:latin typeface="Times New Roman" panose="02020603050405020304" pitchFamily="18" charset="0"/>
                <a:ea typeface="楷体" panose="02010609060101010101" pitchFamily="49" charset="-122"/>
                <a:cs typeface="Times New Roman" panose="02020603050405020304" pitchFamily="18" charset="0"/>
              </a:rPr>
              <a:t> </a:t>
            </a:r>
            <a:r>
              <a:rPr lang="en-US" altLang="zh-CN" sz="2400">
                <a:latin typeface="Times New Roman" panose="02020603050405020304" pitchFamily="18" charset="0"/>
                <a:ea typeface="楷体" panose="02010609060101010101" pitchFamily="49" charset="-122"/>
                <a:cs typeface="Times New Roman" panose="02020603050405020304" pitchFamily="18" charset="0"/>
              </a:rPr>
              <a:t>Westgard multiple rules: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rPr>
              <a:t>3S</a:t>
            </a:r>
            <a:r>
              <a:rPr lang="en-US" altLang="zh-CN" sz="2400" baseline="-30000">
                <a:latin typeface="Times New Roman" panose="02020603050405020304" pitchFamily="18" charset="0"/>
                <a:ea typeface="楷体" panose="02010609060101010101" pitchFamily="49" charset="-122"/>
                <a:cs typeface="Times New Roman" panose="02020603050405020304" pitchFamily="18" charset="0"/>
              </a:rPr>
              <a:t>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rPr>
              <a:t>2S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2</a:t>
            </a:r>
            <a:r>
              <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rPr>
              <a:t>2S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R</a:t>
            </a:r>
            <a:r>
              <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rPr>
              <a:t>4S </a:t>
            </a:r>
            <a:r>
              <a:rPr lang="en-US" altLang="zh-CN" sz="2400" b="1">
                <a:latin typeface="Times New Roman" panose="02020603050405020304" pitchFamily="18" charset="0"/>
                <a:ea typeface="楷体" panose="02010609060101010101" pitchFamily="49" charset="-122"/>
                <a:cs typeface="Times New Roman" panose="02020603050405020304" pitchFamily="18" charset="0"/>
              </a:rPr>
              <a:t>4</a:t>
            </a:r>
            <a:r>
              <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rPr>
              <a:t>1S</a:t>
            </a:r>
            <a:endParaRPr lang="en-US" altLang="zh-CN" sz="2400" b="1" baseline="-30000">
              <a:latin typeface="Times New Roman" panose="02020603050405020304" pitchFamily="18" charset="0"/>
              <a:ea typeface="楷体" panose="02010609060101010101" pitchFamily="49" charset="-122"/>
              <a:cs typeface="Times New Roman" panose="02020603050405020304" pitchFamily="18" charset="0"/>
            </a:endParaRPr>
          </a:p>
        </p:txBody>
      </p:sp>
      <p:graphicFrame>
        <p:nvGraphicFramePr>
          <p:cNvPr id="86020" name="Object 4"/>
          <p:cNvGraphicFramePr>
            <a:graphicFrameLocks noChangeAspect="1"/>
          </p:cNvGraphicFramePr>
          <p:nvPr>
            <p:ph sz="half" idx="4294967295"/>
          </p:nvPr>
        </p:nvGraphicFramePr>
        <p:xfrm>
          <a:off x="8796338" y="4887913"/>
          <a:ext cx="347662" cy="312737"/>
        </p:xfrm>
        <a:graphic>
          <a:graphicData uri="http://schemas.openxmlformats.org/presentationml/2006/ole">
            <mc:AlternateContent>
              <mc:Choice xmlns:v="urn:schemas-microsoft-com:vml" Requires="v">
                <p:oleObj spid="_x0000_s1039" name="Microsoft 公式 3.0" r:id="rId2" imgW="266700" imgH="228600" progId="Equation.3">
                  <p:embed/>
                </p:oleObj>
              </mc:Choice>
              <mc:Fallback>
                <p:oleObj name="Microsoft 公式 3.0" r:id="rId2" imgW="266700" imgH="2286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8796338" y="4887913"/>
                        <a:ext cx="347662" cy="312737"/>
                      </a:xfrm>
                      <a:prstGeom prst="rect">
                        <a:avLst/>
                      </a:prstGeom>
                      <a:noFill/>
                      <a:ln>
                        <a:noFill/>
                      </a:ln>
                      <a:effectLst/>
                    </p:spPr>
                  </p:pic>
                </p:oleObj>
              </mc:Fallback>
            </mc:AlternateContent>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7042"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1</a:t>
            </a:r>
            <a:r>
              <a:rPr lang="en-US" altLang="zh-CN" sz="4000" b="1" baseline="-25000">
                <a:latin typeface="微软雅黑" panose="020b0503020204020204" pitchFamily="34" charset="-122"/>
                <a:ea typeface="微软雅黑" panose="020b0503020204020204" pitchFamily="34" charset="-122"/>
              </a:rPr>
              <a:t>2S  </a:t>
            </a:r>
            <a:r>
              <a:rPr lang="zh-CN" altLang="en-US" sz="4000" b="1">
                <a:latin typeface="微软雅黑" panose="020b0503020204020204" pitchFamily="34" charset="-122"/>
                <a:ea typeface="微软雅黑" panose="020b0503020204020204" pitchFamily="34" charset="-122"/>
              </a:rPr>
              <a:t>警告规则</a:t>
            </a:r>
            <a:r>
              <a:rPr lang="zh-CN" altLang="en-US" sz="4000" b="1" i="1">
                <a:latin typeface="微软雅黑" panose="020b0503020204020204" pitchFamily="34" charset="-122"/>
                <a:ea typeface="微软雅黑" panose="020b0503020204020204" pitchFamily="34" charset="-122"/>
              </a:rPr>
              <a:t> </a:t>
            </a:r>
            <a:endParaRPr lang="zh-CN" altLang="en-US" sz="4000" b="1" i="1">
              <a:latin typeface="微软雅黑" panose="020b0503020204020204" pitchFamily="34" charset="-122"/>
              <a:ea typeface="微软雅黑" panose="020b0503020204020204" pitchFamily="34" charset="-122"/>
            </a:endParaRPr>
          </a:p>
        </p:txBody>
      </p:sp>
      <p:sp>
        <p:nvSpPr>
          <p:cNvPr id="87043" name="Rectangle 3"/>
          <p:cNvSpPr>
            <a:spLocks noGrp="1" noChangeArrowheads="1"/>
          </p:cNvSpPr>
          <p:nvPr>
            <p:ph type="body" idx="4294967295"/>
          </p:nvPr>
        </p:nvSpPr>
        <p:spPr>
          <a:xfrm>
            <a:off x="1115616" y="3933056"/>
            <a:ext cx="7316003" cy="2095500"/>
          </a:xfrm>
        </p:spPr>
        <p:txBody>
          <a:bodyPr/>
          <a:lstStyle/>
          <a:p>
            <a:pPr algn="just">
              <a:lnSpc>
                <a:spcPct val="90000"/>
              </a:lnSpc>
            </a:pPr>
            <a:r>
              <a:rPr lang="en-US" altLang="zh-CN" sz="1600" b="1">
                <a:latin typeface="楷体" panose="02010609060101010101" pitchFamily="49" charset="-122"/>
                <a:ea typeface="楷体" panose="02010609060101010101" pitchFamily="49" charset="-122"/>
              </a:rPr>
              <a:t>1</a:t>
            </a:r>
            <a:r>
              <a:rPr lang="en-US" altLang="zh-CN" sz="1600" b="1" baseline="-30000">
                <a:latin typeface="楷体" panose="02010609060101010101" pitchFamily="49" charset="-122"/>
                <a:ea typeface="楷体" panose="02010609060101010101" pitchFamily="49" charset="-122"/>
              </a:rPr>
              <a:t>2S</a:t>
            </a:r>
            <a:r>
              <a:rPr lang="en-US" altLang="zh-CN" sz="1600">
                <a:latin typeface="楷体" panose="02010609060101010101" pitchFamily="49" charset="-122"/>
                <a:ea typeface="楷体" panose="02010609060101010101" pitchFamily="49" charset="-122"/>
              </a:rPr>
              <a:t>  </a:t>
            </a:r>
            <a:r>
              <a:rPr lang="zh-CN" altLang="en-US" sz="1600">
                <a:latin typeface="楷体" panose="02010609060101010101" pitchFamily="49" charset="-122"/>
                <a:ea typeface="楷体" panose="02010609060101010101" pitchFamily="49" charset="-122"/>
              </a:rPr>
              <a:t>这是</a:t>
            </a:r>
            <a:r>
              <a:rPr lang="zh-CN" altLang="en-US" sz="1600">
                <a:solidFill>
                  <a:srgbClr val="FF0066"/>
                </a:solidFill>
                <a:latin typeface="楷体" panose="02010609060101010101" pitchFamily="49" charset="-122"/>
                <a:ea typeface="楷体" panose="02010609060101010101" pitchFamily="49" charset="-122"/>
              </a:rPr>
              <a:t>警告规则</a:t>
            </a:r>
            <a:r>
              <a:rPr lang="zh-CN" altLang="en-US" sz="1600">
                <a:latin typeface="楷体" panose="02010609060101010101" pitchFamily="49" charset="-122"/>
                <a:ea typeface="楷体" panose="02010609060101010101" pitchFamily="49" charset="-122"/>
              </a:rPr>
              <a:t>，有</a:t>
            </a:r>
            <a:r>
              <a:rPr lang="en-US" altLang="zh-CN" sz="1600">
                <a:latin typeface="楷体" panose="02010609060101010101" pitchFamily="49" charset="-122"/>
                <a:ea typeface="楷体" panose="02010609060101010101" pitchFamily="49" charset="-122"/>
              </a:rPr>
              <a:t>1</a:t>
            </a:r>
            <a:r>
              <a:rPr lang="zh-CN" altLang="en-US" sz="1600">
                <a:latin typeface="楷体" panose="02010609060101010101" pitchFamily="49" charset="-122"/>
                <a:ea typeface="楷体" panose="02010609060101010101" pitchFamily="49" charset="-122"/>
              </a:rPr>
              <a:t>个观察值超出了</a:t>
            </a:r>
            <a:r>
              <a:rPr lang="en-US" altLang="zh-CN" sz="16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控制限值。记住，在不存在更多的分析误差时，约有</a:t>
            </a:r>
            <a:r>
              <a:rPr lang="en-US" altLang="zh-CN" sz="1600">
                <a:latin typeface="楷体" panose="02010609060101010101" pitchFamily="49" charset="-122"/>
                <a:ea typeface="楷体" panose="02010609060101010101" pitchFamily="49" charset="-122"/>
              </a:rPr>
              <a:t>4.5</a:t>
            </a:r>
            <a:r>
              <a:rPr lang="zh-CN" altLang="en-US" sz="1600">
                <a:latin typeface="楷体" panose="02010609060101010101" pitchFamily="49" charset="-122"/>
                <a:ea typeface="楷体" panose="02010609060101010101" pitchFamily="49" charset="-122"/>
              </a:rPr>
              <a:t>％的所有质量控制结果落在</a:t>
            </a:r>
            <a:r>
              <a:rPr lang="en-US" altLang="zh-CN" sz="16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与</a:t>
            </a:r>
            <a:r>
              <a:rPr lang="en-US" altLang="zh-CN" sz="1600">
                <a:latin typeface="楷体" panose="02010609060101010101" pitchFamily="49" charset="-122"/>
                <a:ea typeface="楷体" panose="02010609060101010101" pitchFamily="49" charset="-122"/>
              </a:rPr>
              <a:t>3s</a:t>
            </a:r>
            <a:r>
              <a:rPr lang="zh-CN" altLang="en-US" sz="1600">
                <a:latin typeface="楷体" panose="02010609060101010101" pitchFamily="49" charset="-122"/>
                <a:ea typeface="楷体" panose="02010609060101010101" pitchFamily="49" charset="-122"/>
              </a:rPr>
              <a:t>限值间。这个规则仅仅为警告，在检测系统中可能存在随机误差或系统误差。必须检查这个值与同批或以往分析批的其他控制结果间的关系。若发现没有关系，不能证实有误差来源，则必须假设，超出</a:t>
            </a:r>
            <a:r>
              <a:rPr lang="en-US" altLang="zh-CN" sz="16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控制限值的这个控制结果是一个可接受的随机误差。可以报告患者结果。 </a:t>
            </a:r>
            <a:endParaRPr lang="zh-CN" altLang="en-US" sz="1600">
              <a:latin typeface="楷体" panose="02010609060101010101" pitchFamily="49" charset="-122"/>
              <a:ea typeface="楷体" panose="02010609060101010101" pitchFamily="49" charset="-122"/>
            </a:endParaRPr>
          </a:p>
        </p:txBody>
      </p:sp>
      <p:graphicFrame>
        <p:nvGraphicFramePr>
          <p:cNvPr id="87044" name="Object 4"/>
          <p:cNvGraphicFramePr>
            <a:graphicFrameLocks noChangeAspect="1"/>
          </p:cNvGraphicFramePr>
          <p:nvPr/>
        </p:nvGraphicFramePr>
        <p:xfrm>
          <a:off x="1447799" y="1447800"/>
          <a:ext cx="6920457" cy="2053208"/>
        </p:xfrm>
        <a:graphic>
          <a:graphicData uri="http://schemas.openxmlformats.org/presentationml/2006/ole">
            <mc:AlternateContent>
              <mc:Choice xmlns:v="urn:schemas-microsoft-com:vml" Requires="v">
                <p:oleObj spid="_x0000_s1040" name="位图图像" r:id="rId2" imgW="5286375" imgH="2105025" progId="Paint.Picture">
                  <p:embed/>
                </p:oleObj>
              </mc:Choice>
              <mc:Fallback>
                <p:oleObj name="位图图像" r:id="rId2" imgW="5286375" imgH="2105025"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447799" y="1447800"/>
                        <a:ext cx="6920457" cy="2053208"/>
                      </a:xfrm>
                      <a:prstGeom prst="rect">
                        <a:avLst/>
                      </a:prstGeom>
                      <a:noFill/>
                      <a:ln>
                        <a:noFill/>
                      </a:ln>
                      <a:effectLst/>
                    </p:spPr>
                  </p:pic>
                </p:oleObj>
              </mc:Fallback>
            </mc:AlternateContent>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8066"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1</a:t>
            </a:r>
            <a:r>
              <a:rPr lang="en-US" altLang="zh-CN" sz="4000" b="1" baseline="-25000">
                <a:latin typeface="微软雅黑" panose="020b0503020204020204" pitchFamily="34" charset="-122"/>
                <a:ea typeface="微软雅黑" panose="020b0503020204020204" pitchFamily="34" charset="-122"/>
              </a:rPr>
              <a:t>3S  </a:t>
            </a:r>
            <a:r>
              <a:rPr lang="zh-CN" altLang="en-US" sz="4000" b="1">
                <a:latin typeface="微软雅黑" panose="020b0503020204020204" pitchFamily="34" charset="-122"/>
                <a:ea typeface="微软雅黑" panose="020b0503020204020204" pitchFamily="34" charset="-122"/>
              </a:rPr>
              <a:t>失控规则</a:t>
            </a:r>
            <a:endParaRPr lang="zh-CN" altLang="en-US" sz="4000" b="1">
              <a:latin typeface="微软雅黑" panose="020b0503020204020204" pitchFamily="34" charset="-122"/>
              <a:ea typeface="微软雅黑" panose="020b0503020204020204" pitchFamily="34" charset="-122"/>
            </a:endParaRPr>
          </a:p>
        </p:txBody>
      </p:sp>
      <p:sp>
        <p:nvSpPr>
          <p:cNvPr id="88067" name="Rectangle 3"/>
          <p:cNvSpPr>
            <a:spLocks noGrp="1" noChangeArrowheads="1"/>
          </p:cNvSpPr>
          <p:nvPr>
            <p:ph type="body" idx="4294967295"/>
          </p:nvPr>
        </p:nvSpPr>
        <p:spPr>
          <a:xfrm>
            <a:off x="683568" y="4221088"/>
            <a:ext cx="7596336" cy="2011363"/>
          </a:xfrm>
        </p:spPr>
        <p:txBody>
          <a:bodyPr/>
          <a:lstStyle/>
          <a:p>
            <a:r>
              <a:rPr lang="en-US" altLang="zh-CN" sz="2000" b="1">
                <a:latin typeface="Times New Roman" panose="02020603050405020304" pitchFamily="18" charset="0"/>
                <a:ea typeface="楷体" panose="02010609060101010101" pitchFamily="49" charset="-122"/>
                <a:cs typeface="Times New Roman" panose="02020603050405020304" pitchFamily="18" charset="0"/>
              </a:rPr>
              <a:t>1</a:t>
            </a:r>
            <a:r>
              <a:rPr lang="en-US" altLang="zh-CN" sz="2000" b="1" baseline="-30000">
                <a:latin typeface="Times New Roman" panose="02020603050405020304" pitchFamily="18" charset="0"/>
                <a:ea typeface="楷体" panose="02010609060101010101" pitchFamily="49" charset="-122"/>
                <a:cs typeface="Times New Roman" panose="02020603050405020304" pitchFamily="18" charset="0"/>
              </a:rPr>
              <a:t>3S</a:t>
            </a:r>
            <a:r>
              <a:rPr lang="en-US" altLang="zh-CN" sz="2000">
                <a:latin typeface="Times New Roman" panose="02020603050405020304" pitchFamily="18" charset="0"/>
                <a:ea typeface="楷体" panose="02010609060101010101" pitchFamily="49" charset="-122"/>
                <a:cs typeface="Times New Roman" panose="02020603050405020304" pitchFamily="18" charset="0"/>
              </a:rPr>
              <a:t>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这个规则证实为不可接受的随机误差，或可能是大系统误差的开端。任何</a:t>
            </a:r>
            <a:r>
              <a:rPr lang="en-US" altLang="zh-CN" sz="2000">
                <a:latin typeface="Times New Roman" panose="02020603050405020304" pitchFamily="18" charset="0"/>
                <a:ea typeface="楷体" panose="02010609060101010101" pitchFamily="49" charset="-122"/>
                <a:cs typeface="Times New Roman" panose="02020603050405020304" pitchFamily="18" charset="0"/>
              </a:rPr>
              <a:t>QC</a:t>
            </a:r>
            <a:r>
              <a:rPr lang="zh-CN" altLang="en-US" sz="2000">
                <a:latin typeface="Times New Roman" panose="02020603050405020304" pitchFamily="18" charset="0"/>
                <a:ea typeface="楷体" panose="02010609060101010101" pitchFamily="49" charset="-122"/>
                <a:cs typeface="Times New Roman" panose="02020603050405020304" pitchFamily="18" charset="0"/>
              </a:rPr>
              <a:t>结果超出</a:t>
            </a:r>
            <a:r>
              <a:rPr lang="en-US" altLang="zh-CN" sz="2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限值为符合本规则。 </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p:txBody>
      </p:sp>
      <p:graphicFrame>
        <p:nvGraphicFramePr>
          <p:cNvPr id="88068" name="Object 4"/>
          <p:cNvGraphicFramePr>
            <a:graphicFrameLocks noChangeAspect="1"/>
          </p:cNvGraphicFramePr>
          <p:nvPr/>
        </p:nvGraphicFramePr>
        <p:xfrm>
          <a:off x="1143000" y="1676400"/>
          <a:ext cx="6858000" cy="2019300"/>
        </p:xfrm>
        <a:graphic>
          <a:graphicData uri="http://schemas.openxmlformats.org/presentationml/2006/ole">
            <mc:AlternateContent>
              <mc:Choice xmlns:v="urn:schemas-microsoft-com:vml" Requires="v">
                <p:oleObj spid="_x0000_s1041" name="位图图像" r:id="rId2" imgW="5133975" imgH="2019300" progId="Paint.Picture">
                  <p:embed/>
                </p:oleObj>
              </mc:Choice>
              <mc:Fallback>
                <p:oleObj name="位图图像" r:id="rId2" imgW="5133975" imgH="2019300"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143000" y="1676400"/>
                        <a:ext cx="6858000" cy="2019300"/>
                      </a:xfrm>
                      <a:prstGeom prst="rect">
                        <a:avLst/>
                      </a:prstGeom>
                      <a:noFill/>
                      <a:ln>
                        <a:noFill/>
                      </a:ln>
                      <a:effectLst/>
                    </p:spPr>
                  </p:pic>
                </p:oleObj>
              </mc:Fallback>
            </mc:AlternateContent>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89090" name="Group 2"/>
          <p:cNvGraphicFramePr>
            <a:graphicFrameLocks noGrp="1"/>
          </p:cNvGraphicFramePr>
          <p:nvPr/>
        </p:nvGraphicFramePr>
        <p:xfrm>
          <a:off x="2133600" y="1397000"/>
          <a:ext cx="6477000" cy="4145280"/>
        </p:xfrm>
        <a:graphic>
          <a:graphicData uri="http://schemas.openxmlformats.org/drawingml/2006/table">
            <a:tbl>
              <a:tblPr/>
              <a:tblGrid>
                <a:gridCol w="588963"/>
                <a:gridCol w="588962"/>
                <a:gridCol w="587375"/>
                <a:gridCol w="588963"/>
                <a:gridCol w="588962"/>
                <a:gridCol w="590550"/>
                <a:gridCol w="588963"/>
                <a:gridCol w="588962"/>
                <a:gridCol w="587375"/>
                <a:gridCol w="588963"/>
                <a:gridCol w="588962"/>
              </a:tblGrid>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89200" name="Group 112"/>
          <p:cNvGraphicFramePr>
            <a:graphicFrameLocks noGrp="1"/>
          </p:cNvGraphicFramePr>
          <p:nvPr/>
        </p:nvGraphicFramePr>
        <p:xfrm>
          <a:off x="2362200" y="5562600"/>
          <a:ext cx="5943600" cy="396240"/>
        </p:xfrm>
        <a:graphic>
          <a:graphicData uri="http://schemas.openxmlformats.org/drawingml/2006/table">
            <a:tbl>
              <a:tblPr/>
              <a:tblGrid>
                <a:gridCol w="595313"/>
                <a:gridCol w="593725"/>
                <a:gridCol w="593725"/>
                <a:gridCol w="593725"/>
                <a:gridCol w="595312"/>
                <a:gridCol w="595313"/>
                <a:gridCol w="593725"/>
                <a:gridCol w="593725"/>
                <a:gridCol w="593725"/>
                <a:gridCol w="595312"/>
              </a:tblGrid>
              <a:tr h="381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4</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5</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6</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7</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8</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9</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10</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cap="flat">
                      <a:noFill/>
                    </a:lnR>
                    <a:lnT cap="flat">
                      <a:noFill/>
                    </a:lnT>
                    <a:lnB cap="flat">
                      <a:noFill/>
                    </a:lnB>
                    <a:lnTlToBr>
                      <a:noFill/>
                    </a:lnTlToBr>
                    <a:lnBlToTr>
                      <a:noFill/>
                    </a:lnBlToTr>
                    <a:noFill/>
                  </a:tcPr>
                </a:tc>
              </a:tr>
            </a:tbl>
          </a:graphicData>
        </a:graphic>
      </p:graphicFrame>
      <p:graphicFrame>
        <p:nvGraphicFramePr>
          <p:cNvPr id="89233" name="Group 145"/>
          <p:cNvGraphicFramePr>
            <a:graphicFrameLocks noGrp="1"/>
          </p:cNvGraphicFramePr>
          <p:nvPr/>
        </p:nvGraphicFramePr>
        <p:xfrm>
          <a:off x="1447800" y="1676400"/>
          <a:ext cx="762000" cy="3592516"/>
        </p:xfrm>
        <a:graphic>
          <a:graphicData uri="http://schemas.openxmlformats.org/drawingml/2006/table">
            <a:tbl>
              <a:tblPr/>
              <a:tblGrid>
                <a:gridCol w="762000"/>
              </a:tblGrid>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cap="fla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222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均值</a:t>
                      </a:r>
                      <a:endPar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cap="flat">
                      <a:noFill/>
                    </a:lnB>
                    <a:lnTlToBr>
                      <a:noFill/>
                    </a:lnTlToBr>
                    <a:lnBlToTr>
                      <a:noFill/>
                    </a:lnBlToTr>
                    <a:noFill/>
                  </a:tcPr>
                </a:tc>
              </a:tr>
            </a:tbl>
          </a:graphicData>
        </a:graphic>
      </p:graphicFrame>
      <p:sp>
        <p:nvSpPr>
          <p:cNvPr id="89257" name="Line 169"/>
          <p:cNvSpPr>
            <a:spLocks noChangeShapeType="1"/>
          </p:cNvSpPr>
          <p:nvPr/>
        </p:nvSpPr>
        <p:spPr bwMode="auto">
          <a:xfrm>
            <a:off x="2133600" y="3429000"/>
            <a:ext cx="609600" cy="1828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89258" name="AutoShape 170"/>
          <p:cNvSpPr>
            <a:spLocks noChangeArrowheads="1"/>
          </p:cNvSpPr>
          <p:nvPr/>
        </p:nvSpPr>
        <p:spPr bwMode="auto">
          <a:xfrm>
            <a:off x="2647950" y="5181600"/>
            <a:ext cx="152400" cy="15240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89259" name="AutoShape 171"/>
          <p:cNvSpPr>
            <a:spLocks noChangeArrowheads="1"/>
          </p:cNvSpPr>
          <p:nvPr/>
        </p:nvSpPr>
        <p:spPr bwMode="auto">
          <a:xfrm>
            <a:off x="2971800" y="3810000"/>
            <a:ext cx="2667000" cy="1524000"/>
          </a:xfrm>
          <a:prstGeom prst="wedgeRoundRectCallout">
            <a:avLst>
              <a:gd name="adj1" fmla="val -58394"/>
              <a:gd name="adj2" fmla="val 46981"/>
              <a:gd name="adj3" fmla="val 16667"/>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r>
              <a:rPr lang="en-US" altLang="zh-CN" sz="4400">
                <a:effectLst>
                  <a:outerShdw blurRad="38100" dist="38100" dir="2700000" algn="tl">
                    <a:srgbClr val="FFFFFF"/>
                  </a:outerShdw>
                </a:effectLst>
                <a:latin typeface="楷体_GB2312" pitchFamily="49" charset="-122"/>
                <a:ea typeface="楷体_GB2312" pitchFamily="49" charset="-122"/>
              </a:rPr>
              <a:t>1</a:t>
            </a:r>
            <a:r>
              <a:rPr lang="en-US" altLang="zh-CN" sz="4400" b="1" baseline="-25000">
                <a:effectLst>
                  <a:outerShdw blurRad="38100" dist="38100" dir="2700000" algn="tl">
                    <a:srgbClr val="FFFFFF"/>
                  </a:outerShdw>
                </a:effectLst>
                <a:latin typeface="楷体_GB2312" pitchFamily="49" charset="-122"/>
                <a:ea typeface="楷体_GB2312" pitchFamily="49" charset="-122"/>
              </a:rPr>
              <a:t>3S</a:t>
            </a:r>
            <a:endParaRPr lang="en-US" altLang="zh-CN" sz="4400" b="1" baseline="-25000">
              <a:effectLst>
                <a:outerShdw blurRad="38100" dist="38100" dir="2700000" algn="tl">
                  <a:srgbClr val="FFFFFF"/>
                </a:outerShdw>
              </a:effectLst>
              <a:latin typeface="楷体_GB2312" pitchFamily="49" charset="-122"/>
              <a:ea typeface="楷体_GB2312" pitchFamily="49" charset="-122"/>
            </a:endParaRPr>
          </a:p>
          <a:p>
            <a:pPr algn="ctr" eaLnBrk="0" hangingPunct="0"/>
            <a:r>
              <a:rPr lang="zh-CN" altLang="en-US" sz="4400" b="1">
                <a:effectLst>
                  <a:outerShdw blurRad="38100" dist="38100" dir="2700000" algn="tl">
                    <a:srgbClr val="FFFFFF"/>
                  </a:outerShdw>
                </a:effectLst>
                <a:latin typeface="楷体_GB2312" pitchFamily="49" charset="-122"/>
                <a:ea typeface="楷体_GB2312" pitchFamily="49" charset="-122"/>
              </a:rPr>
              <a:t>失控规则</a:t>
            </a:r>
            <a:endParaRPr lang="zh-CN" altLang="en-US" sz="4400" b="1" baseline="-25000">
              <a:effectLst>
                <a:outerShdw blurRad="38100" dist="38100" dir="2700000" algn="tl">
                  <a:srgbClr val="FFFFFF"/>
                </a:outerShdw>
              </a:effectLst>
              <a:latin typeface="楷体_GB2312" pitchFamily="49" charset="-122"/>
              <a:ea typeface="楷体_GB2312" pitchFamily="49" charset="-122"/>
            </a:endParaRPr>
          </a:p>
        </p:txBody>
      </p:sp>
      <p:sp>
        <p:nvSpPr>
          <p:cNvPr id="89260" name="Text Box 172"/>
          <p:cNvSpPr txBox="1">
            <a:spLocks noChangeArrowheads="1"/>
          </p:cNvSpPr>
          <p:nvPr/>
        </p:nvSpPr>
        <p:spPr bwMode="auto">
          <a:xfrm>
            <a:off x="1981200" y="304800"/>
            <a:ext cx="5715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4000" b="1">
                <a:latin typeface="微软雅黑" panose="020b0503020204020204" pitchFamily="34" charset="-122"/>
                <a:ea typeface="微软雅黑" panose="020b0503020204020204" pitchFamily="34" charset="-122"/>
              </a:rPr>
              <a:t>1</a:t>
            </a:r>
            <a:r>
              <a:rPr lang="en-US" altLang="zh-CN" sz="4000" b="1" baseline="-25000">
                <a:latin typeface="微软雅黑" panose="020b0503020204020204" pitchFamily="34" charset="-122"/>
                <a:ea typeface="微软雅黑" panose="020b0503020204020204" pitchFamily="34" charset="-122"/>
              </a:rPr>
              <a:t>3S</a:t>
            </a:r>
            <a:r>
              <a:rPr lang="zh-CN" altLang="en-US" sz="4000" b="1">
                <a:latin typeface="微软雅黑" panose="020b0503020204020204" pitchFamily="34" charset="-122"/>
                <a:ea typeface="微软雅黑" panose="020b0503020204020204" pitchFamily="34" charset="-122"/>
              </a:rPr>
              <a:t>失控规则示意图</a:t>
            </a:r>
            <a:endParaRPr lang="zh-CN" altLang="en-US" sz="4000" b="1">
              <a:latin typeface="微软雅黑" panose="020b0503020204020204" pitchFamily="34" charset="-122"/>
              <a:ea typeface="微软雅黑" panose="020b0503020204020204" pitchFamily="34" charset="-122"/>
            </a:endParaRPr>
          </a:p>
        </p:txBody>
      </p:sp>
    </p:spTree>
  </p:cSld>
  <p:clrMapOvr>
    <a:masterClrMapping/>
  </p:clrMapOvr>
  <p:transition/>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pic>
        <p:nvPicPr>
          <p:cNvPr id="90114" name="Picture 2" descr="Scrap (29)"/>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800893" y="116632"/>
            <a:ext cx="7542213" cy="5851525"/>
          </a:xfrm>
        </p:spPr>
      </p:pic>
    </p:spTree>
  </p:cSld>
  <p:clrMapOvr>
    <a:masterClrMapping/>
  </p:clrMapOvr>
  <p:transition/>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1138" name="Rectangle 2"/>
          <p:cNvSpPr>
            <a:spLocks noGrp="1" noChangeArrowheads="1"/>
          </p:cNvSpPr>
          <p:nvPr>
            <p:ph type="title"/>
          </p:nvPr>
        </p:nvSpPr>
        <p:spPr>
          <a:xfrm>
            <a:off x="471488" y="116632"/>
            <a:ext cx="8229600" cy="1143000"/>
          </a:xfrm>
        </p:spPr>
        <p:txBody>
          <a:bodyPr/>
          <a:lstStyle/>
          <a:p>
            <a:r>
              <a:rPr lang="en-US" altLang="zh-CN" sz="4000" b="1">
                <a:effectLst>
                  <a:outerShdw blurRad="38100" dist="38100" dir="2700000" algn="tl">
                    <a:srgbClr val="C0C0C0"/>
                  </a:outerShdw>
                </a:effectLst>
                <a:latin typeface="微软雅黑" panose="020b0503020204020204" pitchFamily="34" charset="-122"/>
                <a:ea typeface="微软雅黑" panose="020b0503020204020204" pitchFamily="34" charset="-122"/>
              </a:rPr>
              <a:t>2</a:t>
            </a:r>
            <a:r>
              <a:rPr lang="en-US" altLang="zh-CN" sz="4000" b="1" baseline="-25000">
                <a:effectLst>
                  <a:outerShdw blurRad="38100" dist="38100" dir="2700000" algn="tl">
                    <a:srgbClr val="C0C0C0"/>
                  </a:outerShdw>
                </a:effectLst>
                <a:latin typeface="微软雅黑" panose="020b0503020204020204" pitchFamily="34" charset="-122"/>
                <a:ea typeface="微软雅黑" panose="020b0503020204020204" pitchFamily="34" charset="-122"/>
              </a:rPr>
              <a:t>2S  </a:t>
            </a:r>
            <a:r>
              <a:rPr lang="zh-CN" altLang="en-US" sz="4000" b="1">
                <a:effectLst>
                  <a:outerShdw blurRad="38100" dist="38100" dir="2700000" algn="tl">
                    <a:srgbClr val="C0C0C0"/>
                  </a:outerShdw>
                </a:effectLst>
                <a:latin typeface="微软雅黑" panose="020b0503020204020204" pitchFamily="34" charset="-122"/>
                <a:ea typeface="微软雅黑" panose="020b0503020204020204" pitchFamily="34" charset="-122"/>
              </a:rPr>
              <a:t>失控规则</a:t>
            </a:r>
            <a:endParaRPr lang="zh-CN" altLang="en-US" sz="4000" b="1">
              <a:effectLst>
                <a:outerShdw blurRad="38100" dist="38100" dir="2700000" algn="tl">
                  <a:srgbClr val="C0C0C0"/>
                </a:outerShdw>
              </a:effectLst>
              <a:latin typeface="微软雅黑" panose="020b0503020204020204" pitchFamily="34" charset="-122"/>
              <a:ea typeface="微软雅黑" panose="020b0503020204020204" pitchFamily="34" charset="-122"/>
            </a:endParaRPr>
          </a:p>
        </p:txBody>
      </p:sp>
      <p:sp>
        <p:nvSpPr>
          <p:cNvPr id="91139" name="Rectangle 3"/>
          <p:cNvSpPr>
            <a:spLocks noGrp="1" noChangeArrowheads="1"/>
          </p:cNvSpPr>
          <p:nvPr>
            <p:ph type="body" idx="4294967295"/>
          </p:nvPr>
        </p:nvSpPr>
        <p:spPr>
          <a:xfrm>
            <a:off x="755576" y="3645024"/>
            <a:ext cx="8077200" cy="3500437"/>
          </a:xfrm>
        </p:spPr>
        <p:txBody>
          <a:bodyPr/>
          <a:lstStyle/>
          <a:p>
            <a:pPr algn="just">
              <a:lnSpc>
                <a:spcPct val="90000"/>
              </a:lnSpc>
            </a:pPr>
            <a:r>
              <a:rPr lang="en-US" altLang="zh-CN" sz="1600" b="1">
                <a:latin typeface="楷体" panose="02010609060101010101" pitchFamily="49" charset="-122"/>
                <a:ea typeface="楷体" panose="02010609060101010101" pitchFamily="49" charset="-122"/>
              </a:rPr>
              <a:t>2</a:t>
            </a:r>
            <a:r>
              <a:rPr lang="en-US" altLang="zh-CN" sz="1600" b="1" baseline="-30000">
                <a:latin typeface="楷体" panose="02010609060101010101" pitchFamily="49" charset="-122"/>
                <a:ea typeface="楷体" panose="02010609060101010101" pitchFamily="49" charset="-122"/>
              </a:rPr>
              <a:t>2S</a:t>
            </a:r>
            <a:r>
              <a:rPr lang="en-US" altLang="zh-CN" sz="1600" b="1">
                <a:latin typeface="楷体" panose="02010609060101010101" pitchFamily="49" charset="-122"/>
                <a:ea typeface="楷体" panose="02010609060101010101" pitchFamily="49" charset="-122"/>
              </a:rPr>
              <a:t>  </a:t>
            </a:r>
            <a:r>
              <a:rPr lang="zh-CN" altLang="en-US" sz="1600">
                <a:latin typeface="楷体" panose="02010609060101010101" pitchFamily="49" charset="-122"/>
                <a:ea typeface="楷体" panose="02010609060101010101" pitchFamily="49" charset="-122"/>
              </a:rPr>
              <a:t>这个规则仅证实</a:t>
            </a:r>
            <a:r>
              <a:rPr lang="zh-CN" altLang="en-US" sz="1600" b="1">
                <a:solidFill>
                  <a:schemeClr val="folHlink"/>
                </a:solidFill>
                <a:latin typeface="楷体" panose="02010609060101010101" pitchFamily="49" charset="-122"/>
                <a:ea typeface="楷体" panose="02010609060101010101" pitchFamily="49" charset="-122"/>
              </a:rPr>
              <a:t>系统误差</a:t>
            </a:r>
            <a:r>
              <a:rPr lang="zh-CN" altLang="en-US" sz="1600">
                <a:latin typeface="楷体" panose="02010609060101010101" pitchFamily="49" charset="-122"/>
                <a:ea typeface="楷体" panose="02010609060101010101" pitchFamily="49" charset="-122"/>
              </a:rPr>
              <a:t>。符合这个规则的指标是：</a:t>
            </a:r>
            <a:endParaRPr lang="zh-CN" altLang="en-US" sz="1600">
              <a:latin typeface="楷体" panose="02010609060101010101" pitchFamily="49" charset="-122"/>
              <a:ea typeface="楷体" panose="02010609060101010101" pitchFamily="49" charset="-122"/>
            </a:endParaRPr>
          </a:p>
          <a:p>
            <a:pPr algn="just">
              <a:lnSpc>
                <a:spcPct val="90000"/>
              </a:lnSpc>
              <a:buFontTx/>
              <a:buNone/>
            </a:pPr>
            <a:r>
              <a:rPr lang="zh-CN" altLang="en-US" sz="1600">
                <a:latin typeface="楷体" panose="02010609060101010101" pitchFamily="49" charset="-122"/>
                <a:ea typeface="楷体" panose="02010609060101010101" pitchFamily="49" charset="-122"/>
              </a:rPr>
              <a:t>    ● 两个连续的</a:t>
            </a:r>
            <a:r>
              <a:rPr lang="en-US" altLang="zh-CN" sz="1600">
                <a:latin typeface="楷体" panose="02010609060101010101" pitchFamily="49" charset="-122"/>
                <a:ea typeface="楷体" panose="02010609060101010101" pitchFamily="49" charset="-122"/>
              </a:rPr>
              <a:t>QC</a:t>
            </a:r>
            <a:r>
              <a:rPr lang="zh-CN" altLang="en-US" sz="1600">
                <a:latin typeface="楷体" panose="02010609060101010101" pitchFamily="49" charset="-122"/>
                <a:ea typeface="楷体" panose="02010609060101010101" pitchFamily="49" charset="-122"/>
              </a:rPr>
              <a:t>结果● 超过</a:t>
            </a:r>
            <a:r>
              <a:rPr lang="en-US" altLang="zh-CN" sz="1600">
                <a:latin typeface="楷体" panose="02010609060101010101" pitchFamily="49" charset="-122"/>
                <a:ea typeface="楷体" panose="02010609060101010101" pitchFamily="49" charset="-122"/>
              </a:rPr>
              <a:t>2s● </a:t>
            </a:r>
            <a:r>
              <a:rPr lang="zh-CN" altLang="en-US" sz="1600">
                <a:latin typeface="楷体" panose="02010609060101010101" pitchFamily="49" charset="-122"/>
                <a:ea typeface="楷体" panose="02010609060101010101" pitchFamily="49" charset="-122"/>
              </a:rPr>
              <a:t>在均值的同侧 </a:t>
            </a:r>
            <a:endParaRPr lang="zh-CN" altLang="en-US" sz="1600">
              <a:latin typeface="楷体" panose="02010609060101010101" pitchFamily="49" charset="-122"/>
              <a:ea typeface="楷体" panose="02010609060101010101" pitchFamily="49" charset="-122"/>
            </a:endParaRPr>
          </a:p>
          <a:p>
            <a:pPr algn="just">
              <a:lnSpc>
                <a:spcPct val="90000"/>
              </a:lnSpc>
            </a:pPr>
            <a:r>
              <a:rPr lang="zh-CN" altLang="en-US" sz="1600">
                <a:latin typeface="楷体" panose="02010609060101010101" pitchFamily="49" charset="-122"/>
                <a:ea typeface="楷体" panose="02010609060101010101" pitchFamily="49" charset="-122"/>
              </a:rPr>
              <a:t>这个规则有两个表现：批内与批间。在一批内，得到的所有控制结果一起有问题。例如，若在这批中检测正常（水平</a:t>
            </a:r>
            <a:r>
              <a:rPr lang="en-US" altLang="zh-CN" sz="1600">
                <a:latin typeface="楷体" panose="02010609060101010101" pitchFamily="49" charset="-122"/>
                <a:ea typeface="楷体" panose="02010609060101010101" pitchFamily="49" charset="-122"/>
              </a:rPr>
              <a:t>Ⅰ</a:t>
            </a:r>
            <a:r>
              <a:rPr lang="zh-CN" altLang="en-US" sz="1600">
                <a:latin typeface="楷体" panose="02010609060101010101" pitchFamily="49" charset="-122"/>
                <a:ea typeface="楷体" panose="02010609060101010101" pitchFamily="49" charset="-122"/>
              </a:rPr>
              <a:t>）与不正常（水平</a:t>
            </a:r>
            <a:r>
              <a:rPr lang="en-US" altLang="zh-CN" sz="1600">
                <a:latin typeface="楷体" panose="02010609060101010101" pitchFamily="49" charset="-122"/>
                <a:ea typeface="楷体" panose="02010609060101010101" pitchFamily="49" charset="-122"/>
              </a:rPr>
              <a:t>Ⅱ</a:t>
            </a:r>
            <a:r>
              <a:rPr lang="zh-CN" altLang="en-US" sz="1600">
                <a:latin typeface="楷体" panose="02010609060101010101" pitchFamily="49" charset="-122"/>
                <a:ea typeface="楷体" panose="02010609060101010101" pitchFamily="49" charset="-122"/>
              </a:rPr>
              <a:t>）控制品，两个水平控制品值都在均值同侧、且大于</a:t>
            </a:r>
            <a:r>
              <a:rPr lang="en-US" altLang="zh-CN" sz="16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，这批结果具有批内的系统误差。但是，若水平</a:t>
            </a:r>
            <a:r>
              <a:rPr lang="en-US" altLang="zh-CN" sz="1600">
                <a:latin typeface="楷体" panose="02010609060101010101" pitchFamily="49" charset="-122"/>
                <a:ea typeface="楷体" panose="02010609060101010101" pitchFamily="49" charset="-122"/>
              </a:rPr>
              <a:t>Ⅰ</a:t>
            </a:r>
            <a:r>
              <a:rPr lang="zh-CN" altLang="en-US" sz="1600">
                <a:latin typeface="楷体" panose="02010609060101010101" pitchFamily="49" charset="-122"/>
                <a:ea typeface="楷体" panose="02010609060101010101" pitchFamily="49" charset="-122"/>
              </a:rPr>
              <a:t>为</a:t>
            </a:r>
            <a:r>
              <a:rPr lang="en-US" altLang="zh-CN" sz="1600">
                <a:latin typeface="楷体" panose="02010609060101010101" pitchFamily="49" charset="-122"/>
                <a:ea typeface="楷体" panose="02010609060101010101" pitchFamily="49" charset="-122"/>
              </a:rPr>
              <a:t>﹣1s</a:t>
            </a:r>
            <a:r>
              <a:rPr lang="zh-CN" altLang="en-US" sz="1600">
                <a:latin typeface="楷体" panose="02010609060101010101" pitchFamily="49" charset="-122"/>
                <a:ea typeface="楷体" panose="02010609060101010101" pitchFamily="49" charset="-122"/>
              </a:rPr>
              <a:t>，水平</a:t>
            </a:r>
            <a:r>
              <a:rPr lang="en-US" altLang="zh-CN" sz="1600">
                <a:latin typeface="楷体" panose="02010609060101010101" pitchFamily="49" charset="-122"/>
                <a:ea typeface="楷体" panose="02010609060101010101" pitchFamily="49" charset="-122"/>
              </a:rPr>
              <a:t>Ⅱ</a:t>
            </a:r>
            <a:r>
              <a:rPr lang="zh-CN" altLang="en-US" sz="1600">
                <a:latin typeface="楷体" panose="02010609060101010101" pitchFamily="49" charset="-122"/>
                <a:ea typeface="楷体" panose="02010609060101010101" pitchFamily="49" charset="-122"/>
              </a:rPr>
              <a:t>为﹢</a:t>
            </a:r>
            <a:r>
              <a:rPr lang="en-US" altLang="zh-CN" sz="1600">
                <a:latin typeface="楷体" panose="02010609060101010101" pitchFamily="49" charset="-122"/>
                <a:ea typeface="楷体" panose="02010609060101010101" pitchFamily="49" charset="-122"/>
              </a:rPr>
              <a:t>2.5s</a:t>
            </a:r>
            <a:r>
              <a:rPr lang="zh-CN" altLang="en-US" sz="1600">
                <a:latin typeface="楷体" panose="02010609060101010101" pitchFamily="49" charset="-122"/>
                <a:ea typeface="楷体" panose="02010609060101010101" pitchFamily="49" charset="-122"/>
              </a:rPr>
              <a:t>（符合</a:t>
            </a:r>
            <a:r>
              <a:rPr lang="en-US" altLang="zh-CN" sz="1600">
                <a:latin typeface="楷体" panose="02010609060101010101" pitchFamily="49" charset="-122"/>
                <a:ea typeface="楷体" panose="02010609060101010101" pitchFamily="49" charset="-122"/>
              </a:rPr>
              <a:t>1</a:t>
            </a:r>
            <a:r>
              <a:rPr lang="en-US" altLang="zh-CN" sz="1600" baseline="-300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规则），则必须检查水平</a:t>
            </a:r>
            <a:r>
              <a:rPr lang="en-US" altLang="zh-CN" sz="1600">
                <a:latin typeface="楷体" panose="02010609060101010101" pitchFamily="49" charset="-122"/>
                <a:ea typeface="楷体" panose="02010609060101010101" pitchFamily="49" charset="-122"/>
              </a:rPr>
              <a:t>Ⅱ</a:t>
            </a:r>
            <a:r>
              <a:rPr lang="zh-CN" altLang="en-US" sz="1600">
                <a:latin typeface="楷体" panose="02010609060101010101" pitchFamily="49" charset="-122"/>
                <a:ea typeface="楷体" panose="02010609060101010101" pitchFamily="49" charset="-122"/>
              </a:rPr>
              <a:t>的以往结果。若水平</a:t>
            </a:r>
            <a:r>
              <a:rPr lang="en-US" altLang="zh-CN" sz="1600">
                <a:latin typeface="楷体" panose="02010609060101010101" pitchFamily="49" charset="-122"/>
                <a:ea typeface="楷体" panose="02010609060101010101" pitchFamily="49" charset="-122"/>
              </a:rPr>
              <a:t>Ⅱ</a:t>
            </a:r>
            <a:r>
              <a:rPr lang="zh-CN" altLang="en-US" sz="1600">
                <a:latin typeface="楷体" panose="02010609060101010101" pitchFamily="49" charset="-122"/>
                <a:ea typeface="楷体" panose="02010609060101010101" pitchFamily="49" charset="-122"/>
              </a:rPr>
              <a:t>在前次检测中控制值为大于﹢</a:t>
            </a:r>
            <a:r>
              <a:rPr lang="en-US" altLang="zh-CN" sz="1600">
                <a:latin typeface="楷体" panose="02010609060101010101" pitchFamily="49" charset="-122"/>
                <a:ea typeface="楷体" panose="02010609060101010101" pitchFamily="49" charset="-122"/>
              </a:rPr>
              <a:t>2.0s</a:t>
            </a:r>
            <a:r>
              <a:rPr lang="zh-CN" altLang="en-US" sz="1600">
                <a:latin typeface="楷体" panose="02010609060101010101" pitchFamily="49" charset="-122"/>
                <a:ea typeface="楷体" panose="02010609060101010101" pitchFamily="49" charset="-122"/>
              </a:rPr>
              <a:t>，则在同水平的两批控制值间出现了系统误差。 </a:t>
            </a:r>
            <a:endParaRPr lang="zh-CN" altLang="en-US" sz="1600">
              <a:latin typeface="楷体" panose="02010609060101010101" pitchFamily="49" charset="-122"/>
              <a:ea typeface="楷体" panose="02010609060101010101" pitchFamily="49" charset="-122"/>
            </a:endParaRPr>
          </a:p>
          <a:p>
            <a:pPr algn="just">
              <a:lnSpc>
                <a:spcPct val="90000"/>
              </a:lnSpc>
            </a:pPr>
            <a:r>
              <a:rPr lang="zh-CN" altLang="en-US" sz="1600">
                <a:latin typeface="楷体" panose="02010609060101010101" pitchFamily="49" charset="-122"/>
                <a:ea typeface="楷体" panose="02010609060101010101" pitchFamily="49" charset="-122"/>
              </a:rPr>
              <a:t>批内</a:t>
            </a:r>
            <a:r>
              <a:rPr lang="en-US" altLang="zh-CN" sz="1600">
                <a:latin typeface="楷体" panose="02010609060101010101" pitchFamily="49" charset="-122"/>
                <a:ea typeface="楷体" panose="02010609060101010101" pitchFamily="49" charset="-122"/>
              </a:rPr>
              <a:t>2</a:t>
            </a:r>
            <a:r>
              <a:rPr lang="en-US" altLang="zh-CN" sz="1600" baseline="-300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指示的系统误差可能影响整个分析曲线。批间</a:t>
            </a:r>
            <a:r>
              <a:rPr lang="en-US" altLang="zh-CN" sz="1600">
                <a:latin typeface="楷体" panose="02010609060101010101" pitchFamily="49" charset="-122"/>
                <a:ea typeface="楷体" panose="02010609060101010101" pitchFamily="49" charset="-122"/>
              </a:rPr>
              <a:t>2</a:t>
            </a:r>
            <a:r>
              <a:rPr lang="en-US" altLang="zh-CN" sz="1600" baseline="-30000">
                <a:latin typeface="楷体" panose="02010609060101010101" pitchFamily="49" charset="-122"/>
                <a:ea typeface="楷体" panose="02010609060101010101" pitchFamily="49" charset="-122"/>
              </a:rPr>
              <a:t>2S</a:t>
            </a:r>
            <a:r>
              <a:rPr lang="zh-CN" altLang="en-US" sz="1600">
                <a:latin typeface="楷体" panose="02010609060101010101" pitchFamily="49" charset="-122"/>
                <a:ea typeface="楷体" panose="02010609060101010101" pitchFamily="49" charset="-122"/>
              </a:rPr>
              <a:t>指示的系统误差可能仅为分析曲线的一部分。 </a:t>
            </a:r>
            <a:endParaRPr lang="zh-CN" altLang="en-US" sz="1600">
              <a:latin typeface="楷体" panose="02010609060101010101" pitchFamily="49" charset="-122"/>
              <a:ea typeface="楷体" panose="02010609060101010101" pitchFamily="49" charset="-122"/>
            </a:endParaRPr>
          </a:p>
        </p:txBody>
      </p:sp>
      <p:graphicFrame>
        <p:nvGraphicFramePr>
          <p:cNvPr id="91140" name="Object 4"/>
          <p:cNvGraphicFramePr>
            <a:graphicFrameLocks noChangeAspect="1"/>
          </p:cNvGraphicFramePr>
          <p:nvPr/>
        </p:nvGraphicFramePr>
        <p:xfrm>
          <a:off x="1042988" y="1125538"/>
          <a:ext cx="7086600" cy="2066925"/>
        </p:xfrm>
        <a:graphic>
          <a:graphicData uri="http://schemas.openxmlformats.org/presentationml/2006/ole">
            <mc:AlternateContent>
              <mc:Choice xmlns:v="urn:schemas-microsoft-com:vml" Requires="v">
                <p:oleObj spid="_x0000_s1042" name="位图图像" r:id="rId2" imgW="5124450" imgH="2066925" progId="Paint.Picture">
                  <p:embed/>
                </p:oleObj>
              </mc:Choice>
              <mc:Fallback>
                <p:oleObj name="位图图像" r:id="rId2" imgW="5124450" imgH="2066925"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042988" y="1125538"/>
                        <a:ext cx="7086600" cy="2066925"/>
                      </a:xfrm>
                      <a:prstGeom prst="rect">
                        <a:avLst/>
                      </a:prstGeom>
                      <a:noFill/>
                      <a:ln>
                        <a:noFill/>
                      </a:ln>
                      <a:effectLst/>
                    </p:spPr>
                  </p:pic>
                </p:oleObj>
              </mc:Fallback>
            </mc:AlternateContent>
          </a:graphicData>
        </a:graphic>
      </p:graphicFrame>
    </p:spTree>
  </p:cSld>
  <p:clrMapOvr>
    <a:masterClrMapping/>
  </p:clrMapOvr>
  <p:transition/>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2162" name="Group 2"/>
          <p:cNvGraphicFramePr>
            <a:graphicFrameLocks noGrp="1"/>
          </p:cNvGraphicFramePr>
          <p:nvPr/>
        </p:nvGraphicFramePr>
        <p:xfrm>
          <a:off x="2133600" y="1397000"/>
          <a:ext cx="6477000" cy="4145280"/>
        </p:xfrm>
        <a:graphic>
          <a:graphicData uri="http://schemas.openxmlformats.org/drawingml/2006/table">
            <a:tbl>
              <a:tblPr/>
              <a:tblGrid>
                <a:gridCol w="588963"/>
                <a:gridCol w="588962"/>
                <a:gridCol w="612775"/>
                <a:gridCol w="563563"/>
                <a:gridCol w="588962"/>
                <a:gridCol w="590550"/>
                <a:gridCol w="588963"/>
                <a:gridCol w="588962"/>
                <a:gridCol w="587375"/>
                <a:gridCol w="588963"/>
                <a:gridCol w="588962"/>
              </a:tblGrid>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92272" name="Group 112"/>
          <p:cNvGraphicFramePr>
            <a:graphicFrameLocks noGrp="1"/>
          </p:cNvGraphicFramePr>
          <p:nvPr/>
        </p:nvGraphicFramePr>
        <p:xfrm>
          <a:off x="2362200" y="5562600"/>
          <a:ext cx="5943600" cy="396240"/>
        </p:xfrm>
        <a:graphic>
          <a:graphicData uri="http://schemas.openxmlformats.org/drawingml/2006/table">
            <a:tbl>
              <a:tblPr/>
              <a:tblGrid>
                <a:gridCol w="595313"/>
                <a:gridCol w="593725"/>
                <a:gridCol w="593725"/>
                <a:gridCol w="593725"/>
                <a:gridCol w="595312"/>
                <a:gridCol w="595313"/>
                <a:gridCol w="593725"/>
                <a:gridCol w="593725"/>
                <a:gridCol w="593725"/>
                <a:gridCol w="595312"/>
              </a:tblGrid>
              <a:tr h="381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4</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5</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6</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7</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8</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9</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10</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cap="flat">
                      <a:noFill/>
                    </a:lnR>
                    <a:lnT cap="flat">
                      <a:noFill/>
                    </a:lnT>
                    <a:lnB cap="flat">
                      <a:noFill/>
                    </a:lnB>
                    <a:lnTlToBr>
                      <a:noFill/>
                    </a:lnTlToBr>
                    <a:lnBlToTr>
                      <a:noFill/>
                    </a:lnBlToTr>
                    <a:noFill/>
                  </a:tcPr>
                </a:tc>
              </a:tr>
            </a:tbl>
          </a:graphicData>
        </a:graphic>
      </p:graphicFrame>
      <p:graphicFrame>
        <p:nvGraphicFramePr>
          <p:cNvPr id="92305" name="Group 145"/>
          <p:cNvGraphicFramePr>
            <a:graphicFrameLocks noGrp="1"/>
          </p:cNvGraphicFramePr>
          <p:nvPr/>
        </p:nvGraphicFramePr>
        <p:xfrm>
          <a:off x="1447800" y="1676400"/>
          <a:ext cx="762000" cy="3592516"/>
        </p:xfrm>
        <a:graphic>
          <a:graphicData uri="http://schemas.openxmlformats.org/drawingml/2006/table">
            <a:tbl>
              <a:tblPr/>
              <a:tblGrid>
                <a:gridCol w="762000"/>
              </a:tblGrid>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cap="fla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222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均值</a:t>
                      </a:r>
                      <a:endPar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cap="flat">
                      <a:noFill/>
                    </a:lnB>
                    <a:lnTlToBr>
                      <a:noFill/>
                    </a:lnTlToBr>
                    <a:lnBlToTr>
                      <a:noFill/>
                    </a:lnBlToTr>
                    <a:noFill/>
                  </a:tcPr>
                </a:tc>
              </a:tr>
            </a:tbl>
          </a:graphicData>
        </a:graphic>
      </p:graphicFrame>
      <p:grpSp>
        <p:nvGrpSpPr>
          <p:cNvPr id="92329" name="Group 169"/>
          <p:cNvGrpSpPr/>
          <p:nvPr/>
        </p:nvGrpSpPr>
        <p:grpSpPr>
          <a:xfrm>
            <a:off x="5676900" y="1752600"/>
            <a:ext cx="2057400" cy="3581400"/>
            <a:chOff x="1344" y="1104"/>
            <a:chExt cx="1296" cy="2256"/>
          </a:xfrm>
        </p:grpSpPr>
        <p:sp>
          <p:nvSpPr>
            <p:cNvPr id="92330" name="Line 170"/>
            <p:cNvSpPr>
              <a:spLocks noChangeShapeType="1"/>
            </p:cNvSpPr>
            <p:nvPr/>
          </p:nvSpPr>
          <p:spPr bwMode="auto">
            <a:xfrm>
              <a:off x="1344" y="2160"/>
              <a:ext cx="384" cy="1152"/>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1" name="Line 171"/>
            <p:cNvSpPr>
              <a:spLocks noChangeShapeType="1"/>
            </p:cNvSpPr>
            <p:nvPr/>
          </p:nvSpPr>
          <p:spPr bwMode="auto">
            <a:xfrm flipV="1">
              <a:off x="1716" y="1344"/>
              <a:ext cx="396" cy="1968"/>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2" name="Line 172"/>
            <p:cNvSpPr>
              <a:spLocks noChangeShapeType="1"/>
            </p:cNvSpPr>
            <p:nvPr/>
          </p:nvSpPr>
          <p:spPr bwMode="auto">
            <a:xfrm flipV="1">
              <a:off x="2112" y="1296"/>
              <a:ext cx="336" cy="96"/>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3" name="AutoShape 173"/>
            <p:cNvSpPr>
              <a:spLocks noChangeArrowheads="1"/>
            </p:cNvSpPr>
            <p:nvPr/>
          </p:nvSpPr>
          <p:spPr bwMode="auto">
            <a:xfrm>
              <a:off x="1668" y="3264"/>
              <a:ext cx="96" cy="96"/>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4" name="AutoShape 174"/>
            <p:cNvSpPr>
              <a:spLocks noChangeArrowheads="1"/>
            </p:cNvSpPr>
            <p:nvPr/>
          </p:nvSpPr>
          <p:spPr bwMode="auto">
            <a:xfrm>
              <a:off x="2040" y="1320"/>
              <a:ext cx="96" cy="96"/>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5" name="AutoShape 175"/>
            <p:cNvSpPr>
              <a:spLocks noChangeArrowheads="1"/>
            </p:cNvSpPr>
            <p:nvPr/>
          </p:nvSpPr>
          <p:spPr bwMode="auto">
            <a:xfrm>
              <a:off x="2400" y="1224"/>
              <a:ext cx="96" cy="96"/>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6" name="Oval 176"/>
            <p:cNvSpPr>
              <a:spLocks noChangeArrowheads="1"/>
            </p:cNvSpPr>
            <p:nvPr/>
          </p:nvSpPr>
          <p:spPr bwMode="auto">
            <a:xfrm>
              <a:off x="1920" y="1104"/>
              <a:ext cx="720" cy="432"/>
            </a:xfrm>
            <a:prstGeom prst="ellipse">
              <a:avLst/>
            </a:prstGeom>
            <a:noFill/>
            <a:ln w="50800">
              <a:solidFill>
                <a:srgbClr val="FF0000"/>
              </a:solidFill>
              <a:rou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7" name="Line 177"/>
            <p:cNvSpPr>
              <a:spLocks noChangeShapeType="1"/>
            </p:cNvSpPr>
            <p:nvPr/>
          </p:nvSpPr>
          <p:spPr bwMode="auto">
            <a:xfrm flipV="1">
              <a:off x="2016" y="1344"/>
              <a:ext cx="96" cy="384"/>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38" name="AutoShape 178"/>
            <p:cNvSpPr>
              <a:spLocks noChangeArrowheads="1"/>
            </p:cNvSpPr>
            <p:nvPr/>
          </p:nvSpPr>
          <p:spPr bwMode="auto">
            <a:xfrm>
              <a:off x="2400" y="1224"/>
              <a:ext cx="96" cy="96"/>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grpSp>
      <p:sp>
        <p:nvSpPr>
          <p:cNvPr id="92339" name="AutoShape 179"/>
          <p:cNvSpPr>
            <a:spLocks noChangeArrowheads="1"/>
          </p:cNvSpPr>
          <p:nvPr/>
        </p:nvSpPr>
        <p:spPr bwMode="auto">
          <a:xfrm>
            <a:off x="4114800" y="1676400"/>
            <a:ext cx="1981200" cy="990600"/>
          </a:xfrm>
          <a:prstGeom prst="wedgeRoundRectCallout">
            <a:avLst>
              <a:gd name="adj1" fmla="val -49921"/>
              <a:gd name="adj2" fmla="val -29005"/>
              <a:gd name="adj3" fmla="val 16667"/>
            </a:avLst>
          </a:prstGeom>
          <a:solidFill>
            <a:schemeClr val="hlink"/>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r>
              <a:rPr lang="en-US" altLang="zh-CN" sz="2800">
                <a:effectLst>
                  <a:outerShdw blurRad="38100" dist="38100" dir="2700000" algn="tl">
                    <a:srgbClr val="FFFFFF"/>
                  </a:outerShdw>
                </a:effectLst>
                <a:latin typeface="Times New Roman" panose="02020603050405020304" pitchFamily="18" charset="0"/>
              </a:rPr>
              <a:t>2</a:t>
            </a:r>
            <a:r>
              <a:rPr lang="en-US" altLang="zh-CN" sz="2800" b="1" baseline="-25000">
                <a:effectLst>
                  <a:outerShdw blurRad="38100" dist="38100" dir="2700000" algn="tl">
                    <a:srgbClr val="FFFFFF"/>
                  </a:outerShdw>
                </a:effectLst>
                <a:latin typeface="Times New Roman" panose="02020603050405020304" pitchFamily="18" charset="0"/>
              </a:rPr>
              <a:t>2S</a:t>
            </a:r>
            <a:endParaRPr lang="en-US" altLang="zh-CN" sz="2800" b="1">
              <a:effectLst>
                <a:outerShdw blurRad="38100" dist="38100" dir="2700000" algn="tl">
                  <a:srgbClr val="FFFFFF"/>
                </a:outerShdw>
              </a:effectLst>
              <a:latin typeface="Times New Roman" panose="02020603050405020304" pitchFamily="18" charset="0"/>
            </a:endParaRPr>
          </a:p>
          <a:p>
            <a:pPr algn="ctr" eaLnBrk="0" hangingPunct="0"/>
            <a:r>
              <a:rPr lang="zh-CN" altLang="en-US" sz="2800" b="1">
                <a:effectLst>
                  <a:outerShdw blurRad="38100" dist="38100" dir="2700000" algn="tl">
                    <a:srgbClr val="FFFFFF"/>
                  </a:outerShdw>
                </a:effectLst>
                <a:latin typeface="Times New Roman" panose="02020603050405020304" pitchFamily="18" charset="0"/>
              </a:rPr>
              <a:t>失控规则</a:t>
            </a:r>
            <a:endParaRPr lang="zh-CN" altLang="en-US" sz="2800" b="1" baseline="-25000">
              <a:effectLst>
                <a:outerShdw blurRad="38100" dist="38100" dir="2700000" algn="tl">
                  <a:srgbClr val="FFFFFF"/>
                </a:outerShdw>
              </a:effectLst>
              <a:latin typeface="Times New Roman" panose="02020603050405020304" pitchFamily="18" charset="0"/>
            </a:endParaRPr>
          </a:p>
          <a:p>
            <a:pPr algn="ctr" eaLnBrk="0" hangingPunct="0"/>
            <a:endParaRPr lang="en-US" altLang="zh-CN" sz="2800" b="1" baseline="-25000">
              <a:latin typeface="Times New Roman" panose="02020603050405020304" pitchFamily="18" charset="0"/>
            </a:endParaRPr>
          </a:p>
        </p:txBody>
      </p:sp>
      <p:sp>
        <p:nvSpPr>
          <p:cNvPr id="92340" name="Text Box 180"/>
          <p:cNvSpPr txBox="1">
            <a:spLocks noChangeArrowheads="1"/>
          </p:cNvSpPr>
          <p:nvPr/>
        </p:nvSpPr>
        <p:spPr bwMode="auto">
          <a:xfrm>
            <a:off x="2667000" y="304800"/>
            <a:ext cx="54864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4000" b="1">
                <a:latin typeface="微软雅黑" panose="020b0503020204020204" pitchFamily="34" charset="-122"/>
                <a:ea typeface="微软雅黑" panose="020b0503020204020204" pitchFamily="34" charset="-122"/>
              </a:rPr>
              <a:t>2</a:t>
            </a:r>
            <a:r>
              <a:rPr lang="en-US" altLang="zh-CN" sz="4000" b="1" baseline="-25000">
                <a:latin typeface="微软雅黑" panose="020b0503020204020204" pitchFamily="34" charset="-122"/>
                <a:ea typeface="微软雅黑" panose="020b0503020204020204" pitchFamily="34" charset="-122"/>
              </a:rPr>
              <a:t>2S</a:t>
            </a:r>
            <a:r>
              <a:rPr lang="zh-CN" altLang="en-US" sz="4000" b="1">
                <a:latin typeface="微软雅黑" panose="020b0503020204020204" pitchFamily="34" charset="-122"/>
                <a:ea typeface="微软雅黑" panose="020b0503020204020204" pitchFamily="34" charset="-122"/>
              </a:rPr>
              <a:t>失控规则示意图</a:t>
            </a:r>
            <a:endParaRPr lang="zh-CN" altLang="en-US" sz="4000" b="1">
              <a:latin typeface="微软雅黑" panose="020b0503020204020204" pitchFamily="34" charset="-122"/>
              <a:ea typeface="微软雅黑" panose="020b0503020204020204" pitchFamily="34" charset="-122"/>
            </a:endParaRPr>
          </a:p>
        </p:txBody>
      </p:sp>
      <p:grpSp>
        <p:nvGrpSpPr>
          <p:cNvPr id="92341" name="Group 181"/>
          <p:cNvGrpSpPr/>
          <p:nvPr/>
        </p:nvGrpSpPr>
        <p:grpSpPr>
          <a:xfrm>
            <a:off x="2133600" y="1676400"/>
            <a:ext cx="1752600" cy="3581400"/>
            <a:chOff x="1344" y="1056"/>
            <a:chExt cx="1104" cy="2256"/>
          </a:xfrm>
        </p:grpSpPr>
        <p:sp>
          <p:nvSpPr>
            <p:cNvPr id="92342" name="Line 182"/>
            <p:cNvSpPr>
              <a:spLocks noChangeShapeType="1"/>
            </p:cNvSpPr>
            <p:nvPr/>
          </p:nvSpPr>
          <p:spPr bwMode="auto">
            <a:xfrm>
              <a:off x="1344" y="2160"/>
              <a:ext cx="384" cy="1152"/>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3" name="Line 183"/>
            <p:cNvSpPr>
              <a:spLocks noChangeShapeType="1"/>
            </p:cNvSpPr>
            <p:nvPr/>
          </p:nvSpPr>
          <p:spPr bwMode="auto">
            <a:xfrm flipV="1">
              <a:off x="1716" y="1440"/>
              <a:ext cx="396" cy="1872"/>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4" name="Line 184"/>
            <p:cNvSpPr>
              <a:spLocks noChangeShapeType="1"/>
            </p:cNvSpPr>
            <p:nvPr/>
          </p:nvSpPr>
          <p:spPr bwMode="auto">
            <a:xfrm>
              <a:off x="2112" y="1488"/>
              <a:ext cx="336" cy="864"/>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5" name="Line 185"/>
            <p:cNvSpPr>
              <a:spLocks noChangeShapeType="1"/>
            </p:cNvSpPr>
            <p:nvPr/>
          </p:nvSpPr>
          <p:spPr bwMode="auto">
            <a:xfrm>
              <a:off x="1344" y="1968"/>
              <a:ext cx="384" cy="144"/>
            </a:xfrm>
            <a:prstGeom prst="line">
              <a:avLst/>
            </a:prstGeom>
            <a:noFill/>
            <a:ln w="57150" cmpd="thickThin">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6" name="Line 186"/>
            <p:cNvSpPr>
              <a:spLocks noChangeShapeType="1"/>
            </p:cNvSpPr>
            <p:nvPr/>
          </p:nvSpPr>
          <p:spPr bwMode="auto">
            <a:xfrm flipV="1">
              <a:off x="1728" y="1248"/>
              <a:ext cx="360" cy="816"/>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7" name="AutoShape 187"/>
            <p:cNvSpPr>
              <a:spLocks noChangeArrowheads="1"/>
            </p:cNvSpPr>
            <p:nvPr/>
          </p:nvSpPr>
          <p:spPr bwMode="auto">
            <a:xfrm>
              <a:off x="1668" y="3216"/>
              <a:ext cx="108" cy="96"/>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8" name="AutoShape 188"/>
            <p:cNvSpPr>
              <a:spLocks noChangeArrowheads="1"/>
            </p:cNvSpPr>
            <p:nvPr/>
          </p:nvSpPr>
          <p:spPr bwMode="auto">
            <a:xfrm>
              <a:off x="1644" y="2040"/>
              <a:ext cx="132" cy="120"/>
            </a:xfrm>
            <a:prstGeom prst="flowChartConnector">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49" name="Oval 189"/>
            <p:cNvSpPr>
              <a:spLocks noChangeArrowheads="1"/>
            </p:cNvSpPr>
            <p:nvPr/>
          </p:nvSpPr>
          <p:spPr bwMode="auto">
            <a:xfrm>
              <a:off x="1824" y="1056"/>
              <a:ext cx="528" cy="624"/>
            </a:xfrm>
            <a:prstGeom prst="ellipse">
              <a:avLst/>
            </a:prstGeom>
            <a:noFill/>
            <a:ln w="50800">
              <a:solidFill>
                <a:srgbClr val="FF9900"/>
              </a:solidFill>
              <a:round/>
            </a:ln>
            <a:effectLst/>
            <a:extLst>
              <a:ext uri="{909E8E84-426E-40DD-AFC4-6F175D3DCCD1}">
                <a14:hiddenFill xmlns:a14="http://schemas.microsoft.com/office/drawing/2010/main">
                  <a:solidFill>
                    <a:schemeClr val="folHlink"/>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0" name="Line 190"/>
            <p:cNvSpPr>
              <a:spLocks noChangeShapeType="1"/>
            </p:cNvSpPr>
            <p:nvPr/>
          </p:nvSpPr>
          <p:spPr bwMode="auto">
            <a:xfrm>
              <a:off x="2112" y="1440"/>
              <a:ext cx="48" cy="144"/>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1" name="Line 191"/>
            <p:cNvSpPr>
              <a:spLocks noChangeShapeType="1"/>
            </p:cNvSpPr>
            <p:nvPr/>
          </p:nvSpPr>
          <p:spPr bwMode="auto">
            <a:xfrm flipV="1">
              <a:off x="1920" y="1260"/>
              <a:ext cx="168" cy="372"/>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2" name="Line 192"/>
            <p:cNvSpPr>
              <a:spLocks noChangeShapeType="1"/>
            </p:cNvSpPr>
            <p:nvPr/>
          </p:nvSpPr>
          <p:spPr bwMode="auto">
            <a:xfrm flipV="1">
              <a:off x="2040" y="1488"/>
              <a:ext cx="48" cy="288"/>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3" name="Line 193"/>
            <p:cNvSpPr>
              <a:spLocks noChangeShapeType="1"/>
            </p:cNvSpPr>
            <p:nvPr/>
          </p:nvSpPr>
          <p:spPr bwMode="auto">
            <a:xfrm>
              <a:off x="2064" y="1248"/>
              <a:ext cx="384" cy="144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4" name="AutoShape 194"/>
            <p:cNvSpPr>
              <a:spLocks noChangeArrowheads="1"/>
            </p:cNvSpPr>
            <p:nvPr/>
          </p:nvSpPr>
          <p:spPr bwMode="auto">
            <a:xfrm>
              <a:off x="2040" y="1200"/>
              <a:ext cx="120" cy="144"/>
            </a:xfrm>
            <a:prstGeom prst="flowChartConnector">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2355" name="AutoShape 195"/>
            <p:cNvSpPr>
              <a:spLocks noChangeArrowheads="1"/>
            </p:cNvSpPr>
            <p:nvPr/>
          </p:nvSpPr>
          <p:spPr bwMode="auto">
            <a:xfrm>
              <a:off x="2028" y="1392"/>
              <a:ext cx="132" cy="144"/>
            </a:xfrm>
            <a:prstGeom prst="flowChartConnector">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grpSp>
    </p:spTree>
  </p:cSld>
  <p:clrMapOvr>
    <a:masterClrMapping/>
  </p:clrMapOvr>
  <p:transition/>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pic>
        <p:nvPicPr>
          <p:cNvPr id="93186" name="Picture 2" descr="Scrap (29)"/>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899592" y="256420"/>
            <a:ext cx="7542213" cy="5851525"/>
          </a:xfrm>
        </p:spPr>
      </p:pic>
    </p:spTree>
  </p:cSld>
  <p:clrMapOvr>
    <a:masterClrMapping/>
  </p:clrMapOvr>
  <p:transition/>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4210"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R</a:t>
            </a:r>
            <a:r>
              <a:rPr lang="en-US" altLang="zh-CN" sz="4000" b="1" baseline="-25000">
                <a:latin typeface="微软雅黑" panose="020b0503020204020204" pitchFamily="34" charset="-122"/>
                <a:ea typeface="微软雅黑" panose="020b0503020204020204" pitchFamily="34" charset="-122"/>
              </a:rPr>
              <a:t>4S  </a:t>
            </a:r>
            <a:r>
              <a:rPr lang="zh-CN" altLang="en-US" sz="4000" b="1">
                <a:latin typeface="微软雅黑" panose="020b0503020204020204" pitchFamily="34" charset="-122"/>
                <a:ea typeface="微软雅黑" panose="020b0503020204020204" pitchFamily="34" charset="-122"/>
              </a:rPr>
              <a:t>失控规则</a:t>
            </a:r>
            <a:endParaRPr lang="zh-CN" altLang="en-US" sz="4000" b="1">
              <a:latin typeface="微软雅黑" panose="020b0503020204020204" pitchFamily="34" charset="-122"/>
              <a:ea typeface="微软雅黑" panose="020b0503020204020204" pitchFamily="34" charset="-122"/>
            </a:endParaRPr>
          </a:p>
        </p:txBody>
      </p:sp>
      <p:sp>
        <p:nvSpPr>
          <p:cNvPr id="94211" name="Rectangle 3"/>
          <p:cNvSpPr>
            <a:spLocks noGrp="1" noChangeArrowheads="1"/>
          </p:cNvSpPr>
          <p:nvPr>
            <p:ph type="body" idx="4294967295"/>
          </p:nvPr>
        </p:nvSpPr>
        <p:spPr>
          <a:xfrm>
            <a:off x="323528" y="4005064"/>
            <a:ext cx="8100392" cy="2470150"/>
          </a:xfrm>
        </p:spPr>
        <p:txBody>
          <a:bodyPr/>
          <a:lstStyle/>
          <a:p>
            <a:pPr algn="just"/>
            <a:r>
              <a:rPr lang="en-US" altLang="zh-CN" sz="1800" b="1">
                <a:latin typeface="楷体" panose="02010609060101010101" pitchFamily="49" charset="-122"/>
                <a:ea typeface="楷体" panose="02010609060101010101" pitchFamily="49" charset="-122"/>
              </a:rPr>
              <a:t>R</a:t>
            </a:r>
            <a:r>
              <a:rPr lang="en-US" altLang="zh-CN" sz="1800" b="1" baseline="-30000">
                <a:latin typeface="楷体" panose="02010609060101010101" pitchFamily="49" charset="-122"/>
                <a:ea typeface="楷体" panose="02010609060101010101" pitchFamily="49" charset="-122"/>
              </a:rPr>
              <a:t>4S</a:t>
            </a:r>
            <a:r>
              <a:rPr lang="en-US" altLang="zh-CN" sz="1800" b="1">
                <a:latin typeface="楷体" panose="02010609060101010101" pitchFamily="49" charset="-122"/>
                <a:ea typeface="楷体" panose="02010609060101010101" pitchFamily="49" charset="-122"/>
              </a:rPr>
              <a:t>  </a:t>
            </a:r>
            <a:r>
              <a:rPr lang="zh-CN" altLang="en-US" sz="1800">
                <a:latin typeface="楷体" panose="02010609060101010101" pitchFamily="49" charset="-122"/>
                <a:ea typeface="楷体" panose="02010609060101010101" pitchFamily="49" charset="-122"/>
              </a:rPr>
              <a:t>这个规则仅证实</a:t>
            </a:r>
            <a:r>
              <a:rPr lang="zh-CN" altLang="en-US" sz="1800" b="1">
                <a:solidFill>
                  <a:schemeClr val="folHlink"/>
                </a:solidFill>
                <a:latin typeface="楷体" panose="02010609060101010101" pitchFamily="49" charset="-122"/>
                <a:ea typeface="楷体" panose="02010609060101010101" pitchFamily="49" charset="-122"/>
              </a:rPr>
              <a:t>随机误差</a:t>
            </a:r>
            <a:r>
              <a:rPr lang="zh-CN" altLang="en-US" sz="1800">
                <a:latin typeface="楷体" panose="02010609060101010101" pitchFamily="49" charset="-122"/>
                <a:ea typeface="楷体" panose="02010609060101010101" pitchFamily="49" charset="-122"/>
              </a:rPr>
              <a:t>，仅用于最近这批的批内判断。若一批内两个控制品的控制值间，至少有</a:t>
            </a:r>
            <a:r>
              <a:rPr lang="en-US" altLang="zh-CN" sz="1800">
                <a:latin typeface="楷体" panose="02010609060101010101" pitchFamily="49" charset="-122"/>
                <a:ea typeface="楷体" panose="02010609060101010101" pitchFamily="49" charset="-122"/>
              </a:rPr>
              <a:t>4s</a:t>
            </a:r>
            <a:r>
              <a:rPr lang="zh-CN" altLang="en-US" sz="1800">
                <a:latin typeface="楷体" panose="02010609060101010101" pitchFamily="49" charset="-122"/>
                <a:ea typeface="楷体" panose="02010609060101010101" pitchFamily="49" charset="-122"/>
              </a:rPr>
              <a:t>的差异，符合本规则，为随机误差。例如，在一批内检测水平</a:t>
            </a:r>
            <a:r>
              <a:rPr lang="en-US" altLang="zh-CN" sz="1800">
                <a:latin typeface="楷体" panose="02010609060101010101" pitchFamily="49" charset="-122"/>
                <a:ea typeface="楷体" panose="02010609060101010101" pitchFamily="49" charset="-122"/>
              </a:rPr>
              <a:t>Ⅰ</a:t>
            </a:r>
            <a:r>
              <a:rPr lang="zh-CN" altLang="en-US" sz="1800">
                <a:latin typeface="楷体" panose="02010609060101010101" pitchFamily="49" charset="-122"/>
                <a:ea typeface="楷体" panose="02010609060101010101" pitchFamily="49" charset="-122"/>
              </a:rPr>
              <a:t>与水平</a:t>
            </a:r>
            <a:r>
              <a:rPr lang="en-US" altLang="zh-CN" sz="1800">
                <a:latin typeface="楷体" panose="02010609060101010101" pitchFamily="49" charset="-122"/>
                <a:ea typeface="楷体" panose="02010609060101010101" pitchFamily="49" charset="-122"/>
              </a:rPr>
              <a:t>Ⅱ</a:t>
            </a:r>
            <a:r>
              <a:rPr lang="zh-CN" altLang="en-US" sz="1800">
                <a:latin typeface="楷体" panose="02010609060101010101" pitchFamily="49" charset="-122"/>
                <a:ea typeface="楷体" panose="02010609060101010101" pitchFamily="49" charset="-122"/>
              </a:rPr>
              <a:t>，水平</a:t>
            </a:r>
            <a:r>
              <a:rPr lang="en-US" altLang="zh-CN" sz="1800">
                <a:latin typeface="楷体" panose="02010609060101010101" pitchFamily="49" charset="-122"/>
                <a:ea typeface="楷体" panose="02010609060101010101" pitchFamily="49" charset="-122"/>
              </a:rPr>
              <a:t>Ⅰ</a:t>
            </a:r>
            <a:r>
              <a:rPr lang="zh-CN" altLang="en-US" sz="1800">
                <a:latin typeface="楷体" panose="02010609060101010101" pitchFamily="49" charset="-122"/>
                <a:ea typeface="楷体" panose="02010609060101010101" pitchFamily="49" charset="-122"/>
              </a:rPr>
              <a:t>高于均值﹢</a:t>
            </a:r>
            <a:r>
              <a:rPr lang="en-US" altLang="zh-CN" sz="1800">
                <a:latin typeface="楷体" panose="02010609060101010101" pitchFamily="49" charset="-122"/>
                <a:ea typeface="楷体" panose="02010609060101010101" pitchFamily="49" charset="-122"/>
              </a:rPr>
              <a:t>2.8s</a:t>
            </a:r>
            <a:r>
              <a:rPr lang="zh-CN" altLang="en-US" sz="1800">
                <a:latin typeface="楷体" panose="02010609060101010101" pitchFamily="49" charset="-122"/>
                <a:ea typeface="楷体" panose="02010609060101010101" pitchFamily="49" charset="-122"/>
              </a:rPr>
              <a:t>，水平</a:t>
            </a:r>
            <a:r>
              <a:rPr lang="en-US" altLang="zh-CN" sz="1800">
                <a:latin typeface="楷体" panose="02010609060101010101" pitchFamily="49" charset="-122"/>
                <a:ea typeface="楷体" panose="02010609060101010101" pitchFamily="49" charset="-122"/>
              </a:rPr>
              <a:t>Ⅱ</a:t>
            </a:r>
            <a:r>
              <a:rPr lang="zh-CN" altLang="en-US" sz="1800">
                <a:latin typeface="楷体" panose="02010609060101010101" pitchFamily="49" charset="-122"/>
                <a:ea typeface="楷体" panose="02010609060101010101" pitchFamily="49" charset="-122"/>
              </a:rPr>
              <a:t>低于均值</a:t>
            </a:r>
            <a:r>
              <a:rPr lang="en-US" altLang="zh-CN" sz="1800">
                <a:latin typeface="楷体" panose="02010609060101010101" pitchFamily="49" charset="-122"/>
                <a:ea typeface="楷体" panose="02010609060101010101" pitchFamily="49" charset="-122"/>
              </a:rPr>
              <a:t>﹣1.3s</a:t>
            </a:r>
            <a:r>
              <a:rPr lang="zh-CN" altLang="en-US" sz="1800">
                <a:latin typeface="楷体" panose="02010609060101010101" pitchFamily="49" charset="-122"/>
                <a:ea typeface="楷体" panose="02010609060101010101" pitchFamily="49" charset="-122"/>
              </a:rPr>
              <a:t>。两个控制品间的总差异大于</a:t>
            </a:r>
            <a:r>
              <a:rPr lang="en-US" altLang="zh-CN" sz="1800">
                <a:latin typeface="楷体" panose="02010609060101010101" pitchFamily="49" charset="-122"/>
                <a:ea typeface="楷体" panose="02010609060101010101" pitchFamily="49" charset="-122"/>
              </a:rPr>
              <a:t>4s</a:t>
            </a:r>
            <a:r>
              <a:rPr lang="zh-CN" altLang="en-US" sz="1800">
                <a:latin typeface="楷体" panose="02010609060101010101" pitchFamily="49" charset="-122"/>
                <a:ea typeface="楷体" panose="02010609060101010101" pitchFamily="49" charset="-122"/>
              </a:rPr>
              <a:t>；即</a:t>
            </a:r>
            <a:r>
              <a:rPr lang="en-US" altLang="zh-CN" sz="1800">
                <a:latin typeface="楷体" panose="02010609060101010101" pitchFamily="49" charset="-122"/>
                <a:ea typeface="楷体" panose="02010609060101010101" pitchFamily="49" charset="-122"/>
              </a:rPr>
              <a:t>[﹢2.8s</a:t>
            </a:r>
            <a:r>
              <a:rPr lang="zh-CN" altLang="en-US" sz="1800">
                <a:latin typeface="楷体" panose="02010609060101010101" pitchFamily="49" charset="-122"/>
                <a:ea typeface="楷体" panose="02010609060101010101" pitchFamily="49" charset="-122"/>
              </a:rPr>
              <a:t>－</a:t>
            </a:r>
            <a:r>
              <a:rPr lang="en-US" altLang="zh-CN" sz="1800">
                <a:latin typeface="楷体" panose="02010609060101010101" pitchFamily="49" charset="-122"/>
                <a:ea typeface="楷体" panose="02010609060101010101" pitchFamily="49" charset="-122"/>
              </a:rPr>
              <a:t>(﹣1.3s) = 4.1s</a:t>
            </a:r>
            <a:r>
              <a:rPr lang="zh-CN" altLang="en-US" sz="1800">
                <a:latin typeface="楷体" panose="02010609060101010101" pitchFamily="49" charset="-122"/>
                <a:ea typeface="楷体" panose="02010609060101010101" pitchFamily="49" charset="-122"/>
              </a:rPr>
              <a:t>。 </a:t>
            </a:r>
            <a:endParaRPr lang="zh-CN" altLang="en-US" sz="1800">
              <a:latin typeface="楷体" panose="02010609060101010101" pitchFamily="49" charset="-122"/>
              <a:ea typeface="楷体" panose="02010609060101010101" pitchFamily="49" charset="-122"/>
            </a:endParaRPr>
          </a:p>
        </p:txBody>
      </p:sp>
      <p:graphicFrame>
        <p:nvGraphicFramePr>
          <p:cNvPr id="94212" name="Object 4"/>
          <p:cNvGraphicFramePr>
            <a:graphicFrameLocks noChangeAspect="1"/>
          </p:cNvGraphicFramePr>
          <p:nvPr/>
        </p:nvGraphicFramePr>
        <p:xfrm>
          <a:off x="1258888" y="1412875"/>
          <a:ext cx="6629400" cy="2000250"/>
        </p:xfrm>
        <a:graphic>
          <a:graphicData uri="http://schemas.openxmlformats.org/presentationml/2006/ole">
            <mc:AlternateContent>
              <mc:Choice xmlns:v="urn:schemas-microsoft-com:vml" Requires="v">
                <p:oleObj spid="_x0000_s1043" name="位图图像" r:id="rId2" imgW="5133975" imgH="2000250" progId="Paint.Picture">
                  <p:embed/>
                </p:oleObj>
              </mc:Choice>
              <mc:Fallback>
                <p:oleObj name="位图图像" r:id="rId2" imgW="5133975" imgH="2000250"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258888" y="1412875"/>
                        <a:ext cx="6629400" cy="2000250"/>
                      </a:xfrm>
                      <a:prstGeom prst="rect">
                        <a:avLst/>
                      </a:prstGeom>
                      <a:noFill/>
                      <a:ln>
                        <a:noFill/>
                      </a:ln>
                      <a:effectLst/>
                    </p:spPr>
                  </p:pic>
                </p:oleObj>
              </mc:Fallback>
            </mc:AlternateContent>
          </a:graphicData>
        </a:graphic>
      </p:graphicFrame>
    </p:spTree>
  </p:cSld>
  <p:clrMapOvr>
    <a:masterClrMapping/>
  </p:clrMapOvr>
  <p:transition/>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5234" name="Group 2"/>
          <p:cNvGraphicFramePr>
            <a:graphicFrameLocks noGrp="1"/>
          </p:cNvGraphicFramePr>
          <p:nvPr/>
        </p:nvGraphicFramePr>
        <p:xfrm>
          <a:off x="2133600" y="1397000"/>
          <a:ext cx="6477000" cy="4145280"/>
        </p:xfrm>
        <a:graphic>
          <a:graphicData uri="http://schemas.openxmlformats.org/drawingml/2006/table">
            <a:tbl>
              <a:tblPr/>
              <a:tblGrid>
                <a:gridCol w="588963"/>
                <a:gridCol w="588962"/>
                <a:gridCol w="587375"/>
                <a:gridCol w="588963"/>
                <a:gridCol w="588962"/>
                <a:gridCol w="590550"/>
                <a:gridCol w="588963"/>
                <a:gridCol w="588962"/>
                <a:gridCol w="587375"/>
                <a:gridCol w="588963"/>
                <a:gridCol w="588962"/>
              </a:tblGrid>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95344" name="Group 112"/>
          <p:cNvGraphicFramePr>
            <a:graphicFrameLocks noGrp="1"/>
          </p:cNvGraphicFramePr>
          <p:nvPr/>
        </p:nvGraphicFramePr>
        <p:xfrm>
          <a:off x="2362200" y="5562600"/>
          <a:ext cx="5943600" cy="396240"/>
        </p:xfrm>
        <a:graphic>
          <a:graphicData uri="http://schemas.openxmlformats.org/drawingml/2006/table">
            <a:tbl>
              <a:tblPr/>
              <a:tblGrid>
                <a:gridCol w="595313"/>
                <a:gridCol w="593725"/>
                <a:gridCol w="593725"/>
                <a:gridCol w="593725"/>
                <a:gridCol w="595312"/>
                <a:gridCol w="595313"/>
                <a:gridCol w="593725"/>
                <a:gridCol w="593725"/>
                <a:gridCol w="593725"/>
                <a:gridCol w="595312"/>
              </a:tblGrid>
              <a:tr h="381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4</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5</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6</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7</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8</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9</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10</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cap="flat">
                      <a:noFill/>
                    </a:lnR>
                    <a:lnT cap="flat">
                      <a:noFill/>
                    </a:lnT>
                    <a:lnB cap="flat">
                      <a:noFill/>
                    </a:lnB>
                    <a:lnTlToBr>
                      <a:noFill/>
                    </a:lnTlToBr>
                    <a:lnBlToTr>
                      <a:noFill/>
                    </a:lnBlToTr>
                    <a:noFill/>
                  </a:tcPr>
                </a:tc>
              </a:tr>
            </a:tbl>
          </a:graphicData>
        </a:graphic>
      </p:graphicFrame>
      <p:graphicFrame>
        <p:nvGraphicFramePr>
          <p:cNvPr id="95377" name="Group 145"/>
          <p:cNvGraphicFramePr>
            <a:graphicFrameLocks noGrp="1"/>
          </p:cNvGraphicFramePr>
          <p:nvPr/>
        </p:nvGraphicFramePr>
        <p:xfrm>
          <a:off x="1447800" y="1676400"/>
          <a:ext cx="762000" cy="3581403"/>
        </p:xfrm>
        <a:graphic>
          <a:graphicData uri="http://schemas.openxmlformats.org/drawingml/2006/table">
            <a:tbl>
              <a:tblPr/>
              <a:tblGrid>
                <a:gridCol w="762000"/>
              </a:tblGrid>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cap="fla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222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均值</a:t>
                      </a:r>
                      <a:endPar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165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cap="flat">
                      <a:noFill/>
                    </a:lnB>
                    <a:lnTlToBr>
                      <a:noFill/>
                    </a:lnTlToBr>
                    <a:lnBlToTr>
                      <a:noFill/>
                    </a:lnBlToTr>
                    <a:noFill/>
                  </a:tcPr>
                </a:tc>
              </a:tr>
            </a:tbl>
          </a:graphicData>
        </a:graphic>
      </p:graphicFrame>
      <p:sp>
        <p:nvSpPr>
          <p:cNvPr id="95401" name="Line 169"/>
          <p:cNvSpPr>
            <a:spLocks noChangeShapeType="1"/>
          </p:cNvSpPr>
          <p:nvPr/>
        </p:nvSpPr>
        <p:spPr bwMode="auto">
          <a:xfrm>
            <a:off x="2133600" y="3429000"/>
            <a:ext cx="609600" cy="1828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2" name="Line 170"/>
          <p:cNvSpPr>
            <a:spLocks noChangeShapeType="1"/>
          </p:cNvSpPr>
          <p:nvPr/>
        </p:nvSpPr>
        <p:spPr bwMode="auto">
          <a:xfrm flipV="1">
            <a:off x="2705100" y="2286000"/>
            <a:ext cx="609600" cy="2971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3" name="Line 171"/>
          <p:cNvSpPr>
            <a:spLocks noChangeShapeType="1"/>
          </p:cNvSpPr>
          <p:nvPr/>
        </p:nvSpPr>
        <p:spPr bwMode="auto">
          <a:xfrm flipV="1">
            <a:off x="3276600" y="2133600"/>
            <a:ext cx="609600" cy="152400"/>
          </a:xfrm>
          <a:prstGeom prst="line">
            <a:avLst/>
          </a:prstGeom>
          <a:noFill/>
          <a:ln w="5715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4" name="Line 172"/>
          <p:cNvSpPr>
            <a:spLocks noChangeShapeType="1"/>
          </p:cNvSpPr>
          <p:nvPr/>
        </p:nvSpPr>
        <p:spPr bwMode="auto">
          <a:xfrm>
            <a:off x="3886200" y="2133600"/>
            <a:ext cx="609600" cy="1066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5" name="Line 173"/>
          <p:cNvSpPr>
            <a:spLocks noChangeShapeType="1"/>
          </p:cNvSpPr>
          <p:nvPr/>
        </p:nvSpPr>
        <p:spPr bwMode="auto">
          <a:xfrm>
            <a:off x="4495800" y="3200400"/>
            <a:ext cx="609600" cy="15240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6" name="Line 174"/>
          <p:cNvSpPr>
            <a:spLocks noChangeShapeType="1"/>
          </p:cNvSpPr>
          <p:nvPr/>
        </p:nvSpPr>
        <p:spPr bwMode="auto">
          <a:xfrm flipV="1">
            <a:off x="2133600" y="2743200"/>
            <a:ext cx="609600" cy="4572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7" name="Line 175"/>
          <p:cNvSpPr>
            <a:spLocks noChangeShapeType="1"/>
          </p:cNvSpPr>
          <p:nvPr/>
        </p:nvSpPr>
        <p:spPr bwMode="auto">
          <a:xfrm>
            <a:off x="2743200" y="2743200"/>
            <a:ext cx="609600" cy="9906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8" name="Line 176"/>
          <p:cNvSpPr>
            <a:spLocks noChangeShapeType="1"/>
          </p:cNvSpPr>
          <p:nvPr/>
        </p:nvSpPr>
        <p:spPr bwMode="auto">
          <a:xfrm flipV="1">
            <a:off x="3276600" y="3124200"/>
            <a:ext cx="609600" cy="5334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09" name="Line 177"/>
          <p:cNvSpPr>
            <a:spLocks noChangeShapeType="1"/>
          </p:cNvSpPr>
          <p:nvPr/>
        </p:nvSpPr>
        <p:spPr bwMode="auto">
          <a:xfrm>
            <a:off x="3886200" y="3124200"/>
            <a:ext cx="609600" cy="685800"/>
          </a:xfrm>
          <a:prstGeom prst="line">
            <a:avLst/>
          </a:prstGeom>
          <a:noFill/>
          <a:ln w="57150" cmpd="thickThin">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0" name="Line 178"/>
          <p:cNvSpPr>
            <a:spLocks noChangeShapeType="1"/>
          </p:cNvSpPr>
          <p:nvPr/>
        </p:nvSpPr>
        <p:spPr bwMode="auto">
          <a:xfrm flipV="1">
            <a:off x="4495800" y="2133600"/>
            <a:ext cx="609600" cy="1676400"/>
          </a:xfrm>
          <a:prstGeom prst="line">
            <a:avLst/>
          </a:prstGeom>
          <a:noFill/>
          <a:ln w="57150" cmpd="thickThin">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1" name="Oval 179"/>
          <p:cNvSpPr>
            <a:spLocks noChangeArrowheads="1"/>
          </p:cNvSpPr>
          <p:nvPr/>
        </p:nvSpPr>
        <p:spPr bwMode="auto">
          <a:xfrm>
            <a:off x="4800600" y="1752600"/>
            <a:ext cx="762000" cy="3276600"/>
          </a:xfrm>
          <a:prstGeom prst="ellipse">
            <a:avLst/>
          </a:prstGeom>
          <a:noFill/>
          <a:ln w="57150">
            <a:solidFill>
              <a:srgbClr val="FF9900"/>
            </a:solidFill>
            <a:round/>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2" name="Line 180"/>
          <p:cNvSpPr>
            <a:spLocks noChangeShapeType="1"/>
          </p:cNvSpPr>
          <p:nvPr/>
        </p:nvSpPr>
        <p:spPr bwMode="auto">
          <a:xfrm flipV="1">
            <a:off x="4800600" y="2133600"/>
            <a:ext cx="304800" cy="838200"/>
          </a:xfrm>
          <a:prstGeom prst="line">
            <a:avLst/>
          </a:prstGeom>
          <a:noFill/>
          <a:ln w="57150" cmpd="thickThin">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3" name="Line 181"/>
          <p:cNvSpPr>
            <a:spLocks noChangeShapeType="1"/>
          </p:cNvSpPr>
          <p:nvPr/>
        </p:nvSpPr>
        <p:spPr bwMode="auto">
          <a:xfrm>
            <a:off x="4724400" y="3886200"/>
            <a:ext cx="381000" cy="8382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4" name="AutoShape 182"/>
          <p:cNvSpPr>
            <a:spLocks noChangeArrowheads="1"/>
          </p:cNvSpPr>
          <p:nvPr/>
        </p:nvSpPr>
        <p:spPr bwMode="auto">
          <a:xfrm>
            <a:off x="2647950" y="5124450"/>
            <a:ext cx="152400" cy="15240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5" name="AutoShape 183"/>
          <p:cNvSpPr>
            <a:spLocks noChangeArrowheads="1"/>
          </p:cNvSpPr>
          <p:nvPr/>
        </p:nvSpPr>
        <p:spPr bwMode="auto">
          <a:xfrm>
            <a:off x="3276600" y="2190750"/>
            <a:ext cx="152400" cy="15240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6" name="AutoShape 184"/>
          <p:cNvSpPr>
            <a:spLocks noChangeArrowheads="1"/>
          </p:cNvSpPr>
          <p:nvPr/>
        </p:nvSpPr>
        <p:spPr bwMode="auto">
          <a:xfrm>
            <a:off x="3810000" y="2038350"/>
            <a:ext cx="152400" cy="15240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7" name="AutoShape 185"/>
          <p:cNvSpPr>
            <a:spLocks noChangeArrowheads="1"/>
          </p:cNvSpPr>
          <p:nvPr/>
        </p:nvSpPr>
        <p:spPr bwMode="auto">
          <a:xfrm>
            <a:off x="4419600" y="3162300"/>
            <a:ext cx="152400" cy="15240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8" name="AutoShape 186"/>
          <p:cNvSpPr>
            <a:spLocks noChangeArrowheads="1"/>
          </p:cNvSpPr>
          <p:nvPr/>
        </p:nvSpPr>
        <p:spPr bwMode="auto">
          <a:xfrm>
            <a:off x="4972050" y="4552950"/>
            <a:ext cx="190500" cy="171450"/>
          </a:xfrm>
          <a:prstGeom prst="flowChartConnector">
            <a:avLst/>
          </a:prstGeom>
          <a:solidFill>
            <a:schemeClr val="accent2"/>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19" name="Oval 187"/>
          <p:cNvSpPr>
            <a:spLocks noChangeArrowheads="1"/>
          </p:cNvSpPr>
          <p:nvPr/>
        </p:nvSpPr>
        <p:spPr bwMode="auto">
          <a:xfrm>
            <a:off x="2647950" y="2647950"/>
            <a:ext cx="152400" cy="152400"/>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20" name="Oval 188"/>
          <p:cNvSpPr>
            <a:spLocks noChangeArrowheads="1"/>
          </p:cNvSpPr>
          <p:nvPr/>
        </p:nvSpPr>
        <p:spPr bwMode="auto">
          <a:xfrm>
            <a:off x="3219450" y="3581400"/>
            <a:ext cx="152400" cy="152400"/>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21" name="Oval 189"/>
          <p:cNvSpPr>
            <a:spLocks noChangeArrowheads="1"/>
          </p:cNvSpPr>
          <p:nvPr/>
        </p:nvSpPr>
        <p:spPr bwMode="auto">
          <a:xfrm>
            <a:off x="3810000" y="3048000"/>
            <a:ext cx="152400" cy="152400"/>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22" name="Oval 190"/>
          <p:cNvSpPr>
            <a:spLocks noChangeArrowheads="1"/>
          </p:cNvSpPr>
          <p:nvPr/>
        </p:nvSpPr>
        <p:spPr bwMode="auto">
          <a:xfrm>
            <a:off x="4419600" y="3657600"/>
            <a:ext cx="152400" cy="152400"/>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23" name="Oval 191"/>
          <p:cNvSpPr>
            <a:spLocks noChangeArrowheads="1"/>
          </p:cNvSpPr>
          <p:nvPr/>
        </p:nvSpPr>
        <p:spPr bwMode="auto">
          <a:xfrm>
            <a:off x="5010150" y="2057400"/>
            <a:ext cx="152400" cy="152400"/>
          </a:xfrm>
          <a:prstGeom prst="ellipse">
            <a:avLst/>
          </a:prstGeom>
          <a:solidFill>
            <a:schemeClr val="bg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5424" name="AutoShape 192"/>
          <p:cNvSpPr>
            <a:spLocks noChangeArrowheads="1"/>
          </p:cNvSpPr>
          <p:nvPr/>
        </p:nvSpPr>
        <p:spPr bwMode="auto">
          <a:xfrm>
            <a:off x="5715000" y="3505200"/>
            <a:ext cx="2971800" cy="1447800"/>
          </a:xfrm>
          <a:prstGeom prst="wedgeRoundRectCallout">
            <a:avLst>
              <a:gd name="adj1" fmla="val -54005"/>
              <a:gd name="adj2" fmla="val -73356"/>
              <a:gd name="adj3" fmla="val 16667"/>
            </a:avLst>
          </a:prstGeom>
          <a:solidFill>
            <a:srgbClr val="00FF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r>
              <a:rPr lang="en-US" altLang="zh-CN" sz="4400">
                <a:effectLst>
                  <a:outerShdw blurRad="38100" dist="38100" dir="2700000" algn="tl">
                    <a:srgbClr val="FFFFFF"/>
                  </a:outerShdw>
                </a:effectLst>
                <a:latin typeface="楷体_GB2312" pitchFamily="49" charset="-122"/>
                <a:ea typeface="楷体_GB2312" pitchFamily="49" charset="-122"/>
              </a:rPr>
              <a:t>R</a:t>
            </a:r>
            <a:r>
              <a:rPr lang="en-US" altLang="zh-CN" sz="4400" b="1" baseline="-25000">
                <a:effectLst>
                  <a:outerShdw blurRad="38100" dist="38100" dir="2700000" algn="tl">
                    <a:srgbClr val="FFFFFF"/>
                  </a:outerShdw>
                </a:effectLst>
                <a:latin typeface="楷体_GB2312" pitchFamily="49" charset="-122"/>
                <a:ea typeface="楷体_GB2312" pitchFamily="49" charset="-122"/>
              </a:rPr>
              <a:t>4S</a:t>
            </a:r>
            <a:endParaRPr lang="en-US" altLang="zh-CN" sz="4400" b="1" baseline="-25000">
              <a:effectLst>
                <a:outerShdw blurRad="38100" dist="38100" dir="2700000" algn="tl">
                  <a:srgbClr val="FFFFFF"/>
                </a:outerShdw>
              </a:effectLst>
              <a:latin typeface="楷体_GB2312" pitchFamily="49" charset="-122"/>
              <a:ea typeface="楷体_GB2312" pitchFamily="49" charset="-122"/>
            </a:endParaRPr>
          </a:p>
          <a:p>
            <a:pPr algn="ctr" eaLnBrk="0" hangingPunct="0"/>
            <a:r>
              <a:rPr lang="zh-CN" altLang="en-US" sz="4400">
                <a:effectLst>
                  <a:outerShdw blurRad="38100" dist="38100" dir="2700000" algn="tl">
                    <a:srgbClr val="FFFFFF"/>
                  </a:outerShdw>
                </a:effectLst>
                <a:latin typeface="楷体_GB2312" pitchFamily="49" charset="-122"/>
                <a:ea typeface="楷体_GB2312" pitchFamily="49" charset="-122"/>
              </a:rPr>
              <a:t>失控规则</a:t>
            </a:r>
            <a:endParaRPr lang="zh-CN" altLang="en-US" sz="4400">
              <a:effectLst>
                <a:outerShdw blurRad="38100" dist="38100" dir="2700000" algn="tl">
                  <a:srgbClr val="FFFFFF"/>
                </a:outerShdw>
              </a:effectLst>
              <a:latin typeface="楷体_GB2312" pitchFamily="49" charset="-122"/>
              <a:ea typeface="楷体_GB2312" pitchFamily="49" charset="-122"/>
            </a:endParaRPr>
          </a:p>
        </p:txBody>
      </p:sp>
      <p:sp>
        <p:nvSpPr>
          <p:cNvPr id="95425" name="Text Box 193"/>
          <p:cNvSpPr txBox="1">
            <a:spLocks noChangeArrowheads="1"/>
          </p:cNvSpPr>
          <p:nvPr/>
        </p:nvSpPr>
        <p:spPr bwMode="auto">
          <a:xfrm>
            <a:off x="2590800" y="381000"/>
            <a:ext cx="57150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4000" b="1">
                <a:effectLst>
                  <a:outerShdw blurRad="38100" dist="38100" dir="2700000" algn="tl">
                    <a:srgbClr val="C0C0C0"/>
                  </a:outerShdw>
                </a:effectLst>
                <a:latin typeface="楷体_GB2312" pitchFamily="49" charset="-122"/>
                <a:ea typeface="楷体_GB2312" pitchFamily="49" charset="-122"/>
              </a:rPr>
              <a:t>R</a:t>
            </a:r>
            <a:r>
              <a:rPr lang="en-US" altLang="zh-CN" sz="4000" b="1" baseline="-25000">
                <a:effectLst>
                  <a:outerShdw blurRad="38100" dist="38100" dir="2700000" algn="tl">
                    <a:srgbClr val="C0C0C0"/>
                  </a:outerShdw>
                </a:effectLst>
                <a:latin typeface="楷体_GB2312" pitchFamily="49" charset="-122"/>
                <a:ea typeface="楷体_GB2312" pitchFamily="49" charset="-122"/>
              </a:rPr>
              <a:t>4S</a:t>
            </a:r>
            <a:r>
              <a:rPr lang="zh-CN" altLang="en-US" sz="4000" b="1">
                <a:effectLst>
                  <a:outerShdw blurRad="38100" dist="38100" dir="2700000" algn="tl">
                    <a:srgbClr val="C0C0C0"/>
                  </a:outerShdw>
                </a:effectLst>
                <a:latin typeface="楷体_GB2312" pitchFamily="49" charset="-122"/>
                <a:ea typeface="楷体_GB2312" pitchFamily="49" charset="-122"/>
              </a:rPr>
              <a:t>失控规则示意图</a:t>
            </a:r>
            <a:endParaRPr lang="zh-CN" altLang="en-US" sz="4000" b="1">
              <a:effectLst>
                <a:outerShdw blurRad="38100" dist="38100" dir="2700000" algn="tl">
                  <a:srgbClr val="C0C0C0"/>
                </a:outerShdw>
              </a:effectLst>
              <a:latin typeface="楷体_GB2312" pitchFamily="49" charset="-122"/>
              <a:ea typeface="楷体_GB2312" pitchFamily="49" charset="-122"/>
            </a:endParaRPr>
          </a:p>
        </p:txBody>
      </p:sp>
    </p:spTree>
  </p:cSld>
  <p:clrMapOvr>
    <a:masterClrMapping/>
  </p:clrMapOvr>
  <p:transition/>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pic>
        <p:nvPicPr>
          <p:cNvPr id="96258" name="Picture 2" descr="Scrap (29)"/>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971600" y="116632"/>
            <a:ext cx="7542213" cy="5851525"/>
          </a:xfrm>
        </p:spPr>
      </p:pic>
    </p:spTree>
  </p:cSld>
  <p:clrMapOvr>
    <a:masterClrMapping/>
  </p:clrMapOvr>
  <p:transition/>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7282" name="Rectangle 2"/>
          <p:cNvSpPr>
            <a:spLocks noGrp="1" noChangeArrowheads="1"/>
          </p:cNvSpPr>
          <p:nvPr>
            <p:ph type="title"/>
          </p:nvPr>
        </p:nvSpPr>
        <p:spPr>
          <a:xfrm>
            <a:off x="481013" y="-99392"/>
            <a:ext cx="8229600" cy="1143000"/>
          </a:xfrm>
        </p:spPr>
        <p:txBody>
          <a:bodyPr/>
          <a:lstStyle/>
          <a:p>
            <a:r>
              <a:rPr lang="en-US" altLang="zh-CN" sz="4000" b="1">
                <a:effectLst>
                  <a:outerShdw blurRad="38100" dist="38100" dir="2700000" algn="tl">
                    <a:srgbClr val="C0C0C0"/>
                  </a:outerShdw>
                </a:effectLst>
                <a:latin typeface="+mj-ea"/>
              </a:rPr>
              <a:t>4</a:t>
            </a:r>
            <a:r>
              <a:rPr lang="en-US" altLang="zh-CN" sz="4000" b="1" baseline="-25000">
                <a:effectLst>
                  <a:outerShdw blurRad="38100" dist="38100" dir="2700000" algn="tl">
                    <a:srgbClr val="C0C0C0"/>
                  </a:outerShdw>
                </a:effectLst>
                <a:latin typeface="+mj-ea"/>
              </a:rPr>
              <a:t>1S  </a:t>
            </a:r>
            <a:r>
              <a:rPr lang="zh-CN" altLang="en-US" sz="4000" b="1">
                <a:effectLst>
                  <a:outerShdw blurRad="38100" dist="38100" dir="2700000" algn="tl">
                    <a:srgbClr val="C0C0C0"/>
                  </a:outerShdw>
                </a:effectLst>
                <a:latin typeface="+mj-ea"/>
              </a:rPr>
              <a:t>规则</a:t>
            </a:r>
            <a:endParaRPr lang="zh-CN" altLang="en-US" sz="4000" b="1">
              <a:effectLst>
                <a:outerShdw blurRad="38100" dist="38100" dir="2700000" algn="tl">
                  <a:srgbClr val="C0C0C0"/>
                </a:outerShdw>
              </a:effectLst>
              <a:latin typeface="+mj-ea"/>
            </a:endParaRPr>
          </a:p>
        </p:txBody>
      </p:sp>
      <p:sp>
        <p:nvSpPr>
          <p:cNvPr id="97283" name="Rectangle 3"/>
          <p:cNvSpPr>
            <a:spLocks noGrp="1" noChangeArrowheads="1"/>
          </p:cNvSpPr>
          <p:nvPr>
            <p:ph type="body" idx="4294967295"/>
          </p:nvPr>
        </p:nvSpPr>
        <p:spPr>
          <a:xfrm>
            <a:off x="304800" y="3717032"/>
            <a:ext cx="8839200" cy="3644900"/>
          </a:xfrm>
        </p:spPr>
        <p:txBody>
          <a:bodyPr/>
          <a:lstStyle/>
          <a:p>
            <a:pPr algn="just">
              <a:lnSpc>
                <a:spcPct val="90000"/>
              </a:lnSpc>
            </a:pPr>
            <a:r>
              <a:rPr lang="en-US" altLang="zh-CN" sz="1600" b="1">
                <a:latin typeface="楷体" panose="02010609060101010101" pitchFamily="49" charset="-122"/>
                <a:ea typeface="楷体" panose="02010609060101010101" pitchFamily="49" charset="-122"/>
              </a:rPr>
              <a:t>4</a:t>
            </a:r>
            <a:r>
              <a:rPr lang="en-US" altLang="zh-CN" sz="1600" b="1" baseline="-30000">
                <a:latin typeface="楷体" panose="02010609060101010101" pitchFamily="49" charset="-122"/>
                <a:ea typeface="楷体" panose="02010609060101010101" pitchFamily="49" charset="-122"/>
              </a:rPr>
              <a:t>1S</a:t>
            </a:r>
            <a:r>
              <a:rPr lang="en-US" altLang="zh-CN" sz="1600">
                <a:latin typeface="楷体" panose="02010609060101010101" pitchFamily="49" charset="-122"/>
                <a:ea typeface="楷体" panose="02010609060101010101" pitchFamily="49" charset="-122"/>
              </a:rPr>
              <a:t>  </a:t>
            </a:r>
            <a:r>
              <a:rPr lang="zh-CN" altLang="en-US" sz="1600">
                <a:latin typeface="楷体" panose="02010609060101010101" pitchFamily="49" charset="-122"/>
                <a:ea typeface="楷体" panose="02010609060101010101" pitchFamily="49" charset="-122"/>
              </a:rPr>
              <a:t>符合这个规则的指标是：</a:t>
            </a:r>
            <a:endParaRPr lang="zh-CN" altLang="en-US" sz="1600">
              <a:latin typeface="楷体" panose="02010609060101010101" pitchFamily="49" charset="-122"/>
              <a:ea typeface="楷体" panose="02010609060101010101" pitchFamily="49" charset="-122"/>
            </a:endParaRPr>
          </a:p>
          <a:p>
            <a:pPr algn="just">
              <a:lnSpc>
                <a:spcPct val="90000"/>
              </a:lnSpc>
              <a:buFontTx/>
              <a:buNone/>
            </a:pPr>
            <a:r>
              <a:rPr lang="zh-CN" altLang="en-US" sz="1600">
                <a:latin typeface="楷体" panose="02010609060101010101" pitchFamily="49" charset="-122"/>
                <a:ea typeface="楷体" panose="02010609060101010101" pitchFamily="49" charset="-122"/>
              </a:rPr>
              <a:t>      ● 四个连续结果 ● 均大于</a:t>
            </a:r>
            <a:r>
              <a:rPr lang="en-US" altLang="zh-CN" sz="1600">
                <a:latin typeface="楷体" panose="02010609060101010101" pitchFamily="49" charset="-122"/>
                <a:ea typeface="楷体" panose="02010609060101010101" pitchFamily="49" charset="-122"/>
              </a:rPr>
              <a:t>1s ● </a:t>
            </a:r>
            <a:r>
              <a:rPr lang="zh-CN" altLang="en-US" sz="1600">
                <a:latin typeface="楷体" panose="02010609060101010101" pitchFamily="49" charset="-122"/>
                <a:ea typeface="楷体" panose="02010609060101010101" pitchFamily="49" charset="-122"/>
              </a:rPr>
              <a:t>均在均值的同侧 </a:t>
            </a:r>
            <a:endParaRPr lang="zh-CN" altLang="en-US" sz="1600">
              <a:latin typeface="楷体" panose="02010609060101010101" pitchFamily="49" charset="-122"/>
              <a:ea typeface="楷体" panose="02010609060101010101" pitchFamily="49" charset="-122"/>
            </a:endParaRPr>
          </a:p>
          <a:p>
            <a:pPr algn="just">
              <a:lnSpc>
                <a:spcPct val="90000"/>
              </a:lnSpc>
            </a:pPr>
            <a:r>
              <a:rPr lang="en-US" altLang="zh-CN" sz="1600" b="1">
                <a:latin typeface="楷体" panose="02010609060101010101" pitchFamily="49" charset="-122"/>
                <a:ea typeface="楷体" panose="02010609060101010101" pitchFamily="49" charset="-122"/>
              </a:rPr>
              <a:t>4</a:t>
            </a:r>
            <a:r>
              <a:rPr lang="en-US" altLang="zh-CN" sz="1600" b="1" baseline="-30000">
                <a:latin typeface="楷体" panose="02010609060101010101" pitchFamily="49" charset="-122"/>
                <a:ea typeface="楷体" panose="02010609060101010101" pitchFamily="49" charset="-122"/>
              </a:rPr>
              <a:t>1S</a:t>
            </a:r>
            <a:r>
              <a:rPr lang="en-US" altLang="zh-CN" sz="1600" baseline="-30000">
                <a:latin typeface="楷体" panose="02010609060101010101" pitchFamily="49" charset="-122"/>
                <a:ea typeface="楷体" panose="02010609060101010101" pitchFamily="49" charset="-122"/>
              </a:rPr>
              <a:t> </a:t>
            </a:r>
            <a:r>
              <a:rPr lang="zh-CN" altLang="en-US" sz="1600">
                <a:latin typeface="楷体" panose="02010609060101010101" pitchFamily="49" charset="-122"/>
                <a:ea typeface="楷体" panose="02010609060101010101" pitchFamily="49" charset="-122"/>
              </a:rPr>
              <a:t>规则有两个应用。在一个控制品内（均为水平</a:t>
            </a:r>
            <a:r>
              <a:rPr lang="en-US" altLang="zh-CN" sz="1600">
                <a:latin typeface="楷体" panose="02010609060101010101" pitchFamily="49" charset="-122"/>
                <a:ea typeface="楷体" panose="02010609060101010101" pitchFamily="49" charset="-122"/>
              </a:rPr>
              <a:t>Ⅰ</a:t>
            </a:r>
            <a:r>
              <a:rPr lang="zh-CN" altLang="en-US" sz="1600">
                <a:latin typeface="楷体" panose="02010609060101010101" pitchFamily="49" charset="-122"/>
                <a:ea typeface="楷体" panose="02010609060101010101" pitchFamily="49" charset="-122"/>
              </a:rPr>
              <a:t>的控制结果）；或在控制品间（如：综合水平</a:t>
            </a:r>
            <a:r>
              <a:rPr lang="en-US" altLang="zh-CN" sz="1600">
                <a:latin typeface="楷体" panose="02010609060101010101" pitchFamily="49" charset="-122"/>
                <a:ea typeface="楷体" panose="02010609060101010101" pitchFamily="49" charset="-122"/>
              </a:rPr>
              <a:t>Ⅰ</a:t>
            </a:r>
            <a:r>
              <a:rPr lang="zh-CN" altLang="en-US" sz="1600">
                <a:latin typeface="楷体" panose="02010609060101010101" pitchFamily="49" charset="-122"/>
                <a:ea typeface="楷体" panose="02010609060101010101" pitchFamily="49" charset="-122"/>
              </a:rPr>
              <a:t>、</a:t>
            </a:r>
            <a:r>
              <a:rPr lang="en-US" altLang="zh-CN" sz="1600">
                <a:latin typeface="楷体" panose="02010609060101010101" pitchFamily="49" charset="-122"/>
                <a:ea typeface="楷体" panose="02010609060101010101" pitchFamily="49" charset="-122"/>
              </a:rPr>
              <a:t>Ⅱ</a:t>
            </a:r>
            <a:r>
              <a:rPr lang="zh-CN" altLang="en-US" sz="1600">
                <a:latin typeface="楷体" panose="02010609060101010101" pitchFamily="49" charset="-122"/>
                <a:ea typeface="楷体" panose="02010609060101010101" pitchFamily="49" charset="-122"/>
              </a:rPr>
              <a:t>、与</a:t>
            </a:r>
            <a:r>
              <a:rPr lang="en-US" altLang="zh-CN" sz="1600">
                <a:latin typeface="楷体" panose="02010609060101010101" pitchFamily="49" charset="-122"/>
                <a:ea typeface="楷体" panose="02010609060101010101" pitchFamily="49" charset="-122"/>
              </a:rPr>
              <a:t>Ⅲ</a:t>
            </a:r>
            <a:r>
              <a:rPr lang="zh-CN" altLang="en-US" sz="1600">
                <a:latin typeface="楷体" panose="02010609060101010101" pitchFamily="49" charset="-122"/>
                <a:ea typeface="楷体" panose="02010609060101010101" pitchFamily="49" charset="-122"/>
              </a:rPr>
              <a:t>的控制结果）。一个控制品内的问题指示在方法曲线的局部有系统偏倚；各个控制品间的问题指示在较宽的浓度范围有系统误差。</a:t>
            </a:r>
            <a:endParaRPr lang="zh-CN" altLang="en-US" sz="1600">
              <a:latin typeface="楷体" panose="02010609060101010101" pitchFamily="49" charset="-122"/>
              <a:ea typeface="楷体" panose="02010609060101010101" pitchFamily="49" charset="-122"/>
            </a:endParaRPr>
          </a:p>
          <a:p>
            <a:pPr algn="just">
              <a:lnSpc>
                <a:spcPct val="90000"/>
              </a:lnSpc>
            </a:pPr>
            <a:r>
              <a:rPr lang="zh-CN" altLang="en-US" sz="1600" b="1">
                <a:solidFill>
                  <a:schemeClr val="folHlink"/>
                </a:solidFill>
                <a:latin typeface="楷体" panose="02010609060101010101" pitchFamily="49" charset="-122"/>
                <a:ea typeface="楷体" panose="02010609060101010101" pitchFamily="49" charset="-122"/>
              </a:rPr>
              <a:t>该规则主要证实较小的系统误差或分析偏倚。它们通常不具有临床的显著性或相关性。可以进行校准或仪器保养等消除这些分析偏倚。</a:t>
            </a:r>
            <a:endParaRPr lang="zh-CN" altLang="en-US" sz="1600" b="1">
              <a:solidFill>
                <a:schemeClr val="folHlink"/>
              </a:solidFill>
              <a:latin typeface="楷体" panose="02010609060101010101" pitchFamily="49" charset="-122"/>
              <a:ea typeface="楷体" panose="02010609060101010101" pitchFamily="49" charset="-122"/>
            </a:endParaRPr>
          </a:p>
          <a:p>
            <a:pPr algn="just">
              <a:lnSpc>
                <a:spcPct val="90000"/>
              </a:lnSpc>
            </a:pPr>
            <a:r>
              <a:rPr lang="zh-CN" altLang="en-US" sz="1600" b="1">
                <a:solidFill>
                  <a:schemeClr val="folHlink"/>
                </a:solidFill>
                <a:latin typeface="楷体" panose="02010609060101010101" pitchFamily="49" charset="-122"/>
                <a:ea typeface="楷体" panose="02010609060101010101" pitchFamily="49" charset="-122"/>
              </a:rPr>
              <a:t>使用</a:t>
            </a:r>
            <a:r>
              <a:rPr lang="en-US" altLang="zh-CN" sz="1600" b="1">
                <a:solidFill>
                  <a:schemeClr val="folHlink"/>
                </a:solidFill>
                <a:latin typeface="楷体" panose="02010609060101010101" pitchFamily="49" charset="-122"/>
                <a:ea typeface="楷体" panose="02010609060101010101" pitchFamily="49" charset="-122"/>
              </a:rPr>
              <a:t>3</a:t>
            </a:r>
            <a:r>
              <a:rPr lang="en-US" altLang="zh-CN" sz="1600" b="1" baseline="-30000">
                <a:solidFill>
                  <a:schemeClr val="folHlink"/>
                </a:solidFill>
                <a:latin typeface="楷体" panose="02010609060101010101" pitchFamily="49" charset="-122"/>
                <a:ea typeface="楷体" panose="02010609060101010101" pitchFamily="49" charset="-122"/>
              </a:rPr>
              <a:t>1S</a:t>
            </a:r>
            <a:r>
              <a:rPr lang="zh-CN" altLang="en-US" sz="1600" b="1">
                <a:solidFill>
                  <a:schemeClr val="folHlink"/>
                </a:solidFill>
                <a:latin typeface="楷体" panose="02010609060101010101" pitchFamily="49" charset="-122"/>
                <a:ea typeface="楷体" panose="02010609060101010101" pitchFamily="49" charset="-122"/>
              </a:rPr>
              <a:t>较</a:t>
            </a:r>
            <a:r>
              <a:rPr lang="en-US" altLang="zh-CN" sz="1600" b="1">
                <a:solidFill>
                  <a:schemeClr val="folHlink"/>
                </a:solidFill>
                <a:latin typeface="楷体" panose="02010609060101010101" pitchFamily="49" charset="-122"/>
                <a:ea typeface="楷体" panose="02010609060101010101" pitchFamily="49" charset="-122"/>
              </a:rPr>
              <a:t>4</a:t>
            </a:r>
            <a:r>
              <a:rPr lang="en-US" altLang="zh-CN" sz="1600" b="1" baseline="-30000">
                <a:solidFill>
                  <a:schemeClr val="folHlink"/>
                </a:solidFill>
                <a:latin typeface="楷体" panose="02010609060101010101" pitchFamily="49" charset="-122"/>
                <a:ea typeface="楷体" panose="02010609060101010101" pitchFamily="49" charset="-122"/>
              </a:rPr>
              <a:t>1S</a:t>
            </a:r>
            <a:r>
              <a:rPr lang="zh-CN" altLang="en-US" sz="1600" b="1">
                <a:solidFill>
                  <a:schemeClr val="folHlink"/>
                </a:solidFill>
                <a:latin typeface="楷体" panose="02010609060101010101" pitchFamily="49" charset="-122"/>
                <a:ea typeface="楷体" panose="02010609060101010101" pitchFamily="49" charset="-122"/>
              </a:rPr>
              <a:t>可检出更小的分析偏倚，因此，被认为对分析误差更灵敏</a:t>
            </a:r>
            <a:r>
              <a:rPr lang="zh-CN" altLang="en-US" sz="1600">
                <a:latin typeface="楷体" panose="02010609060101010101" pitchFamily="49" charset="-122"/>
                <a:ea typeface="楷体" panose="02010609060101010101" pitchFamily="49" charset="-122"/>
              </a:rPr>
              <a:t>。   </a:t>
            </a:r>
            <a:endParaRPr lang="zh-CN" altLang="en-US" sz="1600">
              <a:latin typeface="楷体" panose="02010609060101010101" pitchFamily="49" charset="-122"/>
              <a:ea typeface="楷体" panose="02010609060101010101" pitchFamily="49" charset="-122"/>
            </a:endParaRPr>
          </a:p>
          <a:p>
            <a:pPr algn="just">
              <a:lnSpc>
                <a:spcPct val="90000"/>
              </a:lnSpc>
              <a:buFontTx/>
              <a:buNone/>
            </a:pPr>
            <a:endParaRPr lang="en-US" altLang="zh-CN" sz="1600">
              <a:latin typeface="楷体" panose="02010609060101010101" pitchFamily="49" charset="-122"/>
              <a:ea typeface="楷体" panose="02010609060101010101" pitchFamily="49" charset="-122"/>
            </a:endParaRPr>
          </a:p>
        </p:txBody>
      </p:sp>
      <p:graphicFrame>
        <p:nvGraphicFramePr>
          <p:cNvPr id="97284" name="Object 4"/>
          <p:cNvGraphicFramePr>
            <a:graphicFrameLocks noChangeAspect="1"/>
          </p:cNvGraphicFramePr>
          <p:nvPr/>
        </p:nvGraphicFramePr>
        <p:xfrm>
          <a:off x="1547813" y="1268760"/>
          <a:ext cx="6096000" cy="2047875"/>
        </p:xfrm>
        <a:graphic>
          <a:graphicData uri="http://schemas.openxmlformats.org/presentationml/2006/ole">
            <mc:AlternateContent>
              <mc:Choice xmlns:v="urn:schemas-microsoft-com:vml" Requires="v">
                <p:oleObj spid="_x0000_s1044" name="位图图像" r:id="rId2" imgW="5086350" imgH="2047875" progId="Paint.Picture">
                  <p:embed/>
                </p:oleObj>
              </mc:Choice>
              <mc:Fallback>
                <p:oleObj name="位图图像" r:id="rId2" imgW="5086350" imgH="2047875" progId="Paint.Picture">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1547813" y="1268760"/>
                        <a:ext cx="6096000" cy="2047875"/>
                      </a:xfrm>
                      <a:prstGeom prst="rect">
                        <a:avLst/>
                      </a:prstGeom>
                      <a:noFill/>
                      <a:ln>
                        <a:noFill/>
                      </a:ln>
                      <a:effectLst/>
                    </p:spPr>
                  </p:pic>
                </p:oleObj>
              </mc:Fallback>
            </mc:AlternateContent>
          </a:graphicData>
        </a:graphic>
      </p:graphicFrame>
    </p:spTree>
  </p:cSld>
  <p:clrMapOvr>
    <a:masterClrMapping/>
  </p:clrMapOvr>
  <p:transition/>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98306" name="Group 2"/>
          <p:cNvGraphicFramePr>
            <a:graphicFrameLocks noGrp="1"/>
          </p:cNvGraphicFramePr>
          <p:nvPr/>
        </p:nvGraphicFramePr>
        <p:xfrm>
          <a:off x="2133600" y="1371600"/>
          <a:ext cx="6477000" cy="4145280"/>
        </p:xfrm>
        <a:graphic>
          <a:graphicData uri="http://schemas.openxmlformats.org/drawingml/2006/table">
            <a:tbl>
              <a:tblPr/>
              <a:tblGrid>
                <a:gridCol w="588963"/>
                <a:gridCol w="588962"/>
                <a:gridCol w="587375"/>
                <a:gridCol w="588963"/>
                <a:gridCol w="588962"/>
                <a:gridCol w="590550"/>
                <a:gridCol w="588963"/>
                <a:gridCol w="588962"/>
                <a:gridCol w="587375"/>
                <a:gridCol w="588963"/>
                <a:gridCol w="588962"/>
              </a:tblGrid>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98416" name="Group 112"/>
          <p:cNvGraphicFramePr>
            <a:graphicFrameLocks noGrp="1"/>
          </p:cNvGraphicFramePr>
          <p:nvPr/>
        </p:nvGraphicFramePr>
        <p:xfrm>
          <a:off x="2362200" y="5537200"/>
          <a:ext cx="5943600" cy="396240"/>
        </p:xfrm>
        <a:graphic>
          <a:graphicData uri="http://schemas.openxmlformats.org/drawingml/2006/table">
            <a:tbl>
              <a:tblPr/>
              <a:tblGrid>
                <a:gridCol w="595313"/>
                <a:gridCol w="593725"/>
                <a:gridCol w="593725"/>
                <a:gridCol w="593725"/>
                <a:gridCol w="595312"/>
                <a:gridCol w="595313"/>
                <a:gridCol w="593725"/>
                <a:gridCol w="593725"/>
                <a:gridCol w="593725"/>
                <a:gridCol w="595312"/>
              </a:tblGrid>
              <a:tr h="381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4</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5</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6</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7</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8</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9</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10</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cap="flat">
                      <a:noFill/>
                    </a:lnR>
                    <a:lnT cap="flat">
                      <a:noFill/>
                    </a:lnT>
                    <a:lnB cap="flat">
                      <a:noFill/>
                    </a:lnB>
                    <a:lnTlToBr>
                      <a:noFill/>
                    </a:lnTlToBr>
                    <a:lnBlToTr>
                      <a:noFill/>
                    </a:lnBlToTr>
                    <a:noFill/>
                  </a:tcPr>
                </a:tc>
              </a:tr>
            </a:tbl>
          </a:graphicData>
        </a:graphic>
      </p:graphicFrame>
      <p:graphicFrame>
        <p:nvGraphicFramePr>
          <p:cNvPr id="98449" name="Group 145"/>
          <p:cNvGraphicFramePr>
            <a:graphicFrameLocks noGrp="1"/>
          </p:cNvGraphicFramePr>
          <p:nvPr/>
        </p:nvGraphicFramePr>
        <p:xfrm>
          <a:off x="1447800" y="1676400"/>
          <a:ext cx="762000" cy="3592516"/>
        </p:xfrm>
        <a:graphic>
          <a:graphicData uri="http://schemas.openxmlformats.org/drawingml/2006/table">
            <a:tbl>
              <a:tblPr/>
              <a:tblGrid>
                <a:gridCol w="762000"/>
              </a:tblGrid>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cap="fla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222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均值</a:t>
                      </a:r>
                      <a:endPar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cap="flat">
                      <a:noFill/>
                    </a:lnB>
                    <a:lnTlToBr>
                      <a:noFill/>
                    </a:lnTlToBr>
                    <a:lnBlToTr>
                      <a:noFill/>
                    </a:lnBlToTr>
                    <a:noFill/>
                  </a:tcPr>
                </a:tc>
              </a:tr>
            </a:tbl>
          </a:graphicData>
        </a:graphic>
      </p:graphicFrame>
      <p:sp>
        <p:nvSpPr>
          <p:cNvPr id="98473" name="Line 169"/>
          <p:cNvSpPr>
            <a:spLocks noChangeShapeType="1"/>
          </p:cNvSpPr>
          <p:nvPr/>
        </p:nvSpPr>
        <p:spPr bwMode="auto">
          <a:xfrm>
            <a:off x="2133600" y="3429000"/>
            <a:ext cx="609600" cy="7620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4" name="Line 170"/>
          <p:cNvSpPr>
            <a:spLocks noChangeShapeType="1"/>
          </p:cNvSpPr>
          <p:nvPr/>
        </p:nvSpPr>
        <p:spPr bwMode="auto">
          <a:xfrm flipV="1">
            <a:off x="2724150" y="4038600"/>
            <a:ext cx="609600" cy="1524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5" name="Line 171"/>
          <p:cNvSpPr>
            <a:spLocks noChangeShapeType="1"/>
          </p:cNvSpPr>
          <p:nvPr/>
        </p:nvSpPr>
        <p:spPr bwMode="auto">
          <a:xfrm>
            <a:off x="3276600" y="4038600"/>
            <a:ext cx="609600" cy="228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6" name="Line 172"/>
          <p:cNvSpPr>
            <a:spLocks noChangeShapeType="1"/>
          </p:cNvSpPr>
          <p:nvPr/>
        </p:nvSpPr>
        <p:spPr bwMode="auto">
          <a:xfrm>
            <a:off x="3886200" y="4267200"/>
            <a:ext cx="609600" cy="4572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7" name="Line 173"/>
          <p:cNvSpPr>
            <a:spLocks noChangeShapeType="1"/>
          </p:cNvSpPr>
          <p:nvPr/>
        </p:nvSpPr>
        <p:spPr bwMode="auto">
          <a:xfrm>
            <a:off x="5657850" y="3429000"/>
            <a:ext cx="590550" cy="609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8" name="Line 174"/>
          <p:cNvSpPr>
            <a:spLocks noChangeShapeType="1"/>
          </p:cNvSpPr>
          <p:nvPr/>
        </p:nvSpPr>
        <p:spPr bwMode="auto">
          <a:xfrm>
            <a:off x="6248400" y="4038600"/>
            <a:ext cx="609600" cy="5334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79" name="Line 175"/>
          <p:cNvSpPr>
            <a:spLocks noChangeShapeType="1"/>
          </p:cNvSpPr>
          <p:nvPr/>
        </p:nvSpPr>
        <p:spPr bwMode="auto">
          <a:xfrm>
            <a:off x="5657850" y="3124200"/>
            <a:ext cx="590550" cy="11430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0" name="Line 176"/>
          <p:cNvSpPr>
            <a:spLocks noChangeShapeType="1"/>
          </p:cNvSpPr>
          <p:nvPr/>
        </p:nvSpPr>
        <p:spPr bwMode="auto">
          <a:xfrm flipV="1">
            <a:off x="6248400" y="4191000"/>
            <a:ext cx="609600" cy="762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1" name="Oval 177"/>
          <p:cNvSpPr>
            <a:spLocks noChangeArrowheads="1"/>
          </p:cNvSpPr>
          <p:nvPr/>
        </p:nvSpPr>
        <p:spPr bwMode="auto">
          <a:xfrm>
            <a:off x="2667000" y="409575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2" name="Oval 178"/>
          <p:cNvSpPr>
            <a:spLocks noChangeArrowheads="1"/>
          </p:cNvSpPr>
          <p:nvPr/>
        </p:nvSpPr>
        <p:spPr bwMode="auto">
          <a:xfrm>
            <a:off x="3238500" y="39624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3" name="Oval 179"/>
          <p:cNvSpPr>
            <a:spLocks noChangeArrowheads="1"/>
          </p:cNvSpPr>
          <p:nvPr/>
        </p:nvSpPr>
        <p:spPr bwMode="auto">
          <a:xfrm>
            <a:off x="3810000" y="41910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4" name="Oval 180"/>
          <p:cNvSpPr>
            <a:spLocks noChangeArrowheads="1"/>
          </p:cNvSpPr>
          <p:nvPr/>
        </p:nvSpPr>
        <p:spPr bwMode="auto">
          <a:xfrm>
            <a:off x="4419600" y="46482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5" name="Oval 181"/>
          <p:cNvSpPr>
            <a:spLocks noChangeArrowheads="1"/>
          </p:cNvSpPr>
          <p:nvPr/>
        </p:nvSpPr>
        <p:spPr bwMode="auto">
          <a:xfrm>
            <a:off x="5581650" y="33528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6" name="Oval 182"/>
          <p:cNvSpPr>
            <a:spLocks noChangeArrowheads="1"/>
          </p:cNvSpPr>
          <p:nvPr/>
        </p:nvSpPr>
        <p:spPr bwMode="auto">
          <a:xfrm>
            <a:off x="6210300" y="4000500"/>
            <a:ext cx="152400" cy="1143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7" name="Oval 183"/>
          <p:cNvSpPr>
            <a:spLocks noChangeArrowheads="1"/>
          </p:cNvSpPr>
          <p:nvPr/>
        </p:nvSpPr>
        <p:spPr bwMode="auto">
          <a:xfrm>
            <a:off x="6781800" y="44958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8" name="Rectangle 184"/>
          <p:cNvSpPr>
            <a:spLocks noChangeArrowheads="1"/>
          </p:cNvSpPr>
          <p:nvPr/>
        </p:nvSpPr>
        <p:spPr bwMode="auto">
          <a:xfrm>
            <a:off x="5581650" y="302895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89" name="Rectangle 185"/>
          <p:cNvSpPr>
            <a:spLocks noChangeArrowheads="1"/>
          </p:cNvSpPr>
          <p:nvPr/>
        </p:nvSpPr>
        <p:spPr bwMode="auto">
          <a:xfrm>
            <a:off x="6191250" y="419100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90" name="Rectangle 186"/>
          <p:cNvSpPr>
            <a:spLocks noChangeArrowheads="1"/>
          </p:cNvSpPr>
          <p:nvPr/>
        </p:nvSpPr>
        <p:spPr bwMode="auto">
          <a:xfrm>
            <a:off x="6781800" y="411480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91" name="AutoShape 187"/>
          <p:cNvSpPr>
            <a:spLocks noChangeArrowheads="1"/>
          </p:cNvSpPr>
          <p:nvPr/>
        </p:nvSpPr>
        <p:spPr bwMode="auto">
          <a:xfrm>
            <a:off x="2895600" y="2209800"/>
            <a:ext cx="2438400" cy="1143000"/>
          </a:xfrm>
          <a:prstGeom prst="wedgeRoundRectCallout">
            <a:avLst>
              <a:gd name="adj1" fmla="val 11653"/>
              <a:gd name="adj2" fmla="val 90694"/>
              <a:gd name="adj3" fmla="val 16667"/>
            </a:avLst>
          </a:prstGeom>
          <a:solidFill>
            <a:srgbClr val="00FF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r>
              <a:rPr lang="en-US" altLang="zh-CN" sz="2400" b="1">
                <a:effectLst>
                  <a:outerShdw blurRad="38100" dist="38100" dir="2700000" algn="tl">
                    <a:srgbClr val="FFFFFF"/>
                  </a:outerShdw>
                </a:effectLst>
                <a:latin typeface="Times New Roman" panose="02020603050405020304" pitchFamily="18" charset="0"/>
              </a:rPr>
              <a:t>4</a:t>
            </a:r>
            <a:r>
              <a:rPr lang="en-US" altLang="zh-CN" sz="2400" b="1" baseline="-25000">
                <a:effectLst>
                  <a:outerShdw blurRad="38100" dist="38100" dir="2700000" algn="tl">
                    <a:srgbClr val="FFFFFF"/>
                  </a:outerShdw>
                </a:effectLst>
                <a:latin typeface="Times New Roman" panose="02020603050405020304" pitchFamily="18" charset="0"/>
              </a:rPr>
              <a:t>1S</a:t>
            </a:r>
            <a:endParaRPr lang="en-US" altLang="zh-CN" sz="2400" b="1" baseline="-25000">
              <a:effectLst>
                <a:outerShdw blurRad="38100" dist="38100" dir="2700000" algn="tl">
                  <a:srgbClr val="FFFFFF"/>
                </a:outerShdw>
              </a:effectLst>
              <a:latin typeface="Times New Roman" panose="02020603050405020304" pitchFamily="18" charset="0"/>
            </a:endParaRPr>
          </a:p>
          <a:p>
            <a:pPr algn="ctr" eaLnBrk="0" hangingPunct="0"/>
            <a:r>
              <a:rPr lang="zh-CN" altLang="en-US" sz="2400" b="1">
                <a:effectLst>
                  <a:outerShdw blurRad="38100" dist="38100" dir="2700000" algn="tl">
                    <a:srgbClr val="FFFFFF"/>
                  </a:outerShdw>
                </a:effectLst>
                <a:latin typeface="Times New Roman" panose="02020603050405020304" pitchFamily="18" charset="0"/>
              </a:rPr>
              <a:t>失控规则</a:t>
            </a:r>
            <a:endParaRPr lang="zh-CN" altLang="en-US" sz="2400" b="1">
              <a:effectLst>
                <a:outerShdw blurRad="38100" dist="38100" dir="2700000" algn="tl">
                  <a:srgbClr val="FFFFFF"/>
                </a:outerShdw>
              </a:effectLst>
              <a:latin typeface="Times New Roman" panose="02020603050405020304" pitchFamily="18" charset="0"/>
            </a:endParaRPr>
          </a:p>
        </p:txBody>
      </p:sp>
      <p:sp>
        <p:nvSpPr>
          <p:cNvPr id="98492" name="Oval 188"/>
          <p:cNvSpPr>
            <a:spLocks noChangeArrowheads="1"/>
          </p:cNvSpPr>
          <p:nvPr/>
        </p:nvSpPr>
        <p:spPr bwMode="auto">
          <a:xfrm>
            <a:off x="2411413" y="3716338"/>
            <a:ext cx="2514600" cy="1371600"/>
          </a:xfrm>
          <a:prstGeom prst="ellipse">
            <a:avLst/>
          </a:prstGeom>
          <a:noFill/>
          <a:ln w="508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93" name="Oval 189"/>
          <p:cNvSpPr>
            <a:spLocks noChangeArrowheads="1"/>
          </p:cNvSpPr>
          <p:nvPr/>
        </p:nvSpPr>
        <p:spPr bwMode="auto">
          <a:xfrm rot="-1834953">
            <a:off x="5702300" y="2625725"/>
            <a:ext cx="1220788" cy="2438400"/>
          </a:xfrm>
          <a:prstGeom prst="ellipse">
            <a:avLst/>
          </a:prstGeom>
          <a:noFill/>
          <a:ln w="508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98494" name="AutoShape 190"/>
          <p:cNvSpPr>
            <a:spLocks noChangeArrowheads="1"/>
          </p:cNvSpPr>
          <p:nvPr/>
        </p:nvSpPr>
        <p:spPr bwMode="auto">
          <a:xfrm>
            <a:off x="6477000" y="2133600"/>
            <a:ext cx="1905000" cy="990600"/>
          </a:xfrm>
          <a:prstGeom prst="wedgeRoundRectCallout">
            <a:avLst>
              <a:gd name="adj1" fmla="val -37500"/>
              <a:gd name="adj2" fmla="val 70995"/>
              <a:gd name="adj3" fmla="val 16667"/>
            </a:avLst>
          </a:prstGeom>
          <a:solidFill>
            <a:srgbClr val="00FF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r>
              <a:rPr lang="en-US" altLang="zh-CN" sz="2400" b="1">
                <a:effectLst>
                  <a:outerShdw blurRad="38100" dist="38100" dir="2700000" algn="tl">
                    <a:srgbClr val="FFFFFF"/>
                  </a:outerShdw>
                </a:effectLst>
                <a:latin typeface="Times New Roman" panose="02020603050405020304" pitchFamily="18" charset="0"/>
              </a:rPr>
              <a:t>4</a:t>
            </a:r>
            <a:r>
              <a:rPr lang="en-US" altLang="zh-CN" sz="2400" b="1" baseline="-25000">
                <a:effectLst>
                  <a:outerShdw blurRad="38100" dist="38100" dir="2700000" algn="tl">
                    <a:srgbClr val="FFFFFF"/>
                  </a:outerShdw>
                </a:effectLst>
                <a:latin typeface="Times New Roman" panose="02020603050405020304" pitchFamily="18" charset="0"/>
              </a:rPr>
              <a:t>1S</a:t>
            </a:r>
            <a:endParaRPr lang="en-US" altLang="zh-CN" sz="2400" b="1" baseline="-25000">
              <a:effectLst>
                <a:outerShdw blurRad="38100" dist="38100" dir="2700000" algn="tl">
                  <a:srgbClr val="FFFFFF"/>
                </a:outerShdw>
              </a:effectLst>
              <a:latin typeface="Times New Roman" panose="02020603050405020304" pitchFamily="18" charset="0"/>
            </a:endParaRPr>
          </a:p>
          <a:p>
            <a:pPr algn="ctr" eaLnBrk="0" hangingPunct="0"/>
            <a:r>
              <a:rPr lang="zh-CN" altLang="en-US" sz="2400" b="1">
                <a:effectLst>
                  <a:outerShdw blurRad="38100" dist="38100" dir="2700000" algn="tl">
                    <a:srgbClr val="FFFFFF"/>
                  </a:outerShdw>
                </a:effectLst>
                <a:latin typeface="Times New Roman" panose="02020603050405020304" pitchFamily="18" charset="0"/>
              </a:rPr>
              <a:t>失控规则</a:t>
            </a:r>
            <a:endParaRPr lang="zh-CN" altLang="en-US" sz="2400" b="1">
              <a:effectLst>
                <a:outerShdw blurRad="38100" dist="38100" dir="2700000" algn="tl">
                  <a:srgbClr val="FFFFFF"/>
                </a:outerShdw>
              </a:effectLst>
              <a:latin typeface="Times New Roman" panose="02020603050405020304" pitchFamily="18" charset="0"/>
            </a:endParaRPr>
          </a:p>
        </p:txBody>
      </p:sp>
      <p:sp>
        <p:nvSpPr>
          <p:cNvPr id="98495" name="Text Box 191"/>
          <p:cNvSpPr txBox="1">
            <a:spLocks noChangeArrowheads="1"/>
          </p:cNvSpPr>
          <p:nvPr/>
        </p:nvSpPr>
        <p:spPr bwMode="auto">
          <a:xfrm>
            <a:off x="2743200" y="381000"/>
            <a:ext cx="56388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3600" b="1">
                <a:latin typeface="+mj-ea"/>
                <a:ea typeface="+mj-ea"/>
              </a:rPr>
              <a:t>4</a:t>
            </a:r>
            <a:r>
              <a:rPr lang="en-US" altLang="zh-CN" sz="3600" b="1" baseline="-25000">
                <a:latin typeface="+mj-ea"/>
                <a:ea typeface="+mj-ea"/>
              </a:rPr>
              <a:t>1S</a:t>
            </a:r>
            <a:r>
              <a:rPr lang="zh-CN" altLang="en-US" sz="3600" b="1">
                <a:latin typeface="+mj-ea"/>
                <a:ea typeface="+mj-ea"/>
              </a:rPr>
              <a:t>失控规则示意图</a:t>
            </a:r>
            <a:endParaRPr lang="zh-CN" altLang="en-US" sz="3600" b="1">
              <a:latin typeface="+mj-ea"/>
              <a:ea typeface="+mj-ea"/>
            </a:endParaRPr>
          </a:p>
        </p:txBody>
      </p:sp>
    </p:spTree>
  </p:cSld>
  <p:clrMapOvr>
    <a:masterClrMapping/>
  </p:clrMapOvr>
  <p:transition/>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9330" name="Rectangle 2"/>
          <p:cNvSpPr>
            <a:spLocks noGrp="1" noChangeArrowheads="1"/>
          </p:cNvSpPr>
          <p:nvPr>
            <p:ph type="title"/>
          </p:nvPr>
        </p:nvSpPr>
        <p:spPr/>
        <p:txBody>
          <a:bodyPr/>
          <a:lstStyle/>
          <a:p>
            <a:r>
              <a:rPr lang="zh-CN" altLang="en-US" sz="4000" b="1">
                <a:latin typeface="微软雅黑" panose="020b0503020204020204" pitchFamily="34" charset="-122"/>
                <a:ea typeface="微软雅黑" panose="020b0503020204020204" pitchFamily="34" charset="-122"/>
              </a:rPr>
              <a:t>规则</a:t>
            </a:r>
            <a:endParaRPr lang="zh-CN" altLang="en-US" sz="4000" b="1">
              <a:latin typeface="微软雅黑" panose="020b0503020204020204" pitchFamily="34" charset="-122"/>
              <a:ea typeface="微软雅黑" panose="020b0503020204020204" pitchFamily="34" charset="-122"/>
            </a:endParaRPr>
          </a:p>
        </p:txBody>
      </p:sp>
      <p:sp>
        <p:nvSpPr>
          <p:cNvPr id="99331" name="AutoShape 3"/>
          <p:cNvSpPr>
            <a:spLocks noChangeAspect="1" noChangeArrowheads="1"/>
          </p:cNvSpPr>
          <p:nvPr>
            <p:ph type="body" idx="4294967295"/>
          </p:nvPr>
        </p:nvSpPr>
        <p:spPr>
          <a:xfrm>
            <a:off x="457200" y="4077072"/>
            <a:ext cx="7884368" cy="1524000"/>
          </a:xfrm>
        </p:spPr>
        <p:txBody>
          <a:bodyPr/>
          <a:lstStyle/>
          <a:p>
            <a:pPr algn="just">
              <a:lnSpc>
                <a:spcPct val="90000"/>
              </a:lnSpc>
            </a:pPr>
            <a:r>
              <a:rPr lang="zh-CN" altLang="en-US" sz="1600">
                <a:latin typeface="Times New Roman" panose="02020603050405020304" pitchFamily="18" charset="0"/>
                <a:ea typeface="楷体" panose="02010609060101010101" pitchFamily="49" charset="-122"/>
                <a:cs typeface="Times New Roman" panose="02020603050405020304" pitchFamily="18" charset="0"/>
              </a:rPr>
              <a:t>符合该规则的条件为：</a:t>
            </a:r>
            <a:endParaRPr lang="zh-CN" altLang="en-US" sz="16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buFontTx/>
              <a:buNone/>
            </a:pPr>
            <a:r>
              <a:rPr lang="zh-CN" altLang="en-US" sz="1600">
                <a:solidFill>
                  <a:srgbClr val="008000"/>
                </a:solidFill>
                <a:latin typeface="Times New Roman" panose="02020603050405020304" pitchFamily="18" charset="0"/>
                <a:ea typeface="楷体" panose="02010609060101010101" pitchFamily="49" charset="-122"/>
                <a:cs typeface="Times New Roman" panose="02020603050405020304" pitchFamily="18" charset="0"/>
              </a:rPr>
              <a:t>●</a:t>
            </a:r>
            <a:r>
              <a:rPr lang="zh-CN" altLang="en-US" sz="1600">
                <a:latin typeface="Times New Roman" panose="02020603050405020304" pitchFamily="18" charset="0"/>
                <a:ea typeface="楷体" panose="02010609060101010101" pitchFamily="49" charset="-122"/>
                <a:cs typeface="Times New Roman" panose="02020603050405020304" pitchFamily="18" charset="0"/>
              </a:rPr>
              <a:t> 需要</a:t>
            </a:r>
            <a:r>
              <a:rPr lang="en-US" altLang="zh-CN" sz="1600">
                <a:latin typeface="Times New Roman" panose="02020603050405020304" pitchFamily="18" charset="0"/>
                <a:ea typeface="楷体" panose="02010609060101010101" pitchFamily="49" charset="-122"/>
                <a:cs typeface="Times New Roman" panose="02020603050405020304" pitchFamily="18" charset="0"/>
              </a:rPr>
              <a:t>10</a:t>
            </a:r>
            <a:r>
              <a:rPr lang="zh-CN" altLang="en-US" sz="1600">
                <a:latin typeface="Times New Roman" panose="02020603050405020304" pitchFamily="18" charset="0"/>
                <a:ea typeface="楷体" panose="02010609060101010101" pitchFamily="49" charset="-122"/>
                <a:cs typeface="Times New Roman" panose="02020603050405020304" pitchFamily="18" charset="0"/>
              </a:rPr>
              <a:t>个控制结果</a:t>
            </a:r>
            <a:r>
              <a:rPr lang="zh-CN" altLang="en-US" sz="1600">
                <a:solidFill>
                  <a:srgbClr val="008000"/>
                </a:solidFill>
                <a:latin typeface="Times New Roman" panose="02020603050405020304" pitchFamily="18" charset="0"/>
                <a:ea typeface="楷体" panose="02010609060101010101" pitchFamily="49" charset="-122"/>
                <a:cs typeface="Times New Roman" panose="02020603050405020304" pitchFamily="18" charset="0"/>
              </a:rPr>
              <a:t>●</a:t>
            </a:r>
            <a:r>
              <a:rPr lang="zh-CN" altLang="en-US" sz="1600">
                <a:latin typeface="Times New Roman" panose="02020603050405020304" pitchFamily="18" charset="0"/>
                <a:ea typeface="楷体" panose="02010609060101010101" pitchFamily="49" charset="-122"/>
                <a:cs typeface="Times New Roman" panose="02020603050405020304" pitchFamily="18" charset="0"/>
              </a:rPr>
              <a:t> 无论各个控制值落在多少标准差限值，它们均在均值的同侧。</a:t>
            </a:r>
            <a:endParaRPr lang="zh-CN" altLang="en-US" sz="16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1600">
                <a:latin typeface="Times New Roman" panose="02020603050405020304" pitchFamily="18" charset="0"/>
                <a:ea typeface="楷体" panose="02010609060101010101" pitchFamily="49" charset="-122"/>
                <a:cs typeface="Times New Roman" panose="02020603050405020304" pitchFamily="18" charset="0"/>
              </a:rPr>
              <a:t>该规则应用：在一个控制品内（均为水平</a:t>
            </a:r>
            <a:r>
              <a:rPr lang="en-US" altLang="zh-CN" sz="1600">
                <a:latin typeface="Times New Roman" panose="02020603050405020304" pitchFamily="18" charset="0"/>
                <a:ea typeface="楷体" panose="02010609060101010101" pitchFamily="49" charset="-122"/>
                <a:cs typeface="Times New Roman" panose="02020603050405020304" pitchFamily="18" charset="0"/>
              </a:rPr>
              <a:t>Ⅰ</a:t>
            </a:r>
            <a:r>
              <a:rPr lang="zh-CN" altLang="en-US" sz="1600">
                <a:latin typeface="Times New Roman" panose="02020603050405020304" pitchFamily="18" charset="0"/>
                <a:ea typeface="楷体" panose="02010609060101010101" pitchFamily="49" charset="-122"/>
                <a:cs typeface="Times New Roman" panose="02020603050405020304" pitchFamily="18" charset="0"/>
              </a:rPr>
              <a:t>的控制结果），或在各个控制品间（如：综合水平</a:t>
            </a:r>
            <a:r>
              <a:rPr lang="en-US" altLang="zh-CN" sz="1600">
                <a:latin typeface="Times New Roman" panose="02020603050405020304" pitchFamily="18" charset="0"/>
                <a:ea typeface="楷体" panose="02010609060101010101" pitchFamily="49" charset="-122"/>
                <a:cs typeface="Times New Roman" panose="02020603050405020304" pitchFamily="18" charset="0"/>
              </a:rPr>
              <a:t>Ⅰ</a:t>
            </a:r>
            <a:r>
              <a:rPr lang="zh-CN" altLang="en-US" sz="1600">
                <a:latin typeface="Times New Roman" panose="02020603050405020304" pitchFamily="18" charset="0"/>
                <a:ea typeface="楷体" panose="02010609060101010101" pitchFamily="49" charset="-122"/>
                <a:cs typeface="Times New Roman" panose="02020603050405020304" pitchFamily="18" charset="0"/>
              </a:rPr>
              <a:t>、</a:t>
            </a:r>
            <a:r>
              <a:rPr lang="en-US" altLang="zh-CN" sz="1600">
                <a:latin typeface="Times New Roman" panose="02020603050405020304" pitchFamily="18" charset="0"/>
                <a:ea typeface="楷体" panose="02010609060101010101" pitchFamily="49" charset="-122"/>
                <a:cs typeface="Times New Roman" panose="02020603050405020304" pitchFamily="18" charset="0"/>
              </a:rPr>
              <a:t>Ⅱ</a:t>
            </a:r>
            <a:r>
              <a:rPr lang="zh-CN" altLang="en-US" sz="1600">
                <a:latin typeface="Times New Roman" panose="02020603050405020304" pitchFamily="18" charset="0"/>
                <a:ea typeface="楷体" panose="02010609060101010101" pitchFamily="49" charset="-122"/>
                <a:cs typeface="Times New Roman" panose="02020603050405020304" pitchFamily="18" charset="0"/>
              </a:rPr>
              <a:t>、与</a:t>
            </a:r>
            <a:r>
              <a:rPr lang="en-US" altLang="zh-CN" sz="1600">
                <a:latin typeface="Times New Roman" panose="02020603050405020304" pitchFamily="18" charset="0"/>
                <a:ea typeface="楷体" panose="02010609060101010101" pitchFamily="49" charset="-122"/>
                <a:cs typeface="Times New Roman" panose="02020603050405020304" pitchFamily="18" charset="0"/>
              </a:rPr>
              <a:t>Ⅲ</a:t>
            </a:r>
            <a:r>
              <a:rPr lang="zh-CN" altLang="en-US" sz="1600">
                <a:latin typeface="Times New Roman" panose="02020603050405020304" pitchFamily="18" charset="0"/>
                <a:ea typeface="楷体" panose="02010609060101010101" pitchFamily="49" charset="-122"/>
                <a:cs typeface="Times New Roman" panose="02020603050405020304" pitchFamily="18" charset="0"/>
              </a:rPr>
              <a:t>控制结果）。符合一个控制品内的，指示方法曲线的局部有系统偏倚；符合各个控制品间的，指示在较宽的浓度范围有系统偏倚。  </a:t>
            </a:r>
            <a:endParaRPr lang="zh-CN" altLang="en-US" sz="1600">
              <a:latin typeface="Times New Roman" panose="02020603050405020304" pitchFamily="18" charset="0"/>
              <a:ea typeface="楷体" panose="02010609060101010101" pitchFamily="49" charset="-122"/>
              <a:cs typeface="Times New Roman" panose="02020603050405020304" pitchFamily="18" charset="0"/>
            </a:endParaRPr>
          </a:p>
        </p:txBody>
      </p:sp>
      <p:graphicFrame>
        <p:nvGraphicFramePr>
          <p:cNvPr id="99332" name="Object 4"/>
          <p:cNvGraphicFramePr>
            <a:graphicFrameLocks noChangeAspect="1"/>
          </p:cNvGraphicFramePr>
          <p:nvPr/>
        </p:nvGraphicFramePr>
        <p:xfrm>
          <a:off x="3132138" y="476250"/>
          <a:ext cx="896937" cy="661988"/>
        </p:xfrm>
        <a:graphic>
          <a:graphicData uri="http://schemas.openxmlformats.org/presentationml/2006/ole">
            <mc:AlternateContent>
              <mc:Choice xmlns:v="urn:schemas-microsoft-com:vml" Requires="v">
                <p:oleObj spid="_x0000_s1045" name="Microsoft 公式 3.0" r:id="rId2" imgW="266700" imgH="228600" progId="Equation.3">
                  <p:embed/>
                </p:oleObj>
              </mc:Choice>
              <mc:Fallback>
                <p:oleObj name="Microsoft 公式 3.0" r:id="rId2" imgW="266700" imgH="2286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3132138" y="476250"/>
                        <a:ext cx="896937" cy="661988"/>
                      </a:xfrm>
                      <a:prstGeom prst="rect">
                        <a:avLst/>
                      </a:prstGeom>
                      <a:noFill/>
                      <a:ln>
                        <a:noFill/>
                      </a:ln>
                      <a:effectLst/>
                    </p:spPr>
                  </p:pic>
                </p:oleObj>
              </mc:Fallback>
            </mc:AlternateContent>
          </a:graphicData>
        </a:graphic>
      </p:graphicFrame>
      <p:graphicFrame>
        <p:nvGraphicFramePr>
          <p:cNvPr id="99333" name="Object 5"/>
          <p:cNvGraphicFramePr>
            <a:graphicFrameLocks noChangeAspect="1"/>
          </p:cNvGraphicFramePr>
          <p:nvPr/>
        </p:nvGraphicFramePr>
        <p:xfrm>
          <a:off x="1371600" y="1600200"/>
          <a:ext cx="6172200" cy="1990725"/>
        </p:xfrm>
        <a:graphic>
          <a:graphicData uri="http://schemas.openxmlformats.org/presentationml/2006/ole">
            <mc:AlternateContent>
              <mc:Choice xmlns:v="urn:schemas-microsoft-com:vml" Requires="v">
                <p:oleObj spid="_x0000_s1046" name="位图图像" r:id="rId4" imgW="4943475" imgH="1990725" progId="Paint.Picture">
                  <p:embed/>
                </p:oleObj>
              </mc:Choice>
              <mc:Fallback>
                <p:oleObj name="位图图像" r:id="rId4" imgW="4943475" imgH="1990725" progId="Paint.Picture">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1371600" y="1600200"/>
                        <a:ext cx="6172200" cy="1990725"/>
                      </a:xfrm>
                      <a:prstGeom prst="rect">
                        <a:avLst/>
                      </a:prstGeom>
                      <a:noFill/>
                      <a:ln>
                        <a:noFill/>
                      </a:ln>
                      <a:effectLst/>
                    </p:spPr>
                  </p:pic>
                </p:oleObj>
              </mc:Fallback>
            </mc:AlternateContent>
          </a:graphicData>
        </a:graphic>
      </p:graphicFrame>
    </p:spTree>
  </p:cSld>
  <p:clrMapOvr>
    <a:masterClrMapping/>
  </p:clrMapOvr>
  <p:transition/>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aphicFrame>
        <p:nvGraphicFramePr>
          <p:cNvPr id="100354" name="Group 2"/>
          <p:cNvGraphicFramePr>
            <a:graphicFrameLocks noGrp="1"/>
          </p:cNvGraphicFramePr>
          <p:nvPr/>
        </p:nvGraphicFramePr>
        <p:xfrm>
          <a:off x="2133600" y="1371600"/>
          <a:ext cx="6477000" cy="4145280"/>
        </p:xfrm>
        <a:graphic>
          <a:graphicData uri="http://schemas.openxmlformats.org/drawingml/2006/table">
            <a:tbl>
              <a:tblPr/>
              <a:tblGrid>
                <a:gridCol w="588963"/>
                <a:gridCol w="588962"/>
                <a:gridCol w="587375"/>
                <a:gridCol w="588963"/>
                <a:gridCol w="588962"/>
                <a:gridCol w="590550"/>
                <a:gridCol w="588963"/>
                <a:gridCol w="588962"/>
                <a:gridCol w="587375"/>
                <a:gridCol w="588963"/>
                <a:gridCol w="588962"/>
              </a:tblGrid>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57150" cap="flat" cmpd="sng" algn="ctr">
                      <a:solidFill>
                        <a:schemeClr val="tx1"/>
                      </a:solidFill>
                      <a:prstDash val="solid"/>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4825">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38100" cap="flat" cmpd="sng" algn="ctr">
                      <a:solidFill>
                        <a:schemeClr val="tx1"/>
                      </a:solidFill>
                      <a:prstDash val="sysDot"/>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ot"/>
                      <a:round/>
                      <a:headEnd type="none" w="med" len="med"/>
                      <a:tailEnd type="none" w="med" len="med"/>
                    </a:lnT>
                    <a:lnB w="38100" cap="flat" cmpd="sng" algn="ctr">
                      <a:solidFill>
                        <a:schemeClr val="tx1"/>
                      </a:solidFill>
                      <a:prstDash val="sysDash"/>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ysDash"/>
                      <a:round/>
                      <a:headEnd type="none" w="med" len="med"/>
                      <a:tailEnd type="none" w="med" len="med"/>
                    </a:lnT>
                    <a:lnB w="38100" cap="flat" cmpd="sng" algn="ctr">
                      <a:solidFill>
                        <a:schemeClr val="tx1"/>
                      </a:solidFill>
                      <a:prstDash val="solid"/>
                      <a:round/>
                      <a:headEnd type="none" w="med" len="med"/>
                      <a:tailEnd type="none" w="med" len="med"/>
                    </a:lnB>
                    <a:lnTlToBr>
                      <a:noFill/>
                    </a:lnTlToBr>
                    <a:lnBlToTr>
                      <a:noFill/>
                    </a:lnBlToTr>
                    <a:noFill/>
                  </a:tcPr>
                </a:tc>
              </a:tr>
              <a:tr h="5080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5715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20000"/>
                        </a:spcBef>
                        <a:spcAft>
                          <a:spcPct val="0"/>
                        </a:spcAft>
                        <a:buClrTx/>
                        <a:buSzTx/>
                        <a:buFontTx/>
                        <a:buNone/>
                      </a:pPr>
                      <a:endParaRPr kumimoji="0" lang="zh-CN" altLang="zh-CN" sz="2800" b="0" i="0" u="none" strike="noStrike" cap="none" normalizeH="0" baseline="0">
                        <a:ln>
                          <a:noFill/>
                        </a:ln>
                        <a:solidFill>
                          <a:schemeClr val="tx1"/>
                        </a:solidFill>
                        <a:effectLst/>
                        <a:latin typeface="Arial" pitchFamily="34" charset="0"/>
                        <a:ea typeface="宋体" panose="02010600030101010101" pitchFamily="2" charset="-122"/>
                      </a:endParaRPr>
                    </a:p>
                  </a:txBody>
                  <a:tcPr horzOverflow="overflow">
                    <a:lnL w="12700" cap="flat" cmpd="sng" algn="ctr">
                      <a:solidFill>
                        <a:schemeClr val="tx1"/>
                      </a:solidFill>
                      <a:prstDash val="solid"/>
                      <a:round/>
                      <a:headEnd type="none" w="med" len="med"/>
                      <a:tailEnd type="none" w="med" len="med"/>
                    </a:lnL>
                    <a:lnR w="57150" cap="flat" cmpd="sng" algn="ctr">
                      <a:solidFill>
                        <a:schemeClr val="tx1"/>
                      </a:solidFill>
                      <a:prstDash val="solid"/>
                      <a:round/>
                      <a:headEnd type="none" w="med" len="med"/>
                      <a:tailEnd type="none" w="med" len="med"/>
                    </a:lnR>
                    <a:lnT w="38100" cap="flat" cmpd="sng" algn="ctr">
                      <a:solidFill>
                        <a:schemeClr val="tx1"/>
                      </a:solidFill>
                      <a:prstDash val="solid"/>
                      <a:round/>
                      <a:headEnd type="none" w="med" len="med"/>
                      <a:tailEnd type="none" w="med" len="med"/>
                    </a:lnT>
                    <a:lnB w="57150" cap="flat" cmpd="sng" algn="ctr">
                      <a:solidFill>
                        <a:schemeClr val="tx1"/>
                      </a:solidFill>
                      <a:prstDash val="solid"/>
                      <a:round/>
                      <a:headEnd type="none" w="med" len="med"/>
                      <a:tailEnd type="none" w="med" len="med"/>
                    </a:lnB>
                    <a:lnTlToBr>
                      <a:noFill/>
                    </a:lnTlToBr>
                    <a:lnBlToTr>
                      <a:noFill/>
                    </a:lnBlToTr>
                    <a:noFill/>
                  </a:tcPr>
                </a:tc>
              </a:tr>
            </a:tbl>
          </a:graphicData>
        </a:graphic>
      </p:graphicFrame>
      <p:graphicFrame>
        <p:nvGraphicFramePr>
          <p:cNvPr id="100464" name="Group 112"/>
          <p:cNvGraphicFramePr>
            <a:graphicFrameLocks noGrp="1"/>
          </p:cNvGraphicFramePr>
          <p:nvPr/>
        </p:nvGraphicFramePr>
        <p:xfrm>
          <a:off x="2438400" y="5537200"/>
          <a:ext cx="5867400" cy="396240"/>
        </p:xfrm>
        <a:graphic>
          <a:graphicData uri="http://schemas.openxmlformats.org/drawingml/2006/table">
            <a:tbl>
              <a:tblPr/>
              <a:tblGrid>
                <a:gridCol w="587375"/>
                <a:gridCol w="585788"/>
                <a:gridCol w="587375"/>
                <a:gridCol w="585787"/>
                <a:gridCol w="587375"/>
                <a:gridCol w="587375"/>
                <a:gridCol w="585788"/>
                <a:gridCol w="587375"/>
                <a:gridCol w="585787"/>
                <a:gridCol w="587375"/>
              </a:tblGrid>
              <a:tr h="330200">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4</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5</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6</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7</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8</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9</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a:noFill/>
                    </a:lnR>
                    <a:lnT cap="flat">
                      <a:noFill/>
                    </a:lnT>
                    <a:lnB cap="flat">
                      <a:noFill/>
                    </a:lnB>
                    <a:lnTlToBr>
                      <a:noFill/>
                    </a:lnTlToBr>
                    <a:lnBlToTr>
                      <a:noFill/>
                    </a:lnBlToTr>
                    <a:noFill/>
                  </a:tcPr>
                </a:tc>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ctr"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10</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a:noFill/>
                    </a:lnL>
                    <a:lnR cap="flat">
                      <a:noFill/>
                    </a:lnR>
                    <a:lnT cap="flat">
                      <a:noFill/>
                    </a:lnT>
                    <a:lnB cap="flat">
                      <a:noFill/>
                    </a:lnB>
                    <a:lnTlToBr>
                      <a:noFill/>
                    </a:lnTlToBr>
                    <a:lnBlToTr>
                      <a:noFill/>
                    </a:lnBlToTr>
                    <a:noFill/>
                  </a:tcPr>
                </a:tc>
              </a:tr>
            </a:tbl>
          </a:graphicData>
        </a:graphic>
      </p:graphicFrame>
      <p:graphicFrame>
        <p:nvGraphicFramePr>
          <p:cNvPr id="100497" name="Group 145"/>
          <p:cNvGraphicFramePr>
            <a:graphicFrameLocks noGrp="1"/>
          </p:cNvGraphicFramePr>
          <p:nvPr/>
        </p:nvGraphicFramePr>
        <p:xfrm>
          <a:off x="1447800" y="1676400"/>
          <a:ext cx="762000" cy="3592516"/>
        </p:xfrm>
        <a:graphic>
          <a:graphicData uri="http://schemas.openxmlformats.org/drawingml/2006/table">
            <a:tbl>
              <a:tblPr/>
              <a:tblGrid>
                <a:gridCol w="762000"/>
              </a:tblGrid>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cap="fla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222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均值</a:t>
                      </a:r>
                      <a:endParaRPr kumimoji="0" lang="zh-CN" altLang="en-US"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-1S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09588">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-2S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a:noFill/>
                    </a:lnB>
                    <a:lnTlToBr>
                      <a:noFill/>
                    </a:lnTlToBr>
                    <a:lnBlToTr>
                      <a:noFill/>
                    </a:lnBlToTr>
                    <a:noFill/>
                  </a:tcPr>
                </a:tc>
              </a:tr>
              <a:tr h="512763">
                <a:tc>
                  <a:txBody>
                    <a:bodyPr vert="horz" wrap="square"/>
                    <a:lstStyle>
                      <a:lvl1pPr>
                        <a:spcBef>
                          <a:spcPct val="20000"/>
                        </a:spcBef>
                        <a:defRPr sz="2800">
                          <a:solidFill>
                            <a:schemeClr val="tx1"/>
                          </a:solidFill>
                          <a:latin typeface="Arial" pitchFamily="34" charset="0"/>
                          <a:ea typeface="宋体" panose="02010600030101010101" pitchFamily="2" charset="-122"/>
                        </a:defRPr>
                      </a:lvl1pPr>
                      <a:lvl2pPr>
                        <a:spcBef>
                          <a:spcPct val="20000"/>
                        </a:spcBef>
                        <a:defRPr sz="2400">
                          <a:solidFill>
                            <a:schemeClr val="tx1"/>
                          </a:solidFill>
                          <a:latin typeface="Arial" pitchFamily="34" charset="0"/>
                          <a:ea typeface="宋体" panose="02010600030101010101" pitchFamily="2" charset="-122"/>
                        </a:defRPr>
                      </a:lvl2pPr>
                      <a:lvl3pPr>
                        <a:spcBef>
                          <a:spcPct val="20000"/>
                        </a:spcBef>
                        <a:defRPr sz="2000">
                          <a:solidFill>
                            <a:schemeClr val="tx1"/>
                          </a:solidFill>
                          <a:latin typeface="Arial" pitchFamily="34" charset="0"/>
                          <a:ea typeface="宋体" panose="02010600030101010101" pitchFamily="2" charset="-122"/>
                        </a:defRPr>
                      </a:lvl3pPr>
                      <a:lvl4pPr>
                        <a:spcBef>
                          <a:spcPct val="20000"/>
                        </a:spcBef>
                        <a:defRPr>
                          <a:solidFill>
                            <a:schemeClr val="tx1"/>
                          </a:solidFill>
                          <a:latin typeface="Arial" pitchFamily="34" charset="0"/>
                          <a:ea typeface="宋体" panose="02010600030101010101" pitchFamily="2" charset="-122"/>
                        </a:defRPr>
                      </a:lvl4pPr>
                      <a:lvl5pPr>
                        <a:spcBef>
                          <a:spcPct val="20000"/>
                        </a:spcBef>
                        <a:defRPr>
                          <a:solidFill>
                            <a:schemeClr val="tx1"/>
                          </a:solidFill>
                          <a:latin typeface="Arial" pitchFamily="34" charset="0"/>
                          <a:ea typeface="宋体" panose="02010600030101010101" pitchFamily="2" charset="-122"/>
                        </a:defRPr>
                      </a:lvl5pPr>
                      <a:lvl6pPr fontAlgn="base">
                        <a:spcBef>
                          <a:spcPct val="20000"/>
                        </a:spcBef>
                        <a:spcAft>
                          <a:spcPct val="0"/>
                        </a:spcAft>
                        <a:defRPr>
                          <a:solidFill>
                            <a:schemeClr val="tx1"/>
                          </a:solidFill>
                          <a:latin typeface="Arial" pitchFamily="34" charset="0"/>
                          <a:ea typeface="宋体" panose="02010600030101010101" pitchFamily="2" charset="-122"/>
                        </a:defRPr>
                      </a:lvl6pPr>
                      <a:lvl7pPr fontAlgn="base">
                        <a:spcBef>
                          <a:spcPct val="20000"/>
                        </a:spcBef>
                        <a:spcAft>
                          <a:spcPct val="0"/>
                        </a:spcAft>
                        <a:defRPr>
                          <a:solidFill>
                            <a:schemeClr val="tx1"/>
                          </a:solidFill>
                          <a:latin typeface="Arial" pitchFamily="34" charset="0"/>
                          <a:ea typeface="宋体" panose="02010600030101010101" pitchFamily="2" charset="-122"/>
                        </a:defRPr>
                      </a:lvl7pPr>
                      <a:lvl8pPr fontAlgn="base">
                        <a:spcBef>
                          <a:spcPct val="20000"/>
                        </a:spcBef>
                        <a:spcAft>
                          <a:spcPct val="0"/>
                        </a:spcAft>
                        <a:defRPr>
                          <a:solidFill>
                            <a:schemeClr val="tx1"/>
                          </a:solidFill>
                          <a:latin typeface="Arial" pitchFamily="34" charset="0"/>
                          <a:ea typeface="宋体" panose="02010600030101010101" pitchFamily="2" charset="-122"/>
                        </a:defRPr>
                      </a:lvl8pPr>
                      <a:lvl9pPr fontAlgn="base">
                        <a:spcBef>
                          <a:spcPct val="20000"/>
                        </a:spcBef>
                        <a:spcAft>
                          <a:spcPct val="0"/>
                        </a:spcAft>
                        <a:defRPr>
                          <a:solidFill>
                            <a:schemeClr val="tx1"/>
                          </a:solidFill>
                          <a:latin typeface="Arial" pitchFamily="34" charset="0"/>
                          <a:ea typeface="宋体" panose="02010600030101010101" pitchFamily="2" charset="-122"/>
                        </a:defRPr>
                      </a:lvl9pPr>
                    </a:lstStyle>
                    <a:p>
                      <a:pPr marL="0" marR="0" lvl="0" indent="0" algn="l" defTabSz="914400" rtl="0" eaLnBrk="1" fontAlgn="base" latinLnBrk="0" hangingPunct="1">
                        <a:lnSpc>
                          <a:spcPct val="100000"/>
                        </a:lnSpc>
                        <a:spcBef>
                          <a:spcPct val="0"/>
                        </a:spcBef>
                        <a:spcAft>
                          <a:spcPct val="0"/>
                        </a:spcAft>
                        <a:buClrTx/>
                        <a:buSzTx/>
                        <a:buFontTx/>
                        <a:buNone/>
                      </a:pPr>
                      <a:r>
                        <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rPr>
                        <a:t>-3S</a:t>
                      </a:r>
                      <a:endParaRPr kumimoji="0" lang="en-US" altLang="zh-CN" sz="2000" b="1" i="0" u="none" strike="noStrike" cap="none" normalizeH="0" baseline="0">
                        <a:ln>
                          <a:noFill/>
                        </a:ln>
                        <a:solidFill>
                          <a:schemeClr val="tx1"/>
                        </a:solidFill>
                        <a:effectLst>
                          <a:outerShdw blurRad="38100" dist="38100" dir="2700000" algn="tl">
                            <a:srgbClr val="C0C0C0"/>
                          </a:outerShdw>
                        </a:effectLst>
                        <a:latin typeface="Arial" pitchFamily="34" charset="0"/>
                        <a:ea typeface="宋体" panose="02010600030101010101" pitchFamily="2" charset="-122"/>
                      </a:endParaRPr>
                    </a:p>
                  </a:txBody>
                  <a:tcPr horzOverflow="overflow">
                    <a:lnL cap="flat">
                      <a:noFill/>
                    </a:lnL>
                    <a:lnR cap="flat">
                      <a:noFill/>
                    </a:lnR>
                    <a:lnT>
                      <a:noFill/>
                    </a:lnT>
                    <a:lnB cap="flat">
                      <a:noFill/>
                    </a:lnB>
                    <a:lnTlToBr>
                      <a:noFill/>
                    </a:lnTlToBr>
                    <a:lnBlToTr>
                      <a:noFill/>
                    </a:lnBlToTr>
                    <a:noFill/>
                  </a:tcPr>
                </a:tc>
              </a:tr>
            </a:tbl>
          </a:graphicData>
        </a:graphic>
      </p:graphicFrame>
      <p:sp>
        <p:nvSpPr>
          <p:cNvPr id="100521" name="Line 169"/>
          <p:cNvSpPr>
            <a:spLocks noChangeShapeType="1"/>
          </p:cNvSpPr>
          <p:nvPr/>
        </p:nvSpPr>
        <p:spPr bwMode="auto">
          <a:xfrm flipV="1">
            <a:off x="2133600" y="3124200"/>
            <a:ext cx="609600" cy="304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2" name="Line 170"/>
          <p:cNvSpPr>
            <a:spLocks noChangeShapeType="1"/>
          </p:cNvSpPr>
          <p:nvPr/>
        </p:nvSpPr>
        <p:spPr bwMode="auto">
          <a:xfrm>
            <a:off x="2705100" y="3124200"/>
            <a:ext cx="609600" cy="228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3" name="Line 171"/>
          <p:cNvSpPr>
            <a:spLocks noChangeShapeType="1"/>
          </p:cNvSpPr>
          <p:nvPr/>
        </p:nvSpPr>
        <p:spPr bwMode="auto">
          <a:xfrm flipV="1">
            <a:off x="3276600" y="2514600"/>
            <a:ext cx="609600" cy="8382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4" name="Line 172"/>
          <p:cNvSpPr>
            <a:spLocks noChangeShapeType="1"/>
          </p:cNvSpPr>
          <p:nvPr/>
        </p:nvSpPr>
        <p:spPr bwMode="auto">
          <a:xfrm>
            <a:off x="3886200" y="2514600"/>
            <a:ext cx="609600" cy="304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5" name="Line 173"/>
          <p:cNvSpPr>
            <a:spLocks noChangeShapeType="1"/>
          </p:cNvSpPr>
          <p:nvPr/>
        </p:nvSpPr>
        <p:spPr bwMode="auto">
          <a:xfrm flipV="1">
            <a:off x="4495800" y="2590800"/>
            <a:ext cx="609600" cy="228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6" name="Line 174"/>
          <p:cNvSpPr>
            <a:spLocks noChangeShapeType="1"/>
          </p:cNvSpPr>
          <p:nvPr/>
        </p:nvSpPr>
        <p:spPr bwMode="auto">
          <a:xfrm>
            <a:off x="5048250" y="2590800"/>
            <a:ext cx="609600" cy="685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7" name="Line 175"/>
          <p:cNvSpPr>
            <a:spLocks noChangeShapeType="1"/>
          </p:cNvSpPr>
          <p:nvPr/>
        </p:nvSpPr>
        <p:spPr bwMode="auto">
          <a:xfrm flipV="1">
            <a:off x="5657850" y="2667000"/>
            <a:ext cx="609600" cy="609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8" name="Line 176"/>
          <p:cNvSpPr>
            <a:spLocks noChangeShapeType="1"/>
          </p:cNvSpPr>
          <p:nvPr/>
        </p:nvSpPr>
        <p:spPr bwMode="auto">
          <a:xfrm>
            <a:off x="6248400" y="2667000"/>
            <a:ext cx="609600" cy="304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29" name="Line 177"/>
          <p:cNvSpPr>
            <a:spLocks noChangeShapeType="1"/>
          </p:cNvSpPr>
          <p:nvPr/>
        </p:nvSpPr>
        <p:spPr bwMode="auto">
          <a:xfrm>
            <a:off x="6819900" y="2971800"/>
            <a:ext cx="609600" cy="762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0" name="Line 178"/>
          <p:cNvSpPr>
            <a:spLocks noChangeShapeType="1"/>
          </p:cNvSpPr>
          <p:nvPr/>
        </p:nvSpPr>
        <p:spPr bwMode="auto">
          <a:xfrm flipV="1">
            <a:off x="7410450" y="2057400"/>
            <a:ext cx="609600" cy="9906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1" name="Line 179"/>
          <p:cNvSpPr>
            <a:spLocks noChangeShapeType="1"/>
          </p:cNvSpPr>
          <p:nvPr/>
        </p:nvSpPr>
        <p:spPr bwMode="auto">
          <a:xfrm>
            <a:off x="2705100" y="3733800"/>
            <a:ext cx="609600" cy="5334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2" name="Line 180"/>
          <p:cNvSpPr>
            <a:spLocks noChangeShapeType="1"/>
          </p:cNvSpPr>
          <p:nvPr/>
        </p:nvSpPr>
        <p:spPr bwMode="auto">
          <a:xfrm flipV="1">
            <a:off x="3276600" y="3581400"/>
            <a:ext cx="609600" cy="6858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3" name="Line 181"/>
          <p:cNvSpPr>
            <a:spLocks noChangeShapeType="1"/>
          </p:cNvSpPr>
          <p:nvPr/>
        </p:nvSpPr>
        <p:spPr bwMode="auto">
          <a:xfrm>
            <a:off x="3886200" y="3581400"/>
            <a:ext cx="609600" cy="762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4" name="Line 182"/>
          <p:cNvSpPr>
            <a:spLocks noChangeShapeType="1"/>
          </p:cNvSpPr>
          <p:nvPr/>
        </p:nvSpPr>
        <p:spPr bwMode="auto">
          <a:xfrm>
            <a:off x="4495800" y="3657600"/>
            <a:ext cx="609600" cy="5334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5" name="Line 183"/>
          <p:cNvSpPr>
            <a:spLocks noChangeShapeType="1"/>
          </p:cNvSpPr>
          <p:nvPr/>
        </p:nvSpPr>
        <p:spPr bwMode="auto">
          <a:xfrm flipV="1">
            <a:off x="2705100" y="3657600"/>
            <a:ext cx="609600" cy="6096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6" name="Line 184"/>
          <p:cNvSpPr>
            <a:spLocks noChangeShapeType="1"/>
          </p:cNvSpPr>
          <p:nvPr/>
        </p:nvSpPr>
        <p:spPr bwMode="auto">
          <a:xfrm>
            <a:off x="3276600" y="3733800"/>
            <a:ext cx="609600" cy="4572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7" name="Line 185"/>
          <p:cNvSpPr>
            <a:spLocks noChangeShapeType="1"/>
          </p:cNvSpPr>
          <p:nvPr/>
        </p:nvSpPr>
        <p:spPr bwMode="auto">
          <a:xfrm>
            <a:off x="3886200" y="4191000"/>
            <a:ext cx="609600" cy="1524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8" name="Line 186"/>
          <p:cNvSpPr>
            <a:spLocks noChangeShapeType="1"/>
          </p:cNvSpPr>
          <p:nvPr/>
        </p:nvSpPr>
        <p:spPr bwMode="auto">
          <a:xfrm>
            <a:off x="4495800" y="4343400"/>
            <a:ext cx="609600" cy="457200"/>
          </a:xfrm>
          <a:prstGeom prst="line">
            <a:avLst/>
          </a:prstGeom>
          <a:noFill/>
          <a:ln w="57150" cmpd="thinThick">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39" name="Rectangle 187"/>
          <p:cNvSpPr>
            <a:spLocks noChangeArrowheads="1"/>
          </p:cNvSpPr>
          <p:nvPr/>
        </p:nvSpPr>
        <p:spPr bwMode="auto">
          <a:xfrm>
            <a:off x="2647950" y="417195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0" name="Rectangle 188"/>
          <p:cNvSpPr>
            <a:spLocks noChangeArrowheads="1"/>
          </p:cNvSpPr>
          <p:nvPr/>
        </p:nvSpPr>
        <p:spPr bwMode="auto">
          <a:xfrm>
            <a:off x="3238500" y="361950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1" name="Rectangle 189"/>
          <p:cNvSpPr>
            <a:spLocks noChangeArrowheads="1"/>
          </p:cNvSpPr>
          <p:nvPr/>
        </p:nvSpPr>
        <p:spPr bwMode="auto">
          <a:xfrm>
            <a:off x="3810000" y="409575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2" name="Rectangle 190"/>
          <p:cNvSpPr>
            <a:spLocks noChangeArrowheads="1"/>
          </p:cNvSpPr>
          <p:nvPr/>
        </p:nvSpPr>
        <p:spPr bwMode="auto">
          <a:xfrm>
            <a:off x="4419600" y="426720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3" name="Rectangle 191"/>
          <p:cNvSpPr>
            <a:spLocks noChangeArrowheads="1"/>
          </p:cNvSpPr>
          <p:nvPr/>
        </p:nvSpPr>
        <p:spPr bwMode="auto">
          <a:xfrm>
            <a:off x="5010150" y="4705350"/>
            <a:ext cx="152400" cy="152400"/>
          </a:xfrm>
          <a:prstGeom prst="rect">
            <a:avLst/>
          </a:prstGeom>
          <a:solidFill>
            <a:schemeClr val="bg1"/>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4" name="Oval 192"/>
          <p:cNvSpPr>
            <a:spLocks noChangeArrowheads="1"/>
          </p:cNvSpPr>
          <p:nvPr/>
        </p:nvSpPr>
        <p:spPr bwMode="auto">
          <a:xfrm>
            <a:off x="2647950" y="306705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5" name="Oval 193"/>
          <p:cNvSpPr>
            <a:spLocks noChangeArrowheads="1"/>
          </p:cNvSpPr>
          <p:nvPr/>
        </p:nvSpPr>
        <p:spPr bwMode="auto">
          <a:xfrm>
            <a:off x="2647950" y="36957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6" name="Oval 194"/>
          <p:cNvSpPr>
            <a:spLocks noChangeArrowheads="1"/>
          </p:cNvSpPr>
          <p:nvPr/>
        </p:nvSpPr>
        <p:spPr bwMode="auto">
          <a:xfrm>
            <a:off x="3238500" y="41529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7" name="Oval 195"/>
          <p:cNvSpPr>
            <a:spLocks noChangeArrowheads="1"/>
          </p:cNvSpPr>
          <p:nvPr/>
        </p:nvSpPr>
        <p:spPr bwMode="auto">
          <a:xfrm>
            <a:off x="3810000" y="352425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8" name="Oval 196"/>
          <p:cNvSpPr>
            <a:spLocks noChangeArrowheads="1"/>
          </p:cNvSpPr>
          <p:nvPr/>
        </p:nvSpPr>
        <p:spPr bwMode="auto">
          <a:xfrm>
            <a:off x="4419600" y="35814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49" name="Oval 197"/>
          <p:cNvSpPr>
            <a:spLocks noChangeArrowheads="1"/>
          </p:cNvSpPr>
          <p:nvPr/>
        </p:nvSpPr>
        <p:spPr bwMode="auto">
          <a:xfrm>
            <a:off x="5010150" y="409575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0" name="Oval 198"/>
          <p:cNvSpPr>
            <a:spLocks noChangeArrowheads="1"/>
          </p:cNvSpPr>
          <p:nvPr/>
        </p:nvSpPr>
        <p:spPr bwMode="auto">
          <a:xfrm>
            <a:off x="3238500" y="325755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1" name="Oval 199"/>
          <p:cNvSpPr>
            <a:spLocks noChangeArrowheads="1"/>
          </p:cNvSpPr>
          <p:nvPr/>
        </p:nvSpPr>
        <p:spPr bwMode="auto">
          <a:xfrm>
            <a:off x="3810000" y="24384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2" name="Oval 200"/>
          <p:cNvSpPr>
            <a:spLocks noChangeArrowheads="1"/>
          </p:cNvSpPr>
          <p:nvPr/>
        </p:nvSpPr>
        <p:spPr bwMode="auto">
          <a:xfrm>
            <a:off x="4419600" y="27432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3" name="Oval 201"/>
          <p:cNvSpPr>
            <a:spLocks noChangeArrowheads="1"/>
          </p:cNvSpPr>
          <p:nvPr/>
        </p:nvSpPr>
        <p:spPr bwMode="auto">
          <a:xfrm>
            <a:off x="5010150" y="25146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4" name="Oval 202"/>
          <p:cNvSpPr>
            <a:spLocks noChangeArrowheads="1"/>
          </p:cNvSpPr>
          <p:nvPr/>
        </p:nvSpPr>
        <p:spPr bwMode="auto">
          <a:xfrm>
            <a:off x="5581650" y="32004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5" name="Oval 203"/>
          <p:cNvSpPr>
            <a:spLocks noChangeArrowheads="1"/>
          </p:cNvSpPr>
          <p:nvPr/>
        </p:nvSpPr>
        <p:spPr bwMode="auto">
          <a:xfrm>
            <a:off x="6191250" y="25908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6" name="Oval 204"/>
          <p:cNvSpPr>
            <a:spLocks noChangeArrowheads="1"/>
          </p:cNvSpPr>
          <p:nvPr/>
        </p:nvSpPr>
        <p:spPr bwMode="auto">
          <a:xfrm>
            <a:off x="6781800" y="28956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7" name="Oval 205"/>
          <p:cNvSpPr>
            <a:spLocks noChangeArrowheads="1"/>
          </p:cNvSpPr>
          <p:nvPr/>
        </p:nvSpPr>
        <p:spPr bwMode="auto">
          <a:xfrm>
            <a:off x="7353300" y="29718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8" name="Oval 206"/>
          <p:cNvSpPr>
            <a:spLocks noChangeArrowheads="1"/>
          </p:cNvSpPr>
          <p:nvPr/>
        </p:nvSpPr>
        <p:spPr bwMode="auto">
          <a:xfrm>
            <a:off x="7943850" y="1981200"/>
            <a:ext cx="152400" cy="152400"/>
          </a:xfrm>
          <a:prstGeom prst="ellipse">
            <a:avLst/>
          </a:prstGeom>
          <a:solidFill>
            <a:schemeClr val="accent1"/>
          </a:solidFill>
          <a:ln w="9525">
            <a:solidFill>
              <a:schemeClr val="tx1"/>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59" name="Oval 207"/>
          <p:cNvSpPr>
            <a:spLocks noChangeArrowheads="1"/>
          </p:cNvSpPr>
          <p:nvPr/>
        </p:nvSpPr>
        <p:spPr bwMode="auto">
          <a:xfrm rot="297435">
            <a:off x="2276475" y="3452813"/>
            <a:ext cx="3360738" cy="1652587"/>
          </a:xfrm>
          <a:prstGeom prst="ellipse">
            <a:avLst/>
          </a:prstGeom>
          <a:noFill/>
          <a:ln w="508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60" name="Freeform 208"/>
          <p:cNvSpPr/>
          <p:nvPr/>
        </p:nvSpPr>
        <p:spPr bwMode="auto">
          <a:xfrm>
            <a:off x="2209800" y="1905000"/>
            <a:ext cx="6153150" cy="1638300"/>
          </a:xfrm>
          <a:custGeom>
            <a:gdLst>
              <a:gd name="T0" fmla="*/ 625 w 3876"/>
              <a:gd name="T1" fmla="*/ 995 h 1032"/>
              <a:gd name="T2" fmla="*/ 196 w 3876"/>
              <a:gd name="T3" fmla="*/ 971 h 1032"/>
              <a:gd name="T4" fmla="*/ 62 w 3876"/>
              <a:gd name="T5" fmla="*/ 848 h 1032"/>
              <a:gd name="T6" fmla="*/ 49 w 3876"/>
              <a:gd name="T7" fmla="*/ 640 h 1032"/>
              <a:gd name="T8" fmla="*/ 466 w 3876"/>
              <a:gd name="T9" fmla="*/ 628 h 1032"/>
              <a:gd name="T10" fmla="*/ 650 w 3876"/>
              <a:gd name="T11" fmla="*/ 517 h 1032"/>
              <a:gd name="T12" fmla="*/ 883 w 3876"/>
              <a:gd name="T13" fmla="*/ 321 h 1032"/>
              <a:gd name="T14" fmla="*/ 2108 w 3876"/>
              <a:gd name="T15" fmla="*/ 272 h 1032"/>
              <a:gd name="T16" fmla="*/ 2231 w 3876"/>
              <a:gd name="T17" fmla="*/ 260 h 1032"/>
              <a:gd name="T18" fmla="*/ 2329 w 3876"/>
              <a:gd name="T19" fmla="*/ 199 h 1032"/>
              <a:gd name="T20" fmla="*/ 2476 w 3876"/>
              <a:gd name="T21" fmla="*/ 174 h 1032"/>
              <a:gd name="T22" fmla="*/ 2598 w 3876"/>
              <a:gd name="T23" fmla="*/ 138 h 1032"/>
              <a:gd name="T24" fmla="*/ 3187 w 3876"/>
              <a:gd name="T25" fmla="*/ 101 h 1032"/>
              <a:gd name="T26" fmla="*/ 3420 w 3876"/>
              <a:gd name="T27" fmla="*/ 52 h 1032"/>
              <a:gd name="T28" fmla="*/ 3591 w 3876"/>
              <a:gd name="T29" fmla="*/ 3 h 1032"/>
              <a:gd name="T30" fmla="*/ 3738 w 3876"/>
              <a:gd name="T31" fmla="*/ 27 h 1032"/>
              <a:gd name="T32" fmla="*/ 3775 w 3876"/>
              <a:gd name="T33" fmla="*/ 64 h 1032"/>
              <a:gd name="T34" fmla="*/ 3824 w 3876"/>
              <a:gd name="T35" fmla="*/ 138 h 1032"/>
              <a:gd name="T36" fmla="*/ 3726 w 3876"/>
              <a:gd name="T37" fmla="*/ 701 h 1032"/>
              <a:gd name="T38" fmla="*/ 3640 w 3876"/>
              <a:gd name="T39" fmla="*/ 763 h 1032"/>
              <a:gd name="T40" fmla="*/ 3432 w 3876"/>
              <a:gd name="T41" fmla="*/ 799 h 1032"/>
              <a:gd name="T42" fmla="*/ 3224 w 3876"/>
              <a:gd name="T43" fmla="*/ 873 h 1032"/>
              <a:gd name="T44" fmla="*/ 2525 w 3876"/>
              <a:gd name="T45" fmla="*/ 910 h 1032"/>
              <a:gd name="T46" fmla="*/ 2059 w 3876"/>
              <a:gd name="T47" fmla="*/ 959 h 1032"/>
              <a:gd name="T48" fmla="*/ 1863 w 3876"/>
              <a:gd name="T49" fmla="*/ 946 h 1032"/>
              <a:gd name="T50" fmla="*/ 1753 w 3876"/>
              <a:gd name="T51" fmla="*/ 910 h 1032"/>
              <a:gd name="T52" fmla="*/ 1569 w 3876"/>
              <a:gd name="T53" fmla="*/ 848 h 1032"/>
              <a:gd name="T54" fmla="*/ 1483 w 3876"/>
              <a:gd name="T55" fmla="*/ 799 h 1032"/>
              <a:gd name="T56" fmla="*/ 1324 w 3876"/>
              <a:gd name="T57" fmla="*/ 763 h 1032"/>
              <a:gd name="T58" fmla="*/ 1165 w 3876"/>
              <a:gd name="T59" fmla="*/ 738 h 1032"/>
              <a:gd name="T60" fmla="*/ 956 w 3876"/>
              <a:gd name="T61" fmla="*/ 775 h 1032"/>
              <a:gd name="T62" fmla="*/ 821 w 3876"/>
              <a:gd name="T63" fmla="*/ 897 h 1032"/>
              <a:gd name="T64" fmla="*/ 662 w 3876"/>
              <a:gd name="T65" fmla="*/ 959 h 1032"/>
              <a:gd name="T66" fmla="*/ 625 w 3876"/>
              <a:gd name="T67" fmla="*/ 983 h 1032"/>
              <a:gd name="T68" fmla="*/ 601 w 3876"/>
              <a:gd name="T69" fmla="*/ 1020 h 1032"/>
              <a:gd name="T70" fmla="*/ 564 w 3876"/>
              <a:gd name="T71" fmla="*/ 1032 h 103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3876" h="1032">
                <a:moveTo>
                  <a:pt x="625" y="995"/>
                </a:moveTo>
                <a:cubicBezTo>
                  <a:pt x="483" y="1014"/>
                  <a:pt x="339" y="988"/>
                  <a:pt x="196" y="971"/>
                </a:cubicBezTo>
                <a:cubicBezTo>
                  <a:pt x="135" y="930"/>
                  <a:pt x="102" y="909"/>
                  <a:pt x="62" y="848"/>
                </a:cubicBezTo>
                <a:cubicBezTo>
                  <a:pt x="58" y="833"/>
                  <a:pt x="0" y="654"/>
                  <a:pt x="49" y="640"/>
                </a:cubicBezTo>
                <a:cubicBezTo>
                  <a:pt x="183" y="602"/>
                  <a:pt x="327" y="632"/>
                  <a:pt x="466" y="628"/>
                </a:cubicBezTo>
                <a:cubicBezTo>
                  <a:pt x="538" y="604"/>
                  <a:pt x="600" y="577"/>
                  <a:pt x="650" y="517"/>
                </a:cubicBezTo>
                <a:cubicBezTo>
                  <a:pt x="703" y="453"/>
                  <a:pt x="789" y="329"/>
                  <a:pt x="883" y="321"/>
                </a:cubicBezTo>
                <a:cubicBezTo>
                  <a:pt x="1288" y="285"/>
                  <a:pt x="1701" y="286"/>
                  <a:pt x="2108" y="272"/>
                </a:cubicBezTo>
                <a:cubicBezTo>
                  <a:pt x="2149" y="268"/>
                  <a:pt x="2191" y="268"/>
                  <a:pt x="2231" y="260"/>
                </a:cubicBezTo>
                <a:cubicBezTo>
                  <a:pt x="2353" y="234"/>
                  <a:pt x="2204" y="239"/>
                  <a:pt x="2329" y="199"/>
                </a:cubicBezTo>
                <a:cubicBezTo>
                  <a:pt x="2376" y="184"/>
                  <a:pt x="2427" y="182"/>
                  <a:pt x="2476" y="174"/>
                </a:cubicBezTo>
                <a:cubicBezTo>
                  <a:pt x="2518" y="167"/>
                  <a:pt x="2557" y="148"/>
                  <a:pt x="2598" y="138"/>
                </a:cubicBezTo>
                <a:cubicBezTo>
                  <a:pt x="2811" y="31"/>
                  <a:pt x="2606" y="125"/>
                  <a:pt x="3187" y="101"/>
                </a:cubicBezTo>
                <a:cubicBezTo>
                  <a:pt x="3260" y="98"/>
                  <a:pt x="3349" y="69"/>
                  <a:pt x="3420" y="52"/>
                </a:cubicBezTo>
                <a:cubicBezTo>
                  <a:pt x="3472" y="16"/>
                  <a:pt x="3529" y="15"/>
                  <a:pt x="3591" y="3"/>
                </a:cubicBezTo>
                <a:cubicBezTo>
                  <a:pt x="3640" y="8"/>
                  <a:pt x="3697" y="0"/>
                  <a:pt x="3738" y="27"/>
                </a:cubicBezTo>
                <a:cubicBezTo>
                  <a:pt x="3753" y="37"/>
                  <a:pt x="3764" y="50"/>
                  <a:pt x="3775" y="64"/>
                </a:cubicBezTo>
                <a:cubicBezTo>
                  <a:pt x="3793" y="87"/>
                  <a:pt x="3824" y="138"/>
                  <a:pt x="3824" y="138"/>
                </a:cubicBezTo>
                <a:cubicBezTo>
                  <a:pt x="3869" y="313"/>
                  <a:pt x="3876" y="573"/>
                  <a:pt x="3726" y="701"/>
                </a:cubicBezTo>
                <a:cubicBezTo>
                  <a:pt x="3725" y="702"/>
                  <a:pt x="3650" y="760"/>
                  <a:pt x="3640" y="763"/>
                </a:cubicBezTo>
                <a:cubicBezTo>
                  <a:pt x="3581" y="783"/>
                  <a:pt x="3491" y="792"/>
                  <a:pt x="3432" y="799"/>
                </a:cubicBezTo>
                <a:cubicBezTo>
                  <a:pt x="3364" y="822"/>
                  <a:pt x="3294" y="861"/>
                  <a:pt x="3224" y="873"/>
                </a:cubicBezTo>
                <a:cubicBezTo>
                  <a:pt x="3000" y="913"/>
                  <a:pt x="2745" y="904"/>
                  <a:pt x="2525" y="910"/>
                </a:cubicBezTo>
                <a:cubicBezTo>
                  <a:pt x="2370" y="932"/>
                  <a:pt x="2214" y="943"/>
                  <a:pt x="2059" y="959"/>
                </a:cubicBezTo>
                <a:cubicBezTo>
                  <a:pt x="1994" y="955"/>
                  <a:pt x="1928" y="953"/>
                  <a:pt x="1863" y="946"/>
                </a:cubicBezTo>
                <a:cubicBezTo>
                  <a:pt x="1821" y="942"/>
                  <a:pt x="1793" y="923"/>
                  <a:pt x="1753" y="910"/>
                </a:cubicBezTo>
                <a:cubicBezTo>
                  <a:pt x="1691" y="889"/>
                  <a:pt x="1630" y="871"/>
                  <a:pt x="1569" y="848"/>
                </a:cubicBezTo>
                <a:cubicBezTo>
                  <a:pt x="1538" y="836"/>
                  <a:pt x="1514" y="810"/>
                  <a:pt x="1483" y="799"/>
                </a:cubicBezTo>
                <a:cubicBezTo>
                  <a:pt x="1442" y="785"/>
                  <a:pt x="1369" y="771"/>
                  <a:pt x="1324" y="763"/>
                </a:cubicBezTo>
                <a:cubicBezTo>
                  <a:pt x="1271" y="754"/>
                  <a:pt x="1165" y="738"/>
                  <a:pt x="1165" y="738"/>
                </a:cubicBezTo>
                <a:cubicBezTo>
                  <a:pt x="1084" y="746"/>
                  <a:pt x="1029" y="751"/>
                  <a:pt x="956" y="775"/>
                </a:cubicBezTo>
                <a:cubicBezTo>
                  <a:pt x="911" y="821"/>
                  <a:pt x="885" y="876"/>
                  <a:pt x="821" y="897"/>
                </a:cubicBezTo>
                <a:cubicBezTo>
                  <a:pt x="772" y="931"/>
                  <a:pt x="719" y="944"/>
                  <a:pt x="662" y="959"/>
                </a:cubicBezTo>
                <a:cubicBezTo>
                  <a:pt x="650" y="967"/>
                  <a:pt x="635" y="973"/>
                  <a:pt x="625" y="983"/>
                </a:cubicBezTo>
                <a:cubicBezTo>
                  <a:pt x="615" y="993"/>
                  <a:pt x="612" y="1011"/>
                  <a:pt x="601" y="1020"/>
                </a:cubicBezTo>
                <a:cubicBezTo>
                  <a:pt x="591" y="1028"/>
                  <a:pt x="564" y="1032"/>
                  <a:pt x="564" y="1032"/>
                </a:cubicBezTo>
              </a:path>
            </a:pathLst>
          </a:custGeom>
          <a:noFill/>
          <a:ln w="50800">
            <a:solidFill>
              <a:srgbClr val="FF000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0561" name="AutoShape 209"/>
          <p:cNvSpPr>
            <a:spLocks noChangeArrowheads="1"/>
          </p:cNvSpPr>
          <p:nvPr/>
        </p:nvSpPr>
        <p:spPr bwMode="auto">
          <a:xfrm>
            <a:off x="5943600" y="3657600"/>
            <a:ext cx="2438400" cy="1219200"/>
          </a:xfrm>
          <a:prstGeom prst="wedgeRoundRectCallout">
            <a:avLst>
              <a:gd name="adj1" fmla="val -89324"/>
              <a:gd name="adj2" fmla="val -61199"/>
              <a:gd name="adj3" fmla="val 16667"/>
            </a:avLst>
          </a:prstGeom>
          <a:solidFill>
            <a:srgbClr val="00FFFF"/>
          </a:solidFill>
          <a:ln w="9525">
            <a:solidFill>
              <a:schemeClr val="tx1"/>
            </a:solidFill>
            <a:miter lim="800000"/>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zh-CN" altLang="zh-CN" sz="2400">
              <a:latin typeface="Times New Roman" panose="02020603050405020304" pitchFamily="18" charset="0"/>
            </a:endParaRPr>
          </a:p>
        </p:txBody>
      </p:sp>
      <p:graphicFrame>
        <p:nvGraphicFramePr>
          <p:cNvPr id="100562" name="Object 210"/>
          <p:cNvGraphicFramePr>
            <a:graphicFrameLocks noChangeAspect="1"/>
          </p:cNvGraphicFramePr>
          <p:nvPr/>
        </p:nvGraphicFramePr>
        <p:xfrm>
          <a:off x="6858000" y="3733800"/>
          <a:ext cx="685800" cy="609600"/>
        </p:xfrm>
        <a:graphic>
          <a:graphicData uri="http://schemas.openxmlformats.org/presentationml/2006/ole">
            <mc:AlternateContent>
              <mc:Choice xmlns:v="urn:schemas-microsoft-com:vml" Requires="v">
                <p:oleObj spid="_x0000_s1047" name="Equation" r:id="rId2" imgW="266700" imgH="228600" progId="Equation.3">
                  <p:embed/>
                </p:oleObj>
              </mc:Choice>
              <mc:Fallback>
                <p:oleObj name="Equation" r:id="rId2" imgW="266700" imgH="2286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6858000" y="3733800"/>
                        <a:ext cx="685800" cy="609600"/>
                      </a:xfrm>
                      <a:prstGeom prst="rect">
                        <a:avLst/>
                      </a:prstGeom>
                      <a:noFill/>
                      <a:ln>
                        <a:noFill/>
                      </a:ln>
                      <a:effectLst/>
                    </p:spPr>
                  </p:pic>
                </p:oleObj>
              </mc:Fallback>
            </mc:AlternateContent>
          </a:graphicData>
        </a:graphic>
      </p:graphicFrame>
      <p:graphicFrame>
        <p:nvGraphicFramePr>
          <p:cNvPr id="100563" name="Object 211"/>
          <p:cNvGraphicFramePr>
            <a:graphicFrameLocks noChangeAspect="1"/>
          </p:cNvGraphicFramePr>
          <p:nvPr/>
        </p:nvGraphicFramePr>
        <p:xfrm>
          <a:off x="6477000" y="4267200"/>
          <a:ext cx="1752600" cy="457200"/>
        </p:xfrm>
        <a:graphic>
          <a:graphicData uri="http://schemas.openxmlformats.org/presentationml/2006/ole">
            <mc:AlternateContent>
              <mc:Choice xmlns:v="urn:schemas-microsoft-com:vml" Requires="v">
                <p:oleObj spid="_x0000_s1048" name="Equation" r:id="rId4" imgW="647700" imgH="203200" progId="Equation.3">
                  <p:embed/>
                </p:oleObj>
              </mc:Choice>
              <mc:Fallback>
                <p:oleObj name="Equation" r:id="rId4" imgW="647700" imgH="203200" progId="Equation.3">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6477000" y="4267200"/>
                        <a:ext cx="1752600" cy="457200"/>
                      </a:xfrm>
                      <a:prstGeom prst="rect">
                        <a:avLst/>
                      </a:prstGeom>
                      <a:noFill/>
                      <a:ln>
                        <a:noFill/>
                      </a:ln>
                      <a:effectLst/>
                    </p:spPr>
                  </p:pic>
                </p:oleObj>
              </mc:Fallback>
            </mc:AlternateContent>
          </a:graphicData>
        </a:graphic>
      </p:graphicFrame>
      <p:sp>
        <p:nvSpPr>
          <p:cNvPr id="100565" name="Text Box 213"/>
          <p:cNvSpPr txBox="1">
            <a:spLocks noChangeArrowheads="1"/>
          </p:cNvSpPr>
          <p:nvPr/>
        </p:nvSpPr>
        <p:spPr bwMode="auto">
          <a:xfrm>
            <a:off x="2438400" y="457200"/>
            <a:ext cx="5638800" cy="70788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4000" b="1">
                <a:latin typeface="微软雅黑" panose="020b0503020204020204" pitchFamily="34" charset="-122"/>
                <a:ea typeface="微软雅黑" panose="020b0503020204020204" pitchFamily="34" charset="-122"/>
              </a:rPr>
              <a:t>  </a:t>
            </a:r>
            <a:r>
              <a:rPr lang="zh-CN" altLang="en-US" sz="4000" b="1">
                <a:latin typeface="微软雅黑" panose="020b0503020204020204" pitchFamily="34" charset="-122"/>
                <a:ea typeface="微软雅黑" panose="020b0503020204020204" pitchFamily="34" charset="-122"/>
              </a:rPr>
              <a:t>失控规则示意图</a:t>
            </a:r>
            <a:endParaRPr lang="zh-CN" altLang="en-US" sz="4000" b="1">
              <a:latin typeface="微软雅黑" panose="020b0503020204020204" pitchFamily="34" charset="-122"/>
              <a:ea typeface="微软雅黑" panose="020b0503020204020204" pitchFamily="34" charset="-122"/>
            </a:endParaRPr>
          </a:p>
        </p:txBody>
      </p:sp>
      <p:graphicFrame>
        <p:nvGraphicFramePr>
          <p:cNvPr id="100566" name="Object 214"/>
          <p:cNvGraphicFramePr>
            <a:graphicFrameLocks noChangeAspect="1"/>
          </p:cNvGraphicFramePr>
          <p:nvPr/>
        </p:nvGraphicFramePr>
        <p:xfrm>
          <a:off x="2057400" y="533400"/>
          <a:ext cx="785813" cy="579438"/>
        </p:xfrm>
        <a:graphic>
          <a:graphicData uri="http://schemas.openxmlformats.org/presentationml/2006/ole">
            <mc:AlternateContent>
              <mc:Choice xmlns:v="urn:schemas-microsoft-com:vml" Requires="v">
                <p:oleObj spid="_x0000_s1049" name="Equation" r:id="rId6" imgW="266700" imgH="228600" progId="Equation.3">
                  <p:embed/>
                </p:oleObj>
              </mc:Choice>
              <mc:Fallback>
                <p:oleObj name="Equation" r:id="rId6" imgW="266700" imgH="2286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2057400" y="533400"/>
                        <a:ext cx="785813" cy="579438"/>
                      </a:xfrm>
                      <a:prstGeom prst="rect">
                        <a:avLst/>
                      </a:prstGeom>
                      <a:noFill/>
                      <a:ln>
                        <a:noFill/>
                      </a:ln>
                      <a:effectLst/>
                    </p:spPr>
                  </p:pic>
                </p:oleObj>
              </mc:Fallback>
            </mc:AlternateContent>
          </a:graphicData>
        </a:graphic>
      </p:graphicFrame>
    </p:spTree>
  </p:cSld>
  <p:clrMapOvr>
    <a:masterClrMapping/>
  </p:clrMapOvr>
  <p:transition/>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pic>
        <p:nvPicPr>
          <p:cNvPr id="101378" name="Picture 2" descr="Scrap (49)"/>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800893" y="116632"/>
            <a:ext cx="7542213" cy="5851525"/>
          </a:xfrm>
        </p:spPr>
      </p:pic>
    </p:spTree>
  </p:cSld>
  <p:clrMapOvr>
    <a:masterClrMapping/>
  </p:clrMapOvr>
  <p:transition/>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3"/>
          <p:cNvSpPr>
            <a:spLocks noGrp="1"/>
          </p:cNvSpPr>
          <p:nvPr>
            <p:ph type="title"/>
          </p:nvPr>
        </p:nvSpPr>
        <p:spPr/>
        <p:txBody>
          <a:bodyPr/>
          <a:lstStyle/>
          <a:p>
            <a:endParaRPr lang="zh-CN" altLang="en-US"/>
          </a:p>
        </p:txBody>
      </p:sp>
      <p:pic>
        <p:nvPicPr>
          <p:cNvPr id="102402" name="Picture 2" descr="Scrap (39)"/>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tretch>
            <a:fillRect/>
          </a:stretch>
        </p:blipFill>
        <p:spPr>
          <a:xfrm>
            <a:off x="800893" y="188640"/>
            <a:ext cx="7542213" cy="5851525"/>
          </a:xfrm>
        </p:spPr>
      </p:pic>
    </p:spTree>
  </p:cSld>
  <p:clrMapOvr>
    <a:masterClrMapping/>
  </p:clrMapOvr>
  <p:transition/>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3426"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Westgard</a:t>
            </a:r>
            <a:r>
              <a:rPr lang="zh-CN" altLang="en-US" sz="4000" b="1">
                <a:latin typeface="微软雅黑" panose="020b0503020204020204" pitchFamily="34" charset="-122"/>
                <a:ea typeface="微软雅黑" panose="020b0503020204020204" pitchFamily="34" charset="-122"/>
              </a:rPr>
              <a:t>多规则质控方法应用</a:t>
            </a:r>
            <a:endParaRPr lang="zh-CN" altLang="en-US" sz="4000" b="1">
              <a:latin typeface="微软雅黑" panose="020b0503020204020204" pitchFamily="34" charset="-122"/>
              <a:ea typeface="微软雅黑" panose="020b0503020204020204" pitchFamily="34" charset="-122"/>
            </a:endParaRPr>
          </a:p>
        </p:txBody>
      </p:sp>
      <p:sp>
        <p:nvSpPr>
          <p:cNvPr id="103427" name="Rectangle 3"/>
          <p:cNvSpPr>
            <a:spLocks noGrp="1" noChangeArrowheads="1"/>
          </p:cNvSpPr>
          <p:nvPr>
            <p:ph type="body" idx="4294967295"/>
          </p:nvPr>
        </p:nvSpPr>
        <p:spPr>
          <a:xfrm>
            <a:off x="0" y="1600200"/>
            <a:ext cx="8316416" cy="4525963"/>
          </a:xfrm>
        </p:spPr>
        <p:txBody>
          <a:bodyPr/>
          <a:lstStyle/>
          <a:p>
            <a:pPr>
              <a:lnSpc>
                <a:spcPct val="90000"/>
              </a:lnSpc>
              <a:buFontTx/>
              <a:buNone/>
            </a:pPr>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a:p>
            <a:pPr>
              <a:lnSpc>
                <a:spcPct val="90000"/>
              </a:lnSpc>
            </a:pPr>
            <a:r>
              <a:rPr lang="en-US" altLang="zh-CN" sz="2400">
                <a:latin typeface="Times New Roman" panose="02020603050405020304" pitchFamily="18" charset="0"/>
                <a:ea typeface="楷体" panose="02010609060101010101" pitchFamily="49" charset="-122"/>
                <a:cs typeface="Times New Roman" panose="02020603050405020304" pitchFamily="18" charset="0"/>
              </a:rPr>
              <a:t>Westgard</a:t>
            </a:r>
            <a:r>
              <a:rPr lang="zh-CN" altLang="en-US" sz="2400">
                <a:latin typeface="Times New Roman" panose="02020603050405020304" pitchFamily="18" charset="0"/>
                <a:ea typeface="楷体" panose="02010609060101010101" pitchFamily="49" charset="-122"/>
                <a:cs typeface="Times New Roman" panose="02020603050405020304" pitchFamily="18" charset="0"/>
              </a:rPr>
              <a:t>多规则通常有六个质控规则，即</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3</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2</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R4s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4</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10 </a:t>
            </a:r>
            <a:r>
              <a:rPr lang="zh-CN" altLang="en-US" sz="2400">
                <a:latin typeface="Times New Roman" panose="02020603050405020304" pitchFamily="18" charset="0"/>
                <a:ea typeface="楷体" panose="02010609060101010101" pitchFamily="49" charset="-122"/>
                <a:cs typeface="Times New Roman" panose="02020603050405020304" pitchFamily="18" charset="0"/>
              </a:rPr>
              <a:t>质控规则，其中</a:t>
            </a:r>
            <a:r>
              <a:rPr lang="en-US" altLang="zh-CN" sz="2400">
                <a:latin typeface="Times New Roman" panose="02020603050405020304" pitchFamily="18" charset="0"/>
                <a:ea typeface="楷体" panose="02010609060101010101" pitchFamily="49" charset="-122"/>
                <a:cs typeface="Times New Roman" panose="02020603050405020304" pitchFamily="18" charset="0"/>
              </a:rPr>
              <a:t>1</a:t>
            </a:r>
            <a:r>
              <a:rPr lang="en-US" altLang="zh-CN" sz="2400" baseline="-25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400">
                <a:latin typeface="Times New Roman" panose="02020603050405020304" pitchFamily="18" charset="0"/>
                <a:ea typeface="楷体" panose="02010609060101010101" pitchFamily="49" charset="-122"/>
                <a:cs typeface="Times New Roman" panose="02020603050405020304" pitchFamily="18" charset="0"/>
              </a:rPr>
              <a:t>s</a:t>
            </a:r>
            <a:r>
              <a:rPr lang="zh-CN" altLang="en-US" sz="2400">
                <a:latin typeface="Times New Roman" panose="02020603050405020304" pitchFamily="18" charset="0"/>
                <a:ea typeface="楷体" panose="02010609060101010101" pitchFamily="49" charset="-122"/>
                <a:cs typeface="Times New Roman" panose="02020603050405020304" pitchFamily="18" charset="0"/>
              </a:rPr>
              <a:t>规则只是在 手工作业  时作为警告规则，启动其他质控规则以助于数据的快速判断。</a:t>
            </a:r>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a:p>
            <a:pPr>
              <a:lnSpc>
                <a:spcPct val="90000"/>
              </a:lnSpc>
            </a:pPr>
            <a:r>
              <a:rPr lang="zh-CN" altLang="en-US" sz="2400">
                <a:latin typeface="Times New Roman" panose="02020603050405020304" pitchFamily="18" charset="0"/>
                <a:ea typeface="楷体" panose="02010609060101010101" pitchFamily="49" charset="-122"/>
                <a:cs typeface="Times New Roman" panose="02020603050405020304" pitchFamily="18" charset="0"/>
              </a:rPr>
              <a:t>在进行质控状态的判断时，只有当所有质控规则判断分析批在 控时才决定分析批在控；只要其中之一的质控规则判断为失控就被认定为失控。 </a:t>
            </a:r>
            <a:endParaRPr lang="zh-CN" altLang="en-US" sz="2400">
              <a:latin typeface="Times New Roman" panose="02020603050405020304" pitchFamily="18" charset="0"/>
              <a:ea typeface="楷体" panose="02010609060101010101" pitchFamily="49" charset="-122"/>
              <a:cs typeface="Times New Roman" panose="02020603050405020304" pitchFamily="18" charset="0"/>
            </a:endParaRPr>
          </a:p>
          <a:p>
            <a:pPr>
              <a:lnSpc>
                <a:spcPct val="90000"/>
              </a:lnSpc>
            </a:pPr>
            <a:endParaRPr lang="en-US" altLang="zh-CN" sz="2400">
              <a:latin typeface="Times New Roman" panose="02020603050405020304" pitchFamily="18" charset="0"/>
              <a:ea typeface="楷体" panose="02010609060101010101" pitchFamily="49" charset="-122"/>
              <a:cs typeface="Times New Roman" panose="02020603050405020304" pitchFamily="18" charset="0"/>
            </a:endParaRPr>
          </a:p>
        </p:txBody>
      </p:sp>
      <p:pic>
        <p:nvPicPr>
          <p:cNvPr id="103428" name="Picture 4" descr="2005092914383556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195736" y="2492896"/>
            <a:ext cx="20002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4450"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Westgard</a:t>
            </a:r>
            <a:r>
              <a:rPr lang="zh-CN" altLang="en-US" sz="4000" b="1">
                <a:latin typeface="微软雅黑" panose="020b0503020204020204" pitchFamily="34" charset="-122"/>
                <a:ea typeface="微软雅黑" panose="020b0503020204020204" pitchFamily="34" charset="-122"/>
              </a:rPr>
              <a:t>多规则质控方法应用</a:t>
            </a:r>
            <a:endParaRPr lang="zh-CN" altLang="en-US" sz="4000" b="1">
              <a:latin typeface="微软雅黑" panose="020b0503020204020204" pitchFamily="34" charset="-122"/>
              <a:ea typeface="微软雅黑" panose="020b0503020204020204" pitchFamily="34" charset="-122"/>
            </a:endParaRPr>
          </a:p>
        </p:txBody>
      </p:sp>
      <p:sp>
        <p:nvSpPr>
          <p:cNvPr id="104451" name="Rectangle 3"/>
          <p:cNvSpPr>
            <a:spLocks noGrp="1" noChangeArrowheads="1"/>
          </p:cNvSpPr>
          <p:nvPr>
            <p:ph type="body" idx="4294967295"/>
          </p:nvPr>
        </p:nvSpPr>
        <p:spPr>
          <a:xfrm>
            <a:off x="0" y="1600200"/>
            <a:ext cx="8748464" cy="4525963"/>
          </a:xfrm>
        </p:spPr>
        <p:txBody>
          <a:bodyPr/>
          <a:lstStyle/>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如果没有质控数据超过质控限，则判断分析批在控，并且可报告病人的结果。</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如果一个质控测定值超过质控限，应由</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2s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R</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4s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4</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1s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和</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10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规则来进一步检验质控数据。</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如果没有违背这些规则，则该分析批在控。</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如果违背其中任一规则， 则判断该批为失控。</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违背了特定规则可提示发生分析误差的类型。</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在实践中常由规则</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和</a:t>
            </a:r>
            <a:r>
              <a:rPr lang="en-US" altLang="zh-CN" sz="2000">
                <a:latin typeface="Times New Roman" panose="02020603050405020304" pitchFamily="18" charset="0"/>
                <a:ea typeface="楷体" panose="02010609060101010101" pitchFamily="49" charset="-122"/>
                <a:cs typeface="Times New Roman" panose="02020603050405020304" pitchFamily="18" charset="0"/>
              </a:rPr>
              <a:t>R</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4s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检出随机误差，而由</a:t>
            </a:r>
            <a:r>
              <a:rPr lang="en-US" altLang="zh-CN" sz="2000">
                <a:latin typeface="Times New Roman" panose="02020603050405020304" pitchFamily="18" charset="0"/>
                <a:ea typeface="楷体" panose="02010609060101010101" pitchFamily="49" charset="-122"/>
                <a:cs typeface="Times New Roman" panose="02020603050405020304" pitchFamily="18" charset="0"/>
              </a:rPr>
              <a:t>2</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2s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 4</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1s </a:t>
            </a:r>
            <a:r>
              <a:rPr lang="en-US" altLang="zh-CN" sz="2000">
                <a:latin typeface="Times New Roman" panose="02020603050405020304" pitchFamily="18" charset="0"/>
                <a:ea typeface="楷体" panose="02010609060101010101" pitchFamily="49" charset="-122"/>
                <a:cs typeface="Times New Roman" panose="02020603050405020304" pitchFamily="18" charset="0"/>
              </a:rPr>
              <a:t>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10  </a:t>
            </a:r>
            <a:r>
              <a:rPr lang="zh-CN" altLang="en-US" sz="2000">
                <a:latin typeface="Times New Roman" panose="02020603050405020304" pitchFamily="18" charset="0"/>
                <a:ea typeface="楷体" panose="02010609060101010101" pitchFamily="49" charset="-122"/>
                <a:cs typeface="Times New Roman" panose="02020603050405020304" pitchFamily="18" charset="0"/>
              </a:rPr>
              <a:t>规则检出系统误差。</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a:p>
            <a:pPr algn="just">
              <a:lnSpc>
                <a:spcPct val="90000"/>
              </a:lnSpc>
            </a:pPr>
            <a:r>
              <a:rPr lang="zh-CN" altLang="en-US" sz="2000">
                <a:latin typeface="Times New Roman" panose="02020603050405020304" pitchFamily="18" charset="0"/>
                <a:ea typeface="楷体" panose="02010609060101010101" pitchFamily="49" charset="-122"/>
                <a:cs typeface="Times New Roman" panose="02020603050405020304" pitchFamily="18" charset="0"/>
              </a:rPr>
              <a:t>当系统误差非常大时，也可由规则</a:t>
            </a:r>
            <a:r>
              <a:rPr lang="en-US" altLang="zh-CN" sz="2000">
                <a:latin typeface="Times New Roman" panose="02020603050405020304" pitchFamily="18" charset="0"/>
                <a:ea typeface="楷体" panose="02010609060101010101" pitchFamily="49" charset="-122"/>
                <a:cs typeface="Times New Roman" panose="02020603050405020304" pitchFamily="18" charset="0"/>
              </a:rPr>
              <a:t>1</a:t>
            </a:r>
            <a:r>
              <a:rPr lang="en-US" altLang="zh-CN" sz="2000" baseline="-25000">
                <a:latin typeface="Times New Roman" panose="02020603050405020304" pitchFamily="18" charset="0"/>
                <a:ea typeface="楷体" panose="02010609060101010101" pitchFamily="49" charset="-122"/>
                <a:cs typeface="Times New Roman" panose="02020603050405020304" pitchFamily="18" charset="0"/>
              </a:rPr>
              <a:t>3s</a:t>
            </a:r>
            <a:r>
              <a:rPr lang="zh-CN" altLang="en-US" sz="2000">
                <a:latin typeface="Times New Roman" panose="02020603050405020304" pitchFamily="18" charset="0"/>
                <a:ea typeface="楷体" panose="02010609060101010101" pitchFamily="49" charset="-122"/>
                <a:cs typeface="Times New Roman" panose="02020603050405020304" pitchFamily="18" charset="0"/>
              </a:rPr>
              <a:t>检出</a:t>
            </a:r>
            <a:endParaRPr lang="zh-CN" altLang="en-US" sz="2000">
              <a:latin typeface="Times New Roman" panose="02020603050405020304" pitchFamily="18" charset="0"/>
              <a:ea typeface="楷体" panose="02010609060101010101" pitchFamily="49" charset="-122"/>
              <a:cs typeface="Times New Roman" panose="02020603050405020304" pitchFamily="18" charset="0"/>
            </a:endParaRPr>
          </a:p>
        </p:txBody>
      </p:sp>
      <p:pic>
        <p:nvPicPr>
          <p:cNvPr id="104452" name="Picture 4" descr="2005092914383556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08141" y="2298291"/>
            <a:ext cx="20002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4453" name="Picture 5" descr="20050929143835563"/>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208140" y="3996327"/>
            <a:ext cx="200025" cy="215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5474" name="AutoShape 2"/>
          <p:cNvSpPr>
            <a:spLocks noChangeArrowheads="1"/>
          </p:cNvSpPr>
          <p:nvPr/>
        </p:nvSpPr>
        <p:spPr bwMode="auto">
          <a:xfrm>
            <a:off x="457200" y="990600"/>
            <a:ext cx="1447800" cy="914400"/>
          </a:xfrm>
          <a:prstGeom prst="flowChartManualOperat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75" name="Text Box 3"/>
          <p:cNvSpPr txBox="1">
            <a:spLocks noChangeArrowheads="1"/>
          </p:cNvSpPr>
          <p:nvPr/>
        </p:nvSpPr>
        <p:spPr bwMode="auto">
          <a:xfrm>
            <a:off x="803275" y="992188"/>
            <a:ext cx="930275" cy="8223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2400" b="1">
                <a:effectLst>
                  <a:outerShdw blurRad="38100" dist="38100" dir="2700000" algn="tl">
                    <a:srgbClr val="C0C0C0"/>
                  </a:outerShdw>
                </a:effectLst>
                <a:latin typeface="Times New Roman" panose="02020603050405020304" pitchFamily="18" charset="0"/>
              </a:rPr>
              <a:t>Q C</a:t>
            </a:r>
            <a:endParaRPr lang="en-US" altLang="zh-CN" sz="2400" b="1">
              <a:effectLst>
                <a:outerShdw blurRad="38100" dist="38100" dir="2700000" algn="tl">
                  <a:srgbClr val="C0C0C0"/>
                </a:outerShdw>
              </a:effectLst>
              <a:latin typeface="Times New Roman" panose="02020603050405020304" pitchFamily="18" charset="0"/>
            </a:endParaRPr>
          </a:p>
          <a:p>
            <a:pPr eaLnBrk="0" hangingPunct="0"/>
            <a:r>
              <a:rPr lang="zh-CN" altLang="en-US" sz="2400" b="1">
                <a:effectLst>
                  <a:outerShdw blurRad="38100" dist="38100" dir="2700000" algn="tl">
                    <a:srgbClr val="C0C0C0"/>
                  </a:outerShdw>
                </a:effectLst>
                <a:latin typeface="Times New Roman" panose="02020603050405020304" pitchFamily="18" charset="0"/>
              </a:rPr>
              <a:t>数据</a:t>
            </a:r>
            <a:endParaRPr lang="zh-CN" altLang="en-US" sz="2400" b="1">
              <a:effectLst>
                <a:outerShdw blurRad="38100" dist="38100" dir="2700000" algn="tl">
                  <a:srgbClr val="C0C0C0"/>
                </a:outerShdw>
              </a:effectLst>
              <a:latin typeface="Times New Roman" panose="02020603050405020304" pitchFamily="18" charset="0"/>
            </a:endParaRPr>
          </a:p>
        </p:txBody>
      </p:sp>
      <p:sp>
        <p:nvSpPr>
          <p:cNvPr id="105476" name="AutoShape 4"/>
          <p:cNvSpPr>
            <a:spLocks noChangeArrowheads="1"/>
          </p:cNvSpPr>
          <p:nvPr/>
        </p:nvSpPr>
        <p:spPr bwMode="auto">
          <a:xfrm>
            <a:off x="571500" y="2438400"/>
            <a:ext cx="1238250" cy="9144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graphicFrame>
        <p:nvGraphicFramePr>
          <p:cNvPr id="105477" name="Object 5"/>
          <p:cNvGraphicFramePr>
            <a:graphicFrameLocks noChangeAspect="1"/>
          </p:cNvGraphicFramePr>
          <p:nvPr/>
        </p:nvGraphicFramePr>
        <p:xfrm>
          <a:off x="914400" y="2514600"/>
          <a:ext cx="704850" cy="696913"/>
        </p:xfrm>
        <a:graphic>
          <a:graphicData uri="http://schemas.openxmlformats.org/presentationml/2006/ole">
            <mc:AlternateContent>
              <mc:Choice xmlns:v="urn:schemas-microsoft-com:vml" Requires="v">
                <p:oleObj spid="_x0000_s1050" name="Equation" r:id="rId2" imgW="177800" imgH="228600" progId="Equation.3">
                  <p:embed/>
                </p:oleObj>
              </mc:Choice>
              <mc:Fallback>
                <p:oleObj name="Equation" r:id="rId2" imgW="177800" imgH="228600" progId="Equation.3">
                  <p:embed/>
                  <p:pic>
                    <p:nvPicPr>
                      <p:cNvPr id="0" name="OLE substitute image"/>
                      <p:cNvPicPr/>
                      <p:nvPr/>
                    </p:nvPicPr>
                    <p:blipFill>
                      <a:blip r:embed="rId3">
                        <a:extLst>
                          <a:ext uri="{28A0092B-C50C-407E-A947-70E740481C1C}">
                            <a14:useLocalDpi xmlns:a14="http://schemas.microsoft.com/office/drawing/2010/main" val="0"/>
                          </a:ext>
                        </a:extLst>
                      </a:blip>
                      <a:stretch>
                        <a:fillRect/>
                      </a:stretch>
                    </p:blipFill>
                    <p:spPr>
                      <a:xfrm>
                        <a:off x="914400" y="2514600"/>
                        <a:ext cx="704850" cy="696913"/>
                      </a:xfrm>
                      <a:prstGeom prst="rect">
                        <a:avLst/>
                      </a:prstGeom>
                      <a:noFill/>
                      <a:ln>
                        <a:noFill/>
                      </a:ln>
                      <a:effectLst/>
                    </p:spPr>
                  </p:pic>
                </p:oleObj>
              </mc:Fallback>
            </mc:AlternateContent>
          </a:graphicData>
        </a:graphic>
      </p:graphicFrame>
      <p:sp>
        <p:nvSpPr>
          <p:cNvPr id="105478" name="AutoShape 6"/>
          <p:cNvSpPr>
            <a:spLocks noChangeArrowheads="1"/>
          </p:cNvSpPr>
          <p:nvPr/>
        </p:nvSpPr>
        <p:spPr bwMode="auto">
          <a:xfrm>
            <a:off x="552450" y="3867150"/>
            <a:ext cx="1295400" cy="9906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sp>
        <p:nvSpPr>
          <p:cNvPr id="105479" name="AutoShape 7"/>
          <p:cNvSpPr>
            <a:spLocks noChangeArrowheads="1"/>
          </p:cNvSpPr>
          <p:nvPr/>
        </p:nvSpPr>
        <p:spPr bwMode="auto">
          <a:xfrm>
            <a:off x="2266950" y="3886200"/>
            <a:ext cx="1295400" cy="9906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sp>
        <p:nvSpPr>
          <p:cNvPr id="105480" name="AutoShape 8"/>
          <p:cNvSpPr>
            <a:spLocks noChangeArrowheads="1"/>
          </p:cNvSpPr>
          <p:nvPr/>
        </p:nvSpPr>
        <p:spPr bwMode="auto">
          <a:xfrm>
            <a:off x="3943350" y="3867150"/>
            <a:ext cx="1371600" cy="10287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sp>
        <p:nvSpPr>
          <p:cNvPr id="105481" name="AutoShape 9"/>
          <p:cNvSpPr>
            <a:spLocks noChangeArrowheads="1"/>
          </p:cNvSpPr>
          <p:nvPr/>
        </p:nvSpPr>
        <p:spPr bwMode="auto">
          <a:xfrm>
            <a:off x="5695950" y="3886200"/>
            <a:ext cx="1295400" cy="9906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sp>
        <p:nvSpPr>
          <p:cNvPr id="105482" name="AutoShape 10"/>
          <p:cNvSpPr>
            <a:spLocks noChangeArrowheads="1"/>
          </p:cNvSpPr>
          <p:nvPr/>
        </p:nvSpPr>
        <p:spPr bwMode="auto">
          <a:xfrm>
            <a:off x="7391400" y="3905250"/>
            <a:ext cx="1295400" cy="97155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graphicFrame>
        <p:nvGraphicFramePr>
          <p:cNvPr id="105483" name="Object 11"/>
          <p:cNvGraphicFramePr>
            <a:graphicFrameLocks noChangeAspect="1"/>
          </p:cNvGraphicFramePr>
          <p:nvPr/>
        </p:nvGraphicFramePr>
        <p:xfrm>
          <a:off x="914400" y="3962400"/>
          <a:ext cx="723900" cy="715963"/>
        </p:xfrm>
        <a:graphic>
          <a:graphicData uri="http://schemas.openxmlformats.org/presentationml/2006/ole">
            <mc:AlternateContent>
              <mc:Choice xmlns:v="urn:schemas-microsoft-com:vml" Requires="v">
                <p:oleObj spid="_x0000_s1051" name="Equation" r:id="rId4" imgW="177800" imgH="228600" progId="Equation.3">
                  <p:embed/>
                </p:oleObj>
              </mc:Choice>
              <mc:Fallback>
                <p:oleObj name="Equation" r:id="rId4" imgW="177800" imgH="228600" progId="Equation.3">
                  <p:embed/>
                  <p:pic>
                    <p:nvPicPr>
                      <p:cNvPr id="0" name="OLE substitute image"/>
                      <p:cNvPicPr/>
                      <p:nvPr/>
                    </p:nvPicPr>
                    <p:blipFill>
                      <a:blip r:embed="rId5">
                        <a:extLst>
                          <a:ext uri="{28A0092B-C50C-407E-A947-70E740481C1C}">
                            <a14:useLocalDpi xmlns:a14="http://schemas.microsoft.com/office/drawing/2010/main" val="0"/>
                          </a:ext>
                        </a:extLst>
                      </a:blip>
                      <a:stretch>
                        <a:fillRect/>
                      </a:stretch>
                    </p:blipFill>
                    <p:spPr>
                      <a:xfrm>
                        <a:off x="914400" y="3962400"/>
                        <a:ext cx="723900" cy="715963"/>
                      </a:xfrm>
                      <a:prstGeom prst="rect">
                        <a:avLst/>
                      </a:prstGeom>
                      <a:noFill/>
                      <a:ln>
                        <a:noFill/>
                      </a:ln>
                      <a:effectLst/>
                    </p:spPr>
                  </p:pic>
                </p:oleObj>
              </mc:Fallback>
            </mc:AlternateContent>
          </a:graphicData>
        </a:graphic>
      </p:graphicFrame>
      <p:graphicFrame>
        <p:nvGraphicFramePr>
          <p:cNvPr id="105484" name="Object 12"/>
          <p:cNvGraphicFramePr>
            <a:graphicFrameLocks noChangeAspect="1"/>
          </p:cNvGraphicFramePr>
          <p:nvPr/>
        </p:nvGraphicFramePr>
        <p:xfrm>
          <a:off x="2590800" y="3962400"/>
          <a:ext cx="719138" cy="665163"/>
        </p:xfrm>
        <a:graphic>
          <a:graphicData uri="http://schemas.openxmlformats.org/presentationml/2006/ole">
            <mc:AlternateContent>
              <mc:Choice xmlns:v="urn:schemas-microsoft-com:vml" Requires="v">
                <p:oleObj spid="_x0000_s1052" name="Equation" r:id="rId6" imgW="190500" imgH="228600" progId="Equation.3">
                  <p:embed/>
                </p:oleObj>
              </mc:Choice>
              <mc:Fallback>
                <p:oleObj name="Equation" r:id="rId6" imgW="190500" imgH="228600" progId="Equation.3">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2590800" y="3962400"/>
                        <a:ext cx="719138" cy="665163"/>
                      </a:xfrm>
                      <a:prstGeom prst="rect">
                        <a:avLst/>
                      </a:prstGeom>
                      <a:noFill/>
                      <a:ln>
                        <a:noFill/>
                      </a:ln>
                      <a:effectLst/>
                    </p:spPr>
                  </p:pic>
                </p:oleObj>
              </mc:Fallback>
            </mc:AlternateContent>
          </a:graphicData>
        </a:graphic>
      </p:graphicFrame>
      <p:graphicFrame>
        <p:nvGraphicFramePr>
          <p:cNvPr id="105485" name="Object 13"/>
          <p:cNvGraphicFramePr>
            <a:graphicFrameLocks noChangeAspect="1"/>
          </p:cNvGraphicFramePr>
          <p:nvPr/>
        </p:nvGraphicFramePr>
        <p:xfrm>
          <a:off x="4267200" y="4092575"/>
          <a:ext cx="762000" cy="555625"/>
        </p:xfrm>
        <a:graphic>
          <a:graphicData uri="http://schemas.openxmlformats.org/presentationml/2006/ole">
            <mc:AlternateContent>
              <mc:Choice xmlns:v="urn:schemas-microsoft-com:vml" Requires="v">
                <p:oleObj spid="_x0000_s1053" name="Equation" r:id="rId8" imgW="241300" imgH="228600" progId="Equation.3">
                  <p:embed/>
                </p:oleObj>
              </mc:Choice>
              <mc:Fallback>
                <p:oleObj name="Equation" r:id="rId8" imgW="241300" imgH="228600" progId="Equation.3">
                  <p:embed/>
                  <p:pic>
                    <p:nvPicPr>
                      <p:cNvPr id="0" name="OLE substitute image"/>
                      <p:cNvPicPr/>
                      <p:nvPr/>
                    </p:nvPicPr>
                    <p:blipFill>
                      <a:blip r:embed="rId9">
                        <a:extLst>
                          <a:ext uri="{28A0092B-C50C-407E-A947-70E740481C1C}">
                            <a14:useLocalDpi xmlns:a14="http://schemas.microsoft.com/office/drawing/2010/main" val="0"/>
                          </a:ext>
                        </a:extLst>
                      </a:blip>
                      <a:stretch>
                        <a:fillRect/>
                      </a:stretch>
                    </p:blipFill>
                    <p:spPr>
                      <a:xfrm>
                        <a:off x="4267200" y="4092575"/>
                        <a:ext cx="762000" cy="555625"/>
                      </a:xfrm>
                      <a:prstGeom prst="rect">
                        <a:avLst/>
                      </a:prstGeom>
                      <a:noFill/>
                      <a:ln>
                        <a:noFill/>
                      </a:ln>
                      <a:effectLst/>
                    </p:spPr>
                  </p:pic>
                </p:oleObj>
              </mc:Fallback>
            </mc:AlternateContent>
          </a:graphicData>
        </a:graphic>
      </p:graphicFrame>
      <p:graphicFrame>
        <p:nvGraphicFramePr>
          <p:cNvPr id="105486" name="Object 14"/>
          <p:cNvGraphicFramePr>
            <a:graphicFrameLocks noChangeAspect="1"/>
          </p:cNvGraphicFramePr>
          <p:nvPr/>
        </p:nvGraphicFramePr>
        <p:xfrm>
          <a:off x="6019800" y="3962400"/>
          <a:ext cx="819150" cy="723900"/>
        </p:xfrm>
        <a:graphic>
          <a:graphicData uri="http://schemas.openxmlformats.org/presentationml/2006/ole">
            <mc:AlternateContent>
              <mc:Choice xmlns:v="urn:schemas-microsoft-com:vml" Requires="v">
                <p:oleObj spid="_x0000_s1054" name="Equation" r:id="rId10" imgW="203200" imgH="228600" progId="Equation.3">
                  <p:embed/>
                </p:oleObj>
              </mc:Choice>
              <mc:Fallback>
                <p:oleObj name="Equation" r:id="rId10" imgW="203200" imgH="228600" progId="Equation.3">
                  <p:embed/>
                  <p:pic>
                    <p:nvPicPr>
                      <p:cNvPr id="0" name="OLE substitute image"/>
                      <p:cNvPicPr/>
                      <p:nvPr/>
                    </p:nvPicPr>
                    <p:blipFill>
                      <a:blip r:embed="rId11">
                        <a:extLst>
                          <a:ext uri="{28A0092B-C50C-407E-A947-70E740481C1C}">
                            <a14:useLocalDpi xmlns:a14="http://schemas.microsoft.com/office/drawing/2010/main" val="0"/>
                          </a:ext>
                        </a:extLst>
                      </a:blip>
                      <a:stretch>
                        <a:fillRect/>
                      </a:stretch>
                    </p:blipFill>
                    <p:spPr>
                      <a:xfrm>
                        <a:off x="6019800" y="3962400"/>
                        <a:ext cx="819150" cy="723900"/>
                      </a:xfrm>
                      <a:prstGeom prst="rect">
                        <a:avLst/>
                      </a:prstGeom>
                      <a:noFill/>
                      <a:ln>
                        <a:noFill/>
                      </a:ln>
                      <a:effectLst/>
                    </p:spPr>
                  </p:pic>
                </p:oleObj>
              </mc:Fallback>
            </mc:AlternateContent>
          </a:graphicData>
        </a:graphic>
      </p:graphicFrame>
      <p:graphicFrame>
        <p:nvGraphicFramePr>
          <p:cNvPr id="105487" name="Object 15"/>
          <p:cNvGraphicFramePr>
            <a:graphicFrameLocks noChangeAspect="1"/>
          </p:cNvGraphicFramePr>
          <p:nvPr/>
        </p:nvGraphicFramePr>
        <p:xfrm>
          <a:off x="7696200" y="4114800"/>
          <a:ext cx="838200" cy="609600"/>
        </p:xfrm>
        <a:graphic>
          <a:graphicData uri="http://schemas.openxmlformats.org/presentationml/2006/ole">
            <mc:AlternateContent>
              <mc:Choice xmlns:v="urn:schemas-microsoft-com:vml" Requires="v">
                <p:oleObj spid="_x0000_s1055" name="Equation" r:id="rId12" imgW="266700" imgH="228600" progId="Equation.3">
                  <p:embed/>
                </p:oleObj>
              </mc:Choice>
              <mc:Fallback>
                <p:oleObj name="Equation" r:id="rId12" imgW="266700" imgH="228600" progId="Equation.3">
                  <p:embed/>
                  <p:pic>
                    <p:nvPicPr>
                      <p:cNvPr id="0" name="OLE substitute image"/>
                      <p:cNvPicPr/>
                      <p:nvPr/>
                    </p:nvPicPr>
                    <p:blipFill>
                      <a:blip r:embed="rId13">
                        <a:extLst>
                          <a:ext uri="{28A0092B-C50C-407E-A947-70E740481C1C}">
                            <a14:useLocalDpi xmlns:a14="http://schemas.microsoft.com/office/drawing/2010/main" val="0"/>
                          </a:ext>
                        </a:extLst>
                      </a:blip>
                      <a:stretch>
                        <a:fillRect/>
                      </a:stretch>
                    </p:blipFill>
                    <p:spPr>
                      <a:xfrm>
                        <a:off x="7696200" y="4114800"/>
                        <a:ext cx="838200" cy="609600"/>
                      </a:xfrm>
                      <a:prstGeom prst="rect">
                        <a:avLst/>
                      </a:prstGeom>
                      <a:noFill/>
                      <a:ln>
                        <a:noFill/>
                      </a:ln>
                      <a:effectLst/>
                    </p:spPr>
                  </p:pic>
                </p:oleObj>
              </mc:Fallback>
            </mc:AlternateContent>
          </a:graphicData>
        </a:graphic>
      </p:graphicFrame>
      <p:sp>
        <p:nvSpPr>
          <p:cNvPr id="105488" name="AutoShape 16"/>
          <p:cNvSpPr>
            <a:spLocks noChangeArrowheads="1"/>
          </p:cNvSpPr>
          <p:nvPr/>
        </p:nvSpPr>
        <p:spPr bwMode="auto">
          <a:xfrm>
            <a:off x="2590800" y="2438400"/>
            <a:ext cx="4419600" cy="914400"/>
          </a:xfrm>
          <a:prstGeom prst="flowChartAlternateProcess">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89" name="Text Box 17"/>
          <p:cNvSpPr txBox="1">
            <a:spLocks noChangeArrowheads="1"/>
          </p:cNvSpPr>
          <p:nvPr/>
        </p:nvSpPr>
        <p:spPr bwMode="auto">
          <a:xfrm>
            <a:off x="3336925" y="2554288"/>
            <a:ext cx="2530475"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3600" b="1">
                <a:effectLst>
                  <a:outerShdw blurRad="38100" dist="38100" dir="2700000" algn="tl">
                    <a:srgbClr val="C0C0C0"/>
                  </a:outerShdw>
                </a:effectLst>
                <a:latin typeface="宋体" panose="02010600030101010101" pitchFamily="2" charset="-122"/>
              </a:rPr>
              <a:t> </a:t>
            </a:r>
            <a:r>
              <a:rPr lang="zh-CN" altLang="en-US" sz="3600" b="1">
                <a:effectLst>
                  <a:outerShdw blurRad="38100" dist="38100" dir="2700000" algn="tl">
                    <a:srgbClr val="C0C0C0"/>
                  </a:outerShdw>
                </a:effectLst>
                <a:latin typeface="宋体" panose="02010600030101010101" pitchFamily="2" charset="-122"/>
              </a:rPr>
              <a:t>在     控</a:t>
            </a:r>
            <a:endParaRPr lang="zh-CN" altLang="en-US" sz="3600" b="1">
              <a:effectLst>
                <a:outerShdw blurRad="38100" dist="38100" dir="2700000" algn="tl">
                  <a:srgbClr val="C0C0C0"/>
                </a:outerShdw>
              </a:effectLst>
              <a:latin typeface="宋体" panose="02010600030101010101" pitchFamily="2" charset="-122"/>
            </a:endParaRPr>
          </a:p>
        </p:txBody>
      </p:sp>
      <p:sp>
        <p:nvSpPr>
          <p:cNvPr id="105490" name="AutoShape 18"/>
          <p:cNvSpPr>
            <a:spLocks noChangeArrowheads="1"/>
          </p:cNvSpPr>
          <p:nvPr/>
        </p:nvSpPr>
        <p:spPr bwMode="auto">
          <a:xfrm>
            <a:off x="914400" y="5334000"/>
            <a:ext cx="7391400" cy="914400"/>
          </a:xfrm>
          <a:prstGeom prst="flowChartAlternateProcess">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1" name="Text Box 19"/>
          <p:cNvSpPr txBox="1">
            <a:spLocks noChangeArrowheads="1"/>
          </p:cNvSpPr>
          <p:nvPr/>
        </p:nvSpPr>
        <p:spPr bwMode="auto">
          <a:xfrm>
            <a:off x="3032125" y="5492750"/>
            <a:ext cx="27051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3600" b="1">
                <a:effectLst>
                  <a:outerShdw blurRad="38100" dist="38100" dir="2700000" algn="tl">
                    <a:srgbClr val="C0C0C0"/>
                  </a:outerShdw>
                </a:effectLst>
                <a:latin typeface="Times New Roman" panose="02020603050405020304" pitchFamily="18" charset="0"/>
              </a:rPr>
              <a:t>失              控</a:t>
            </a:r>
            <a:endParaRPr lang="zh-CN" altLang="en-US" sz="3600" b="1">
              <a:effectLst>
                <a:outerShdw blurRad="38100" dist="38100" dir="2700000" algn="tl">
                  <a:srgbClr val="C0C0C0"/>
                </a:outerShdw>
              </a:effectLst>
              <a:latin typeface="Times New Roman" panose="02020603050405020304" pitchFamily="18" charset="0"/>
            </a:endParaRPr>
          </a:p>
        </p:txBody>
      </p:sp>
      <p:sp>
        <p:nvSpPr>
          <p:cNvPr id="105492" name="Line 20"/>
          <p:cNvSpPr>
            <a:spLocks noChangeShapeType="1"/>
          </p:cNvSpPr>
          <p:nvPr/>
        </p:nvSpPr>
        <p:spPr bwMode="auto">
          <a:xfrm flipH="1">
            <a:off x="1200150" y="1905000"/>
            <a:ext cx="0" cy="5334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3" name="Line 21"/>
          <p:cNvSpPr>
            <a:spLocks noChangeShapeType="1"/>
          </p:cNvSpPr>
          <p:nvPr/>
        </p:nvSpPr>
        <p:spPr bwMode="auto">
          <a:xfrm flipH="1">
            <a:off x="1200150" y="3352800"/>
            <a:ext cx="0" cy="5334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4" name="Line 22"/>
          <p:cNvSpPr>
            <a:spLocks noChangeShapeType="1"/>
          </p:cNvSpPr>
          <p:nvPr/>
        </p:nvSpPr>
        <p:spPr bwMode="auto">
          <a:xfrm flipH="1">
            <a:off x="1200150" y="4876800"/>
            <a:ext cx="0" cy="4572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5" name="Line 23"/>
          <p:cNvSpPr>
            <a:spLocks noChangeShapeType="1"/>
          </p:cNvSpPr>
          <p:nvPr/>
        </p:nvSpPr>
        <p:spPr bwMode="auto">
          <a:xfrm flipH="1">
            <a:off x="2914650" y="4876800"/>
            <a:ext cx="0" cy="4572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6" name="Line 24"/>
          <p:cNvSpPr>
            <a:spLocks noChangeShapeType="1"/>
          </p:cNvSpPr>
          <p:nvPr/>
        </p:nvSpPr>
        <p:spPr bwMode="auto">
          <a:xfrm flipH="1">
            <a:off x="4648200" y="4876800"/>
            <a:ext cx="0" cy="4572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7" name="Line 25"/>
          <p:cNvSpPr>
            <a:spLocks noChangeShapeType="1"/>
          </p:cNvSpPr>
          <p:nvPr/>
        </p:nvSpPr>
        <p:spPr bwMode="auto">
          <a:xfrm flipH="1">
            <a:off x="6362700" y="4876800"/>
            <a:ext cx="0" cy="4572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8" name="Line 26"/>
          <p:cNvSpPr>
            <a:spLocks noChangeShapeType="1"/>
          </p:cNvSpPr>
          <p:nvPr/>
        </p:nvSpPr>
        <p:spPr bwMode="auto">
          <a:xfrm flipH="1">
            <a:off x="8039100" y="4876800"/>
            <a:ext cx="0" cy="45720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499" name="Line 27"/>
          <p:cNvSpPr>
            <a:spLocks noChangeShapeType="1"/>
          </p:cNvSpPr>
          <p:nvPr/>
        </p:nvSpPr>
        <p:spPr bwMode="auto">
          <a:xfrm>
            <a:off x="1790700" y="4362450"/>
            <a:ext cx="51435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0" name="Line 28"/>
          <p:cNvSpPr>
            <a:spLocks noChangeShapeType="1"/>
          </p:cNvSpPr>
          <p:nvPr/>
        </p:nvSpPr>
        <p:spPr bwMode="auto">
          <a:xfrm>
            <a:off x="3562350" y="4381500"/>
            <a:ext cx="3810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1" name="Line 29"/>
          <p:cNvSpPr>
            <a:spLocks noChangeShapeType="1"/>
          </p:cNvSpPr>
          <p:nvPr/>
        </p:nvSpPr>
        <p:spPr bwMode="auto">
          <a:xfrm>
            <a:off x="5314950" y="4381500"/>
            <a:ext cx="3810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2" name="Line 30"/>
          <p:cNvSpPr>
            <a:spLocks noChangeShapeType="1"/>
          </p:cNvSpPr>
          <p:nvPr/>
        </p:nvSpPr>
        <p:spPr bwMode="auto">
          <a:xfrm>
            <a:off x="6991350" y="4381500"/>
            <a:ext cx="3810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3" name="Line 31"/>
          <p:cNvSpPr>
            <a:spLocks noChangeShapeType="1"/>
          </p:cNvSpPr>
          <p:nvPr/>
        </p:nvSpPr>
        <p:spPr bwMode="auto">
          <a:xfrm>
            <a:off x="1752600" y="2895600"/>
            <a:ext cx="8382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4" name="Line 32"/>
          <p:cNvSpPr>
            <a:spLocks noChangeShapeType="1"/>
          </p:cNvSpPr>
          <p:nvPr/>
        </p:nvSpPr>
        <p:spPr bwMode="auto">
          <a:xfrm flipH="1" flipV="1">
            <a:off x="8686800" y="2895600"/>
            <a:ext cx="0" cy="1524000"/>
          </a:xfrm>
          <a:prstGeom prst="line">
            <a:avLst/>
          </a:prstGeom>
          <a:noFill/>
          <a:ln w="38100">
            <a:solidFill>
              <a:schemeClr val="tx1"/>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5" name="Line 33"/>
          <p:cNvSpPr>
            <a:spLocks noChangeShapeType="1"/>
          </p:cNvSpPr>
          <p:nvPr/>
        </p:nvSpPr>
        <p:spPr bwMode="auto">
          <a:xfrm flipH="1">
            <a:off x="7010400" y="2895600"/>
            <a:ext cx="1676400" cy="0"/>
          </a:xfrm>
          <a:prstGeom prst="line">
            <a:avLst/>
          </a:prstGeom>
          <a:noFill/>
          <a:ln w="38100">
            <a:solidFill>
              <a:schemeClr val="tx1"/>
            </a:solidFill>
            <a:rou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endParaRPr lang="zh-CN" altLang="en-US"/>
          </a:p>
        </p:txBody>
      </p:sp>
      <p:sp>
        <p:nvSpPr>
          <p:cNvPr id="105506" name="Text Box 34"/>
          <p:cNvSpPr txBox="1">
            <a:spLocks noChangeArrowheads="1"/>
          </p:cNvSpPr>
          <p:nvPr/>
        </p:nvSpPr>
        <p:spPr bwMode="auto">
          <a:xfrm>
            <a:off x="876300" y="171450"/>
            <a:ext cx="7429500"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en-US" altLang="zh-CN" sz="3600" b="1"/>
              <a:t>  </a:t>
            </a:r>
            <a:r>
              <a:rPr lang="en-US" altLang="zh-CN" sz="3600" b="1">
                <a:ea typeface="楷体_GB2312" pitchFamily="49" charset="-122"/>
              </a:rPr>
              <a:t>Westgard</a:t>
            </a:r>
            <a:r>
              <a:rPr lang="zh-CN" altLang="en-US" sz="3600" b="1">
                <a:latin typeface="楷体_GB2312" pitchFamily="49" charset="-122"/>
                <a:ea typeface="楷体_GB2312" pitchFamily="49" charset="-122"/>
              </a:rPr>
              <a:t>多规则的误差检索程序</a:t>
            </a:r>
            <a:endParaRPr lang="zh-CN" altLang="en-US" sz="3600" b="1">
              <a:latin typeface="楷体_GB2312" pitchFamily="49" charset="-122"/>
              <a:ea typeface="楷体_GB2312" pitchFamily="49" charset="-122"/>
            </a:endParaRPr>
          </a:p>
        </p:txBody>
      </p:sp>
      <p:sp>
        <p:nvSpPr>
          <p:cNvPr id="105507" name="Text Box 35"/>
          <p:cNvSpPr txBox="1">
            <a:spLocks noChangeArrowheads="1"/>
          </p:cNvSpPr>
          <p:nvPr/>
        </p:nvSpPr>
        <p:spPr bwMode="auto">
          <a:xfrm>
            <a:off x="1790700" y="2476500"/>
            <a:ext cx="7016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effectLst>
                  <a:outerShdw blurRad="38100" dist="38100" dir="2700000" algn="tl">
                    <a:srgbClr val="C0C0C0"/>
                  </a:outerShdw>
                </a:effectLst>
                <a:latin typeface="Times New Roman" panose="02020603050405020304" pitchFamily="18" charset="0"/>
              </a:rPr>
              <a:t>没有</a:t>
            </a:r>
            <a:endParaRPr lang="zh-CN" altLang="en-US" sz="2000" b="1">
              <a:effectLst>
                <a:outerShdw blurRad="38100" dist="38100" dir="2700000" algn="tl">
                  <a:srgbClr val="C0C0C0"/>
                </a:outerShdw>
              </a:effectLst>
              <a:latin typeface="Times New Roman" panose="02020603050405020304" pitchFamily="18" charset="0"/>
            </a:endParaRPr>
          </a:p>
        </p:txBody>
      </p:sp>
      <p:sp>
        <p:nvSpPr>
          <p:cNvPr id="105508" name="Text Box 36"/>
          <p:cNvSpPr txBox="1">
            <a:spLocks noChangeArrowheads="1"/>
          </p:cNvSpPr>
          <p:nvPr/>
        </p:nvSpPr>
        <p:spPr bwMode="auto">
          <a:xfrm>
            <a:off x="1711325" y="3921125"/>
            <a:ext cx="82232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没有</a:t>
            </a:r>
            <a:endParaRPr lang="zh-CN" altLang="en-US" sz="2000" b="1">
              <a:latin typeface="Times New Roman" panose="02020603050405020304" pitchFamily="18" charset="0"/>
            </a:endParaRPr>
          </a:p>
        </p:txBody>
      </p:sp>
      <p:sp>
        <p:nvSpPr>
          <p:cNvPr id="105509" name="Text Box 37"/>
          <p:cNvSpPr txBox="1">
            <a:spLocks noChangeArrowheads="1"/>
          </p:cNvSpPr>
          <p:nvPr/>
        </p:nvSpPr>
        <p:spPr bwMode="auto">
          <a:xfrm>
            <a:off x="3429000" y="3959225"/>
            <a:ext cx="8382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没有</a:t>
            </a:r>
            <a:endParaRPr lang="zh-CN" altLang="en-US" sz="2000" b="1">
              <a:latin typeface="Times New Roman" panose="02020603050405020304" pitchFamily="18" charset="0"/>
            </a:endParaRPr>
          </a:p>
        </p:txBody>
      </p:sp>
      <p:sp>
        <p:nvSpPr>
          <p:cNvPr id="105510" name="Text Box 38"/>
          <p:cNvSpPr txBox="1">
            <a:spLocks noChangeArrowheads="1"/>
          </p:cNvSpPr>
          <p:nvPr/>
        </p:nvSpPr>
        <p:spPr bwMode="auto">
          <a:xfrm>
            <a:off x="5162550" y="3981450"/>
            <a:ext cx="762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没有</a:t>
            </a:r>
            <a:endParaRPr lang="zh-CN" altLang="en-US" sz="2000" b="1">
              <a:latin typeface="Times New Roman" panose="02020603050405020304" pitchFamily="18" charset="0"/>
            </a:endParaRPr>
          </a:p>
        </p:txBody>
      </p:sp>
      <p:sp>
        <p:nvSpPr>
          <p:cNvPr id="105511" name="AutoShape 39"/>
          <p:cNvSpPr>
            <a:spLocks noChangeArrowheads="1"/>
          </p:cNvSpPr>
          <p:nvPr/>
        </p:nvSpPr>
        <p:spPr bwMode="auto">
          <a:xfrm>
            <a:off x="5715000" y="3886200"/>
            <a:ext cx="1295400" cy="990600"/>
          </a:xfrm>
          <a:prstGeom prst="flowChartDecision">
            <a:avLst/>
          </a:prstGeom>
          <a:noFill/>
          <a:ln w="38100">
            <a:solidFill>
              <a:schemeClr val="tx1"/>
            </a:solidFill>
            <a:miter lim="800000"/>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algn="ctr" eaLnBrk="0" hangingPunct="0"/>
            <a:endParaRPr lang="en-US" altLang="zh-CN" sz="2400">
              <a:latin typeface="Times New Roman" panose="02020603050405020304" pitchFamily="18" charset="0"/>
            </a:endParaRPr>
          </a:p>
          <a:p>
            <a:pPr algn="ctr" eaLnBrk="0" hangingPunct="0"/>
            <a:endParaRPr lang="en-US" altLang="zh-CN" sz="2400">
              <a:latin typeface="Times New Roman" panose="02020603050405020304" pitchFamily="18" charset="0"/>
            </a:endParaRPr>
          </a:p>
        </p:txBody>
      </p:sp>
      <p:sp>
        <p:nvSpPr>
          <p:cNvPr id="105512" name="Text Box 40"/>
          <p:cNvSpPr txBox="1">
            <a:spLocks noChangeArrowheads="1"/>
          </p:cNvSpPr>
          <p:nvPr/>
        </p:nvSpPr>
        <p:spPr bwMode="auto">
          <a:xfrm>
            <a:off x="6877050" y="3981450"/>
            <a:ext cx="762000"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没有</a:t>
            </a:r>
            <a:endParaRPr lang="zh-CN" altLang="en-US" sz="2000" b="1">
              <a:latin typeface="Times New Roman" panose="02020603050405020304" pitchFamily="18" charset="0"/>
            </a:endParaRPr>
          </a:p>
        </p:txBody>
      </p:sp>
      <p:sp>
        <p:nvSpPr>
          <p:cNvPr id="105513" name="Text Box 41"/>
          <p:cNvSpPr txBox="1">
            <a:spLocks noChangeArrowheads="1"/>
          </p:cNvSpPr>
          <p:nvPr/>
        </p:nvSpPr>
        <p:spPr bwMode="auto">
          <a:xfrm>
            <a:off x="7467600" y="2476500"/>
            <a:ext cx="7016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没有</a:t>
            </a:r>
            <a:endParaRPr lang="zh-CN" altLang="en-US" sz="2000" b="1">
              <a:latin typeface="Times New Roman" panose="02020603050405020304" pitchFamily="18" charset="0"/>
            </a:endParaRPr>
          </a:p>
        </p:txBody>
      </p:sp>
      <p:sp>
        <p:nvSpPr>
          <p:cNvPr id="105514" name="Text Box 42"/>
          <p:cNvSpPr txBox="1">
            <a:spLocks noChangeArrowheads="1"/>
          </p:cNvSpPr>
          <p:nvPr/>
        </p:nvSpPr>
        <p:spPr bwMode="auto">
          <a:xfrm>
            <a:off x="1181100" y="335280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
        <p:nvSpPr>
          <p:cNvPr id="105515" name="Text Box 43"/>
          <p:cNvSpPr txBox="1">
            <a:spLocks noChangeArrowheads="1"/>
          </p:cNvSpPr>
          <p:nvPr/>
        </p:nvSpPr>
        <p:spPr bwMode="auto">
          <a:xfrm>
            <a:off x="1181100" y="480060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
        <p:nvSpPr>
          <p:cNvPr id="105516" name="Text Box 44"/>
          <p:cNvSpPr txBox="1">
            <a:spLocks noChangeArrowheads="1"/>
          </p:cNvSpPr>
          <p:nvPr/>
        </p:nvSpPr>
        <p:spPr bwMode="auto">
          <a:xfrm>
            <a:off x="2857500" y="481965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
        <p:nvSpPr>
          <p:cNvPr id="105517" name="Text Box 45"/>
          <p:cNvSpPr txBox="1">
            <a:spLocks noChangeArrowheads="1"/>
          </p:cNvSpPr>
          <p:nvPr/>
        </p:nvSpPr>
        <p:spPr bwMode="auto">
          <a:xfrm>
            <a:off x="4610100" y="481965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
        <p:nvSpPr>
          <p:cNvPr id="105518" name="Text Box 46"/>
          <p:cNvSpPr txBox="1">
            <a:spLocks noChangeArrowheads="1"/>
          </p:cNvSpPr>
          <p:nvPr/>
        </p:nvSpPr>
        <p:spPr bwMode="auto">
          <a:xfrm>
            <a:off x="6286500" y="481965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
        <p:nvSpPr>
          <p:cNvPr id="105519" name="Text Box 47"/>
          <p:cNvSpPr txBox="1">
            <a:spLocks noChangeArrowheads="1"/>
          </p:cNvSpPr>
          <p:nvPr/>
        </p:nvSpPr>
        <p:spPr bwMode="auto">
          <a:xfrm>
            <a:off x="8001000" y="4800600"/>
            <a:ext cx="396875"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1pPr>
            <a:lvl2pPr marL="4572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2pPr>
            <a:lvl3pPr marL="9144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3pPr>
            <a:lvl4pPr marL="13716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4pPr>
            <a:lvl5pPr marL="1828800" algn="l" rtl="0" eaLnBrk="0" fontAlgn="base" hangingPunct="0">
              <a:spcBef>
                <a:spcPct val="0"/>
              </a:spcBef>
              <a:spcAft>
                <a:spcPct val="0"/>
              </a:spcAft>
              <a:defRPr kern="1200">
                <a:solidFill>
                  <a:schemeClr val="tx1"/>
                </a:solidFill>
                <a:latin typeface="Arial" pitchFamily="34" charset="0"/>
                <a:ea typeface="黑体" panose="02010609060101010101" pitchFamily="49" charset="-122"/>
                <a:cs typeface="+mn-cs"/>
              </a:defRPr>
            </a:lvl5pPr>
            <a:lvl6pPr marL="2286000" algn="l" defTabSz="914400" rtl="0" eaLnBrk="1" latinLnBrk="0" hangingPunct="1">
              <a:defRPr kern="1200">
                <a:solidFill>
                  <a:schemeClr val="tx1"/>
                </a:solidFill>
                <a:latin typeface="Arial" pitchFamily="34" charset="0"/>
                <a:ea typeface="黑体" panose="02010609060101010101" pitchFamily="49" charset="-122"/>
                <a:cs typeface="+mn-cs"/>
              </a:defRPr>
            </a:lvl6pPr>
            <a:lvl7pPr marL="2743200" algn="l" defTabSz="914400" rtl="0" eaLnBrk="1" latinLnBrk="0" hangingPunct="1">
              <a:defRPr kern="1200">
                <a:solidFill>
                  <a:schemeClr val="tx1"/>
                </a:solidFill>
                <a:latin typeface="Arial" pitchFamily="34" charset="0"/>
                <a:ea typeface="黑体" panose="02010609060101010101" pitchFamily="49" charset="-122"/>
                <a:cs typeface="+mn-cs"/>
              </a:defRPr>
            </a:lvl7pPr>
            <a:lvl8pPr marL="3200400" algn="l" defTabSz="914400" rtl="0" eaLnBrk="1" latinLnBrk="0" hangingPunct="1">
              <a:defRPr kern="1200">
                <a:solidFill>
                  <a:schemeClr val="tx1"/>
                </a:solidFill>
                <a:latin typeface="Arial" pitchFamily="34" charset="0"/>
                <a:ea typeface="黑体" panose="02010609060101010101" pitchFamily="49" charset="-122"/>
                <a:cs typeface="+mn-cs"/>
              </a:defRPr>
            </a:lvl8pPr>
            <a:lvl9pPr marL="3657600" algn="l" defTabSz="914400" rtl="0" eaLnBrk="1" latinLnBrk="0" hangingPunct="1">
              <a:defRPr kern="1200">
                <a:solidFill>
                  <a:schemeClr val="tx1"/>
                </a:solidFill>
                <a:latin typeface="Arial" pitchFamily="34" charset="0"/>
                <a:ea typeface="黑体" panose="02010609060101010101" pitchFamily="49" charset="-122"/>
                <a:cs typeface="+mn-cs"/>
              </a:defRPr>
            </a:lvl9pPr>
          </a:lstStyle>
          <a:p>
            <a:pPr eaLnBrk="0" hangingPunct="0"/>
            <a:r>
              <a:rPr lang="zh-CN" altLang="en-US" sz="2000" b="1">
                <a:latin typeface="Times New Roman" panose="02020603050405020304" pitchFamily="18" charset="0"/>
              </a:rPr>
              <a:t>有</a:t>
            </a:r>
            <a:endParaRPr lang="zh-CN" altLang="en-US" sz="2000" b="1">
              <a:latin typeface="Times New Roman" panose="02020603050405020304" pitchFamily="18" charset="0"/>
            </a:endParaRPr>
          </a:p>
        </p:txBody>
      </p:sp>
    </p:spTree>
  </p:cSld>
  <p:clrMapOvr>
    <a:masterClrMapping/>
  </p:clrMapOvr>
  <p:transition/>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6498"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Westgard</a:t>
            </a:r>
            <a:r>
              <a:rPr lang="zh-CN" altLang="en-US" sz="4000" b="1">
                <a:latin typeface="微软雅黑" panose="020b0503020204020204" pitchFamily="34" charset="-122"/>
                <a:ea typeface="微软雅黑" panose="020b0503020204020204" pitchFamily="34" charset="-122"/>
              </a:rPr>
              <a:t>多规则具体应用步骤</a:t>
            </a:r>
            <a:r>
              <a:rPr lang="zh-CN" altLang="en-US" sz="4000">
                <a:latin typeface="微软雅黑" panose="020b0503020204020204" pitchFamily="34" charset="-122"/>
                <a:ea typeface="微软雅黑" panose="020b0503020204020204" pitchFamily="34" charset="-122"/>
              </a:rPr>
              <a:t> </a:t>
            </a:r>
            <a:endParaRPr lang="zh-CN" altLang="en-US" sz="4000">
              <a:latin typeface="微软雅黑" panose="020b0503020204020204" pitchFamily="34" charset="-122"/>
              <a:ea typeface="微软雅黑" panose="020b0503020204020204" pitchFamily="34" charset="-122"/>
            </a:endParaRPr>
          </a:p>
        </p:txBody>
      </p:sp>
      <p:sp>
        <p:nvSpPr>
          <p:cNvPr id="106499" name="Rectangle 3"/>
          <p:cNvSpPr>
            <a:spLocks noGrp="1" noChangeArrowheads="1"/>
          </p:cNvSpPr>
          <p:nvPr>
            <p:ph type="body" idx="4294967295"/>
          </p:nvPr>
        </p:nvSpPr>
        <p:spPr>
          <a:xfrm>
            <a:off x="914400" y="1676400"/>
            <a:ext cx="7474024" cy="4525963"/>
          </a:xfrm>
        </p:spPr>
        <p:txBody>
          <a:bodyPr/>
          <a:lstStyle/>
          <a:p>
            <a:pPr algn="just"/>
            <a:r>
              <a:rPr lang="zh-CN" altLang="en-US" sz="2800">
                <a:latin typeface="楷体" panose="02010609060101010101" pitchFamily="49" charset="-122"/>
                <a:ea typeface="楷体" panose="02010609060101010101" pitchFamily="49" charset="-122"/>
              </a:rPr>
              <a:t>每一分析批可视为一天，一个工作班次， 或每一具体的测定批次。 </a:t>
            </a:r>
            <a:endParaRPr lang="en-US" altLang="zh-CN" sz="2800">
              <a:latin typeface="楷体" panose="02010609060101010101" pitchFamily="49" charset="-122"/>
              <a:ea typeface="楷体" panose="02010609060101010101" pitchFamily="49" charset="-122"/>
            </a:endParaRPr>
          </a:p>
          <a:p>
            <a:pPr marL="0" indent="0" algn="just">
              <a:buNone/>
            </a:pPr>
            <a:endParaRPr lang="zh-CN" altLang="en-US" sz="2800">
              <a:latin typeface="楷体" panose="02010609060101010101" pitchFamily="49" charset="-122"/>
              <a:ea typeface="楷体" panose="02010609060101010101" pitchFamily="49" charset="-122"/>
            </a:endParaRPr>
          </a:p>
          <a:p>
            <a:pPr algn="just"/>
            <a:r>
              <a:rPr lang="zh-CN" altLang="en-US" sz="2800">
                <a:latin typeface="楷体" panose="02010609060101010101" pitchFamily="49" charset="-122"/>
                <a:ea typeface="楷体" panose="02010609060101010101" pitchFamily="49" charset="-122"/>
              </a:rPr>
              <a:t>每一分析内两个质控物的位置、顺序、间隔、或时间依赖于特定的测定过程及实验室的具体要求。 </a:t>
            </a:r>
            <a:endParaRPr lang="zh-CN" altLang="en-US" sz="28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4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7522" name="Rectangle 2"/>
          <p:cNvSpPr>
            <a:spLocks noGrp="1" noChangeArrowheads="1"/>
          </p:cNvSpPr>
          <p:nvPr>
            <p:ph type="title"/>
          </p:nvPr>
        </p:nvSpPr>
        <p:spPr/>
        <p:txBody>
          <a:bodyPr/>
          <a:lstStyle/>
          <a:p>
            <a:r>
              <a:rPr lang="en-US" altLang="zh-CN" sz="4000" b="1">
                <a:latin typeface="微软雅黑" panose="020b0503020204020204" pitchFamily="34" charset="-122"/>
                <a:ea typeface="微软雅黑" panose="020b0503020204020204" pitchFamily="34" charset="-122"/>
              </a:rPr>
              <a:t>Westgard</a:t>
            </a:r>
            <a:r>
              <a:rPr lang="zh-CN" altLang="en-US" sz="4000" b="1">
                <a:latin typeface="微软雅黑" panose="020b0503020204020204" pitchFamily="34" charset="-122"/>
                <a:ea typeface="微软雅黑" panose="020b0503020204020204" pitchFamily="34" charset="-122"/>
              </a:rPr>
              <a:t>多规则具体应用步骤</a:t>
            </a:r>
            <a:endParaRPr lang="zh-CN" altLang="en-US" sz="4000" b="1">
              <a:latin typeface="微软雅黑" panose="020b0503020204020204" pitchFamily="34" charset="-122"/>
              <a:ea typeface="微软雅黑" panose="020b0503020204020204" pitchFamily="34" charset="-122"/>
            </a:endParaRPr>
          </a:p>
        </p:txBody>
      </p:sp>
      <p:sp>
        <p:nvSpPr>
          <p:cNvPr id="107523" name="Rectangle 3"/>
          <p:cNvSpPr>
            <a:spLocks noGrp="1" noChangeArrowheads="1"/>
          </p:cNvSpPr>
          <p:nvPr>
            <p:ph type="body" idx="4294967295"/>
          </p:nvPr>
        </p:nvSpPr>
        <p:spPr>
          <a:xfrm>
            <a:off x="755576" y="1844824"/>
            <a:ext cx="7632848" cy="4525963"/>
          </a:xfrm>
        </p:spPr>
        <p:txBody>
          <a:bodyPr/>
          <a:lstStyle/>
          <a:p>
            <a:pPr algn="just"/>
            <a:r>
              <a:rPr lang="zh-CN" altLang="en-US" sz="2400">
                <a:latin typeface="楷体" panose="02010609060101010101" pitchFamily="49" charset="-122"/>
                <a:ea typeface="楷体" panose="02010609060101010101" pitchFamily="49" charset="-122"/>
              </a:rPr>
              <a:t>一般来说，应 在一批中把质控样本的位置随机分配</a:t>
            </a:r>
            <a:endParaRPr lang="en-US" altLang="zh-CN" sz="2400">
              <a:latin typeface="楷体" panose="02010609060101010101" pitchFamily="49" charset="-122"/>
              <a:ea typeface="楷体" panose="02010609060101010101" pitchFamily="49" charset="-122"/>
            </a:endParaRPr>
          </a:p>
          <a:p>
            <a:pPr algn="just"/>
            <a:endParaRPr lang="zh-CN" altLang="en-US" sz="2400">
              <a:latin typeface="楷体" panose="02010609060101010101" pitchFamily="49" charset="-122"/>
              <a:ea typeface="楷体" panose="02010609060101010101" pitchFamily="49" charset="-122"/>
            </a:endParaRPr>
          </a:p>
          <a:p>
            <a:pPr algn="just"/>
            <a:r>
              <a:rPr lang="zh-CN" altLang="en-US" sz="2400">
                <a:latin typeface="楷体" panose="02010609060101010101" pitchFamily="49" charset="-122"/>
                <a:ea typeface="楷体" panose="02010609060101010101" pitchFamily="49" charset="-122"/>
              </a:rPr>
              <a:t>但在实际工作中，把病人标本夹在高低两个质控物之间进行测定往往也是可取的</a:t>
            </a:r>
            <a:endParaRPr lang="en-US" altLang="zh-CN" sz="2400">
              <a:latin typeface="楷体" panose="02010609060101010101" pitchFamily="49" charset="-122"/>
              <a:ea typeface="楷体" panose="02010609060101010101" pitchFamily="49" charset="-122"/>
            </a:endParaRPr>
          </a:p>
          <a:p>
            <a:pPr algn="just"/>
            <a:endParaRPr lang="zh-CN" altLang="en-US" sz="2400">
              <a:latin typeface="楷体" panose="02010609060101010101" pitchFamily="49" charset="-122"/>
              <a:ea typeface="楷体" panose="02010609060101010101" pitchFamily="49" charset="-122"/>
            </a:endParaRPr>
          </a:p>
          <a:p>
            <a:pPr algn="just"/>
            <a:r>
              <a:rPr lang="zh-CN" altLang="en-US" sz="2400">
                <a:latin typeface="楷体" panose="02010609060101010101" pitchFamily="49" charset="-122"/>
                <a:ea typeface="楷体" panose="02010609060101010101" pitchFamily="49" charset="-122"/>
              </a:rPr>
              <a:t>有时，则可在检测病人标本之前分析质控物，这样即可在进行分析前判断测 定过程是否处于统计质控状态</a:t>
            </a:r>
            <a:br>
              <a:rPr lang="zh-CN" altLang="en-US" sz="2400">
                <a:latin typeface="楷体" panose="02010609060101010101" pitchFamily="49" charset="-122"/>
                <a:ea typeface="楷体" panose="02010609060101010101" pitchFamily="49" charset="-122"/>
              </a:rPr>
            </a:br>
            <a:br>
              <a:rPr lang="zh-CN" altLang="en-US" sz="2400">
                <a:latin typeface="楷体" panose="02010609060101010101" pitchFamily="49" charset="-122"/>
                <a:ea typeface="楷体" panose="02010609060101010101" pitchFamily="49" charset="-122"/>
              </a:rPr>
            </a:br>
            <a:endParaRPr lang="zh-CN" altLang="en-US" sz="2400">
              <a:latin typeface="楷体" panose="02010609060101010101" pitchFamily="49" charset="-122"/>
              <a:ea typeface="楷体" panose="02010609060101010101" pitchFamily="49" charset="-122"/>
            </a:endParaRPr>
          </a:p>
        </p:txBody>
      </p:sp>
    </p:spTree>
  </p:cSld>
  <p:clrMapOvr>
    <a:masterClrMapping/>
  </p:clrMapOvr>
  <p:transition/>
  <p:timing/>
</p:sld>
</file>

<file path=ppt/slides/slide4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https://d.book118.com/917135115060006030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fcyy0429模板">
  <a:themeElements>
    <a:clrScheme name="行云流水">
      <a:dk1>
        <a:sysClr val="windowText" lastClr="000000"/>
      </a:dk1>
      <a:lt1>
        <a:sysClr val="window" lastClr="FFFFFF"/>
      </a:lt1>
      <a:dk2>
        <a:srgbClr val="411401"/>
      </a:dk2>
      <a:lt2>
        <a:srgbClr val="FFE6E6"/>
      </a:lt2>
      <a:accent1>
        <a:srgbClr val="A24A48"/>
      </a:accent1>
      <a:accent2>
        <a:srgbClr val="B2935C"/>
      </a:accent2>
      <a:accent3>
        <a:srgbClr val="6A9A9A"/>
      </a:accent3>
      <a:accent4>
        <a:srgbClr val="B2B787"/>
      </a:accent4>
      <a:accent5>
        <a:srgbClr val="91644B"/>
      </a:accent5>
      <a:accent6>
        <a:srgbClr val="654A76"/>
      </a:accent6>
      <a:hlink>
        <a:srgbClr val="00A800"/>
      </a:hlink>
      <a:folHlink>
        <a:srgbClr val="FF00FF"/>
      </a:folHlink>
    </a:clrScheme>
    <a:fontScheme name="暗香扑面">
      <a:majorFont>
        <a:latin typeface="Franklin Gothic Medium"/>
        <a:ea typeface="微软雅黑"/>
        <a:cs typeface="Arial"/>
        <a:font script="Jpan" typeface="HG創英角ｺﾞｼｯｸUB"/>
        <a:font script="Hang" typeface="HY견고딕"/>
        <a:font script="Hans" typeface="微软雅黑"/>
        <a:font script="Hant" typeface="微軟正黑體"/>
        <a:font script="Arab" typeface="Arial Bold"/>
        <a:font script="Hebr" typeface="Arial Bold"/>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Bold"/>
        <a:font script="Uigh" typeface="Microsoft Uighur"/>
      </a:majorFont>
      <a:minorFont>
        <a:latin typeface="Franklin Gothic Book"/>
        <a:ea typeface="黑体"/>
        <a:cs typeface="Arial"/>
        <a:font script="Jpan" typeface="HG創英角ｺﾞｼｯｸUB"/>
        <a:font script="Hang" typeface="맑은 고딕"/>
        <a:font script="Hans" typeface="黑体"/>
        <a:font script="Hant" typeface="新細明體"/>
        <a:font script="Arab" typeface="Arial"/>
        <a:font script="Hebr" typeface="Arial"/>
        <a:font script="Thai" typeface="Cordian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168</Paragraphs>
  <Slides>46</Slides>
  <Notes>0</Notes>
  <TotalTime>1</TotalTime>
  <HiddenSlides>0</HiddenSlides>
  <MMClips>0</MMClips>
  <ScaleCrop>0</ScaleCrop>
  <HeadingPairs>
    <vt:vector baseType="variant" size="6">
      <vt:variant>
        <vt:lpstr>Fonts used</vt:lpstr>
      </vt:variant>
      <vt:variant>
        <vt:i4>14</vt:i4>
      </vt:variant>
      <vt:variant>
        <vt:lpstr>Theme</vt:lpstr>
      </vt:variant>
      <vt:variant>
        <vt:i4>1</vt:i4>
      </vt:variant>
      <vt:variant>
        <vt:lpstr>Slide Titles</vt:lpstr>
      </vt:variant>
      <vt:variant>
        <vt:i4>46</vt:i4>
      </vt:variant>
    </vt:vector>
  </HeadingPairs>
  <TitlesOfParts>
    <vt:vector baseType="lpstr" size="61">
      <vt:lpstr>Arial</vt:lpstr>
      <vt:lpstr>Calibri</vt:lpstr>
      <vt:lpstr>Franklin Gothic Medium</vt:lpstr>
      <vt:lpstr>微软雅黑</vt:lpstr>
      <vt:lpstr>Franklin Gothic Book</vt:lpstr>
      <vt:lpstr>黑体</vt:lpstr>
      <vt:lpstr>Times New Roman</vt:lpstr>
      <vt:lpstr>楷体</vt:lpstr>
      <vt:lpstr>仿宋_GB2312</vt:lpstr>
      <vt:lpstr>Wingdings</vt:lpstr>
      <vt:lpstr>楷体_GB2312</vt:lpstr>
      <vt:lpstr>华文行楷</vt:lpstr>
      <vt:lpstr>宋体</vt:lpstr>
      <vt:lpstr>Symbol</vt:lpstr>
      <vt:lpstr>Office Theme</vt:lpstr>
      <vt:lpstr>产筛实验室室内质量控制</vt:lpstr>
      <vt:lpstr>主要内容</vt:lpstr>
      <vt:lpstr>室内质控基本概念</vt:lpstr>
      <vt:lpstr>美国CLIA88将QC归纳为十一个方面</vt:lpstr>
      <vt:lpstr>室内质量控制</vt:lpstr>
      <vt:lpstr>室内质量控制</vt:lpstr>
      <vt:lpstr>室内质控的目的</vt:lpstr>
      <vt:lpstr>室内质控的基本方法</vt:lpstr>
      <vt:lpstr>《医疗机构临床实验室管理办法》第三章  医疗机构临床实验室质量管理</vt:lpstr>
      <vt:lpstr>《医疗机构临床实验室管理办法》第三章  医疗机构临床实验室质量管理</vt:lpstr>
      <vt:lpstr>临床实验室定量测定室内质量控制指南 </vt:lpstr>
      <vt:lpstr>室内质控发展历程</vt:lpstr>
      <vt:lpstr>基本概念</vt:lpstr>
      <vt:lpstr>基本概念</vt:lpstr>
      <vt:lpstr>基本概念</vt:lpstr>
      <vt:lpstr>精密度与准确度之间的关系</vt:lpstr>
      <vt:lpstr>室内质控方法步骤（以问题为向导）</vt:lpstr>
      <vt:lpstr>室内质控的几个问题</vt:lpstr>
      <vt:lpstr>实验室室内质控的几个问题</vt:lpstr>
      <vt:lpstr>靶值、s、CV设定常见的错误做法</vt:lpstr>
      <vt:lpstr>靶值、s、CV设定常见的错误做法</vt:lpstr>
      <vt:lpstr>PowerPoint Presentation</vt:lpstr>
      <vt:lpstr>质控规则应用不合理</vt:lpstr>
      <vt:lpstr>Westgard 规则</vt:lpstr>
      <vt:lpstr>12S  警告规则 </vt:lpstr>
      <vt:lpstr>13S  失控规则</vt:lpstr>
      <vt:lpstr>PowerPoint Presentation</vt:lpstr>
      <vt:lpstr>PowerPoint Presentation</vt:lpstr>
      <vt:lpstr>22S  失控规则</vt:lpstr>
      <vt:lpstr>PowerPoint Presentation</vt:lpstr>
      <vt:lpstr>PowerPoint Presentation</vt:lpstr>
      <vt:lpstr>R4S  失控规则</vt:lpstr>
      <vt:lpstr>PowerPoint Presentation</vt:lpstr>
      <vt:lpstr>PowerPoint Presentation</vt:lpstr>
      <vt:lpstr>41S  规则</vt:lpstr>
      <vt:lpstr>PowerPoint Presentation</vt:lpstr>
      <vt:lpstr>规则</vt:lpstr>
      <vt:lpstr>PowerPoint Presentation</vt:lpstr>
      <vt:lpstr>PowerPoint Presentation</vt:lpstr>
      <vt:lpstr>PowerPoint Presentation</vt:lpstr>
      <vt:lpstr>Westgard多规则质控方法应用</vt:lpstr>
      <vt:lpstr>Westgard多规则质控方法应用</vt:lpstr>
      <vt:lpstr>PowerPoint Presentation</vt:lpstr>
      <vt:lpstr>Westgard多规则具体应用步骤 </vt:lpstr>
      <vt:lpstr>Westgard多规则具体应用步骤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2024-09-02T00:33:17.957</cp:lastPrinted>
  <dcterms:created xsi:type="dcterms:W3CDTF">2024-09-01T16:33:17Z</dcterms:created>
  <dcterms:modified xsi:type="dcterms:W3CDTF">2024-09-01T16:33:21Z</dcterms:modified>
</cp:coreProperties>
</file>