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BF406-DBB5-465B-A2CD-7A2D1724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4B176-BBFF-4B35-98BF-9E601A79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40585-AA36-4497-B90D-34B87128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CF6FE-A9B8-4F06-890E-DAFEED2CA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F1F7F-8E88-4E28-860A-3578C663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857592-BF3F-4A45-8F56-199CF69B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224A9-2273-4EAF-BA7B-5DD0C6CE8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FD0AD-F00C-42B3-B9D4-00CDDA0C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1DB8A-8D9F-4AC0-A97D-4E4D2CCF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DB6DC-290D-43FF-96C2-EEF501EA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C0649-17F3-4C7F-B9C2-37B5DD33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0100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473285" y="1753706"/>
            <a:ext cx="7249794" cy="734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6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数据标注的盈利分析</a:t>
            </a: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FF960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661319"/>
            <a:ext cx="4784725" cy="3650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8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标注市场现状及趋势分析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标注盈利模式探讨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标注成本结构及优化策略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标注收益来源及增长潜力评估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标注风险识别与应对策略</a:t>
            </a:r>
            <a:endParaRPr lang="Microsoft YaHei" altLang="Microsoft YaHei" sz="2400"/>
          </a:p>
          <a:p>
            <a:pPr algn="l" rtl="0" eaLnBrk="0">
              <a:lnSpc>
                <a:spcPct val="102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624268" y="2510894"/>
            <a:ext cx="970280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46383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8486697" y="4650398"/>
            <a:ext cx="242442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21614" algn="l" rtl="0" eaLnBrk="0">
              <a:lnSpc>
                <a:spcPct val="8600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发展，</a:t>
            </a:r>
            <a:endParaRPr lang="Microsoft YaHei" altLang="Microsoft YaHei" sz="1300"/>
          </a:p>
          <a:p>
            <a:pPr marL="13385" indent="-685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数据标注行业逐渐兴起，成为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撑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应用的重要基础设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8486354" y="2547955"/>
            <a:ext cx="242506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分析数据标注行业的盈利模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式、</a:t>
            </a:r>
            <a:endParaRPr lang="Microsoft YaHei" altLang="Microsoft YaHei" sz="1300"/>
          </a:p>
          <a:p>
            <a:pPr marL="14414" indent="-1714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成本结构、市场需求等，为企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决策提供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textbox 42"/>
          <p:cNvSpPr/>
          <p:nvPr/>
        </p:nvSpPr>
        <p:spPr>
          <a:xfrm>
            <a:off x="9734983" y="4136719"/>
            <a:ext cx="42227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</p:txBody>
      </p:sp>
      <p:sp>
        <p:nvSpPr>
          <p:cNvPr id="43" name="textbox 43"/>
          <p:cNvSpPr/>
          <p:nvPr/>
        </p:nvSpPr>
        <p:spPr>
          <a:xfrm>
            <a:off x="9754186" y="1992972"/>
            <a:ext cx="40259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32800" y="1333500"/>
            <a:ext cx="3341640" cy="4581961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 rot="21600000">
            <a:off x="539109" y="3939030"/>
            <a:ext cx="3583019" cy="1430054"/>
            <a:chExt cx="3583019" cy="1430054"/>
          </a:xfrm>
        </p:grpSpPr>
        <p:sp>
          <p:nvSpPr>
            <p:cNvPr id="46" name="rect"/>
            <p:cNvSpPr/>
            <p:nvPr/>
          </p:nvSpPr>
          <p:spPr>
            <a:xfrm>
              <a:off x="0" y="0"/>
              <a:ext cx="3583019" cy="975360"/>
            </a:xfrm>
            <a:prstGeom prst="rect">
              <a:avLst/>
            </a:pr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textbox 47"/>
            <p:cNvSpPr/>
            <p:nvPr/>
          </p:nvSpPr>
          <p:spPr>
            <a:xfrm>
              <a:off x="174800" y="385624"/>
              <a:ext cx="3248025" cy="1073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650"/>
                </a:lnSpc>
              </a:pPr>
              <a:endParaRPr lang="Arial" altLang="Arial" sz="100"/>
            </a:p>
            <a:p>
              <a:pPr marL="1129907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业链结构</a:t>
              </a:r>
              <a:endParaRPr lang="Microsoft YaHei" altLang="Microsoft YaHei" sz="16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4000"/>
                </a:lnSpc>
                <a:spcBef>
                  <a:spcPts val="1"/>
                </a:spcBef>
              </a:pPr>
              <a:r>
                <a:rPr sz="13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</a:t>
              </a: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据标注行业涉及数据采集、数据预处理、</a:t>
              </a:r>
              <a:endParaRPr lang="Microsoft YaHei" altLang="Microsoft YaHei" sz="13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539109" y="1390902"/>
            <a:ext cx="3583019" cy="975360"/>
            <a:chExt cx="3583019" cy="97536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3583019" cy="975360"/>
            </a:xfrm>
            <a:custGeom>
              <a:rect l="0" t="0" r="0" b="0"/>
              <a:pathLst>
                <a:path w="5642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textbox 49"/>
            <p:cNvSpPr/>
            <p:nvPr/>
          </p:nvSpPr>
          <p:spPr>
            <a:xfrm>
              <a:off x="-12700" y="-12700"/>
              <a:ext cx="3608704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6657"/>
                </a:lnSpc>
              </a:pPr>
              <a:endParaRPr lang="Arial" altLang="Arial" sz="100"/>
            </a:p>
            <a:p>
              <a:pPr marL="1419797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行业定义</a:t>
              </a:r>
              <a:endParaRPr lang="Microsoft YaHei" altLang="Microsoft YaHei" sz="16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343437" y="1390902"/>
            <a:ext cx="3583018" cy="975360"/>
            <a:chExt cx="3583018" cy="975360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3583018" cy="975360"/>
            </a:xfrm>
            <a:custGeom>
              <a:rect l="0" t="0" r="0" b="0"/>
              <a:pathLst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lnTo>
                    <a:pt x="4874" y="1536"/>
                  </a:ln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  <a:path w="5642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textbox 51"/>
            <p:cNvSpPr/>
            <p:nvPr/>
          </p:nvSpPr>
          <p:spPr>
            <a:xfrm>
              <a:off x="-12700" y="-12700"/>
              <a:ext cx="3608704" cy="10217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6914"/>
                </a:lnSpc>
              </a:pPr>
              <a:endParaRPr lang="Arial" altLang="Arial" sz="100"/>
            </a:p>
            <a:p>
              <a:pPr marL="1419798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  <a:endParaRPr lang="Microsoft YaHei" altLang="Microsoft YaHei" sz="16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343437" y="3939030"/>
            <a:ext cx="3583018" cy="975360"/>
            <a:chExt cx="3583018" cy="975360"/>
          </a:xfrm>
        </p:grpSpPr>
        <p:sp>
          <p:nvSpPr>
            <p:cNvPr id="52" name="path"/>
            <p:cNvSpPr/>
            <p:nvPr/>
          </p:nvSpPr>
          <p:spPr>
            <a:xfrm>
              <a:off x="0" y="0"/>
              <a:ext cx="3583018" cy="975360"/>
            </a:xfrm>
            <a:custGeom>
              <a:rect l="0" t="0" r="0" b="0"/>
              <a:pathLst>
                <a:path w="5642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642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642" h="1536">
                  <a:moveTo>
                    <a:pt x="4106" y="768"/>
                  </a:moveTo>
                  <a:cubicBezTo>
                    <a:pt x="4106" y="343"/>
                    <a:pt x="4450" y="0"/>
                    <a:pt x="4874" y="0"/>
                  </a:cubicBezTo>
                  <a:lnTo>
                    <a:pt x="4874" y="0"/>
                  </a:lnTo>
                  <a:lnTo>
                    <a:pt x="4874" y="0"/>
                  </a:lnTo>
                  <a:lnTo>
                    <a:pt x="4874" y="0"/>
                  </a:lnTo>
                  <a:cubicBezTo>
                    <a:pt x="5298" y="0"/>
                    <a:pt x="5642" y="343"/>
                    <a:pt x="5642" y="767"/>
                  </a:cubicBezTo>
                  <a:lnTo>
                    <a:pt x="5642" y="767"/>
                  </a:lnTo>
                  <a:cubicBezTo>
                    <a:pt x="5642" y="767"/>
                    <a:pt x="5642" y="768"/>
                    <a:pt x="5642" y="768"/>
                  </a:cubicBezTo>
                  <a:lnTo>
                    <a:pt x="5642" y="768"/>
                  </a:lnTo>
                  <a:lnTo>
                    <a:pt x="5642" y="767"/>
                  </a:lnTo>
                  <a:lnTo>
                    <a:pt x="5642" y="767"/>
                  </a:lnTo>
                  <a:cubicBezTo>
                    <a:pt x="5642" y="1192"/>
                    <a:pt x="5298" y="1535"/>
                    <a:pt x="4874" y="1536"/>
                  </a:cubicBezTo>
                  <a:lnTo>
                    <a:pt x="4874" y="1536"/>
                  </a:lnTo>
                  <a:lnTo>
                    <a:pt x="4874" y="1536"/>
                  </a:lnTo>
                  <a:lnTo>
                    <a:pt x="4874" y="1536"/>
                  </a:lnTo>
                  <a:cubicBezTo>
                    <a:pt x="4450" y="1536"/>
                    <a:pt x="4106" y="1192"/>
                    <a:pt x="4106" y="768"/>
                  </a:cubicBezTo>
                  <a:lnTo>
                    <a:pt x="4106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textbox 53"/>
            <p:cNvSpPr/>
            <p:nvPr/>
          </p:nvSpPr>
          <p:spPr>
            <a:xfrm>
              <a:off x="-12700" y="-12700"/>
              <a:ext cx="3608704" cy="1022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9224"/>
                </a:lnSpc>
              </a:pPr>
              <a:endParaRPr lang="Arial" altLang="Arial" sz="100"/>
            </a:p>
            <a:p>
              <a:pPr marL="1405439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endParaRPr lang="Microsoft YaHei" altLang="Microsoft YaHei" sz="1600"/>
            </a:p>
          </p:txBody>
        </p:sp>
      </p:grpSp>
      <p:sp>
        <p:nvSpPr>
          <p:cNvPr id="54" name="textbox 54"/>
          <p:cNvSpPr/>
          <p:nvPr/>
        </p:nvSpPr>
        <p:spPr>
          <a:xfrm>
            <a:off x="4518582" y="5185449"/>
            <a:ext cx="328167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技术的广泛应用带来了对数据标注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巨大</a:t>
            </a:r>
            <a:endParaRPr lang="Microsoft YaHei" altLang="Microsoft YaHei" sz="1300"/>
          </a:p>
          <a:p>
            <a:pPr marL="12871" indent="1371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需求，包括自动驾驶、智能语音、图像识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等多个领域。</a:t>
            </a:r>
            <a:endParaRPr lang="Microsoft YaHei" altLang="Microsoft YaHei" sz="1300"/>
          </a:p>
        </p:txBody>
      </p:sp>
      <p:sp>
        <p:nvSpPr>
          <p:cNvPr id="55" name="textbox 55"/>
          <p:cNvSpPr/>
          <p:nvPr/>
        </p:nvSpPr>
        <p:spPr>
          <a:xfrm>
            <a:off x="713910" y="2628687"/>
            <a:ext cx="31102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数据标注是指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对原始数据进行加工处理，</a:t>
            </a:r>
            <a:endParaRPr lang="Microsoft YaHei" altLang="Microsoft YaHei" sz="1300"/>
          </a:p>
          <a:p>
            <a:pPr marL="13557" indent="-171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添加标签、注释等信息，以便于机器学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算法进行识别和学习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6" name="textbox 56"/>
          <p:cNvSpPr/>
          <p:nvPr/>
        </p:nvSpPr>
        <p:spPr>
          <a:xfrm>
            <a:off x="442263" y="318468"/>
            <a:ext cx="3837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5"/>
              </a:spcBef>
              <a:tabLst>
                <a:tab pos="77914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标注行业概述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7" name="textbox 77"/>
          <p:cNvSpPr/>
          <p:nvPr/>
        </p:nvSpPr>
        <p:spPr>
          <a:xfrm>
            <a:off x="4518411" y="2628001"/>
            <a:ext cx="310959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4"/>
              </a:lnSpc>
            </a:pPr>
            <a:endParaRPr lang="Arial" altLang="Arial" sz="100"/>
          </a:p>
          <a:p>
            <a:pPr marL="21443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市场的不断扩大，数据标注行业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1300"/>
          </a:p>
          <a:p>
            <a:pPr marL="12700" algn="l" rtl="0" eaLnBrk="0">
              <a:lnSpc>
                <a:spcPts val="2424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模逐渐壮大，成为全球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性的新兴产业。</a:t>
            </a:r>
            <a:endParaRPr lang="Microsoft YaHei" altLang="Microsoft YaHei" sz="1300"/>
          </a:p>
        </p:txBody>
      </p:sp>
      <p:sp>
        <p:nvSpPr>
          <p:cNvPr id="78" name="textbox 78"/>
          <p:cNvSpPr/>
          <p:nvPr/>
        </p:nvSpPr>
        <p:spPr>
          <a:xfrm>
            <a:off x="713567" y="5494402"/>
            <a:ext cx="311086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3042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数据标注、数据质量评估等多个环节，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endParaRPr lang="Microsoft YaHei" altLang="Microsoft YaHei" sz="1300"/>
          </a:p>
          <a:p>
            <a:pPr marL="12700" algn="l" rtl="0" eaLnBrk="0">
              <a:lnSpc>
                <a:spcPts val="2416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成了完整的产业链结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picture 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3414964" y="2513827"/>
            <a:ext cx="5365115" cy="2299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5687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934"/>
              </a:lnSpc>
            </a:pPr>
            <a:endParaRPr lang="Arial" altLang="Arial" sz="100"/>
          </a:p>
          <a:p>
            <a:pPr marL="2199658" indent="-2186958" algn="l" rtl="0" eaLnBrk="0">
              <a:lnSpc>
                <a:spcPct val="104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数据标注市场现状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及趋势</a:t>
            </a:r>
            <a:r>
              <a:rPr sz="38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textbox 82"/>
          <p:cNvSpPr/>
          <p:nvPr/>
        </p:nvSpPr>
        <p:spPr>
          <a:xfrm>
            <a:off x="1310950" y="4216926"/>
            <a:ext cx="7566659" cy="968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12"/>
              </a:lnSpc>
            </a:pPr>
            <a:endParaRPr lang="Arial" altLang="Arial" sz="100"/>
          </a:p>
          <a:p>
            <a:pPr marL="148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300"/>
          </a:p>
          <a:p>
            <a:pPr marL="12700" indent="7886" algn="l" rtl="0" eaLnBrk="0">
              <a:lnSpc>
                <a:spcPct val="156000"/>
              </a:lnSpc>
              <a:spcBef>
                <a:spcPts val="1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随着企业对高质量数据的需求不断增加，数据标注市场呈现出快速增长的态势。预计未来几年，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规模将以每年20%以上的增长速度持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扩大。</a:t>
            </a:r>
            <a:endParaRPr lang="Microsoft YaHei" altLang="Microsoft YaHei" sz="1300"/>
          </a:p>
        </p:txBody>
      </p:sp>
      <p:sp>
        <p:nvSpPr>
          <p:cNvPr id="83" name="textbox 83"/>
          <p:cNvSpPr/>
          <p:nvPr/>
        </p:nvSpPr>
        <p:spPr>
          <a:xfrm>
            <a:off x="3688904" y="1668207"/>
            <a:ext cx="7360919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6"/>
              </a:lnSpc>
            </a:pPr>
            <a:endParaRPr lang="Arial" altLang="Arial" sz="100"/>
          </a:p>
          <a:p>
            <a:pPr marL="20243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</a:t>
            </a:r>
            <a:endParaRPr lang="Microsoft YaHei" altLang="Microsoft YaHei" sz="2300"/>
          </a:p>
          <a:p>
            <a:pPr marL="19557" indent="-6857" algn="l" rtl="0" eaLnBrk="0">
              <a:lnSpc>
                <a:spcPct val="156000"/>
              </a:lnSpc>
              <a:spcBef>
                <a:spcPts val="26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近年来，随着人工智能技术的快速发展，数据标注市场规模不断扩大。根据市场调研机构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数据，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2022年全球数据标注市场规模已达到数十亿美元，预计未来几年将持续保持高速增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84" name="textbox 8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增长情况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5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10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4" name="textbox 114"/>
          <p:cNvSpPr/>
          <p:nvPr/>
        </p:nvSpPr>
        <p:spPr>
          <a:xfrm>
            <a:off x="7930008" y="3134434"/>
            <a:ext cx="3110864" cy="2064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93"/>
              </a:lnSpc>
            </a:pPr>
            <a:endParaRPr lang="Arial" altLang="Arial" sz="100"/>
          </a:p>
          <a:p>
            <a:pPr marL="13728" algn="l" rtl="0" eaLnBrk="0">
              <a:lnSpc>
                <a:spcPct val="94000"/>
              </a:lnSpc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未来，随着人工智能技术的不断进步和</a:t>
            </a:r>
            <a:r>
              <a:rPr sz="1300" spc="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1300"/>
          </a:p>
          <a:p>
            <a:pPr marL="152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用领域的不断拓展，数据标注市场将呈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endParaRPr lang="Microsoft YaHei" altLang="Microsoft YaHei" sz="1300"/>
          </a:p>
          <a:p>
            <a:pPr marL="27273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出以下发展趋势：一是自动化标注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3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术的</a:t>
            </a:r>
            <a:endParaRPr lang="Microsoft YaHei" altLang="Microsoft YaHei" sz="1300"/>
          </a:p>
          <a:p>
            <a:pPr marL="13728" algn="l" rtl="0" eaLnBrk="0">
              <a:lnSpc>
                <a:spcPct val="95000"/>
              </a:lnSpc>
              <a:spcBef>
                <a:spcPts val="949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快速发展将提高数据标注效率和质量；</a:t>
            </a:r>
            <a:r>
              <a:rPr sz="1300" spc="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是定制化、专业化的数据标注服务将成</a:t>
            </a:r>
            <a:r>
              <a:rPr sz="1300" spc="4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marL="16471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市场主流；三是数据安全和隐私保护将</a:t>
            </a:r>
            <a:r>
              <a:rPr sz="1300" spc="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75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为企业竞争的重要因素</a:t>
            </a:r>
            <a:r>
              <a:rPr sz="13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5" name="textbox 115"/>
          <p:cNvSpPr/>
          <p:nvPr/>
        </p:nvSpPr>
        <p:spPr>
          <a:xfrm>
            <a:off x="1198083" y="3134262"/>
            <a:ext cx="2938779" cy="144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53"/>
              </a:lnSpc>
            </a:pPr>
            <a:endParaRPr lang="Arial" altLang="Arial" sz="100"/>
          </a:p>
          <a:p>
            <a:pPr marL="36017" algn="l" rtl="0" eaLnBrk="0">
              <a:lnSpc>
                <a:spcPct val="95000"/>
              </a:lnSpc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目前，数据标注市场呈现出多家企业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存的竞争格局。其中，既有大型科技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endParaRPr lang="Microsoft YaHei" altLang="Microsoft YaHei" sz="1300"/>
          </a:p>
          <a:p>
            <a:pPr marL="156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司凭借技术优势和品牌影响力占据市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marL="147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主导地位，也有一些创业公司凭借创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性的产品和服务逐渐崭露头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角。</a:t>
            </a:r>
            <a:endParaRPr lang="Microsoft YaHei" altLang="Microsoft YaHei" sz="1300"/>
          </a:p>
        </p:txBody>
      </p:sp>
      <p:sp>
        <p:nvSpPr>
          <p:cNvPr id="116" name="textbox 116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994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市场竞争格局与发展趋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38" name="textbox 138"/>
          <p:cNvSpPr/>
          <p:nvPr/>
        </p:nvSpPr>
        <p:spPr>
          <a:xfrm>
            <a:off x="10014470" y="2313835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139" name="textbox 139"/>
          <p:cNvSpPr/>
          <p:nvPr/>
        </p:nvSpPr>
        <p:spPr>
          <a:xfrm>
            <a:off x="1200033" y="2313835"/>
            <a:ext cx="104521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2000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41" name="picture 14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picture 1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3" name="textbox 143"/>
          <p:cNvSpPr/>
          <p:nvPr/>
        </p:nvSpPr>
        <p:spPr>
          <a:xfrm>
            <a:off x="1399768" y="5082915"/>
            <a:ext cx="935926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户需求的变化受到多种因素的影响，主要包括以下几个方面：一是技术进步和应用创新不断推动数据标注市场</a:t>
            </a:r>
            <a:endParaRPr lang="Microsoft YaHei" altLang="Microsoft YaHei" sz="1500"/>
          </a:p>
          <a:p>
            <a:pPr marL="34988" indent="-12382" algn="l" rtl="0" eaLnBrk="0">
              <a:lnSpc>
                <a:spcPct val="153000"/>
              </a:lnSpc>
              <a:spcBef>
                <a:spcPts val="35"/>
              </a:spcBef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的发展；二是政策法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规对数据安全和隐私保护的监管要求不断提高；三是市场竞争日益激烈，企业需要不断提升 </a:t>
            </a: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自身竞争力以适应市场需求的变</a:t>
            </a:r>
            <a:r>
              <a:rPr sz="1500" spc="-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1414247" y="2388483"/>
            <a:ext cx="935735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60"/>
              </a:lnSpc>
            </a:pPr>
            <a:endParaRPr lang="Arial" altLang="Arial" sz="100"/>
          </a:p>
          <a:p>
            <a:pPr marL="21272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不断发展和应用场景的不断拓展，客户对数据标注的需求也在不断变化。一方面，客户对数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据标注的质量和效率要求越来越高；另一方面，客户对数据标注的专业化和定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化需求也在不断增加。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442263" y="318468"/>
            <a:ext cx="4980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变化及影响因素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67" name="picture 16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414780" y="1629860"/>
            <a:ext cx="155701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000"/>
          </a:p>
        </p:txBody>
      </p:sp>
      <p:sp>
        <p:nvSpPr>
          <p:cNvPr id="169" name="textbox 169"/>
          <p:cNvSpPr/>
          <p:nvPr/>
        </p:nvSpPr>
        <p:spPr>
          <a:xfrm>
            <a:off x="1401053" y="4348164"/>
            <a:ext cx="104648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1" name="textbox 171"/>
          <p:cNvSpPr/>
          <p:nvPr/>
        </p:nvSpPr>
        <p:spPr>
          <a:xfrm>
            <a:off x="3657851" y="2513827"/>
            <a:ext cx="4879340" cy="1715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0128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5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数据标注盈利模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式探讨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3" name="textbox 173"/>
          <p:cNvSpPr/>
          <p:nvPr/>
        </p:nvSpPr>
        <p:spPr>
          <a:xfrm>
            <a:off x="6187411" y="5073250"/>
            <a:ext cx="5167629" cy="1057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8"/>
              </a:lnSpc>
            </a:pPr>
            <a:endParaRPr lang="Arial" altLang="Arial" sz="100"/>
          </a:p>
          <a:p>
            <a:pPr marL="1486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件收费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3652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注员完成的标注数据量收费，适用于大规模、标准化的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数据标注项目。</a:t>
            </a:r>
            <a:endParaRPr lang="Microsoft YaHei" altLang="Microsoft YaHei" sz="1500"/>
          </a:p>
        </p:txBody>
      </p:sp>
      <p:sp>
        <p:nvSpPr>
          <p:cNvPr id="174" name="textbox 174"/>
          <p:cNvSpPr/>
          <p:nvPr/>
        </p:nvSpPr>
        <p:spPr>
          <a:xfrm>
            <a:off x="6188173" y="2216364"/>
            <a:ext cx="51669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68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据标注项目的规模、难度和周期等因素，与客户协商确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定项目费用</a:t>
            </a:r>
            <a:r>
              <a:rPr sz="14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75" name="textbox 175"/>
          <p:cNvSpPr/>
          <p:nvPr/>
        </p:nvSpPr>
        <p:spPr>
          <a:xfrm>
            <a:off x="6187982" y="3879891"/>
            <a:ext cx="5166995" cy="574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18"/>
              </a:lnSpc>
            </a:pPr>
            <a:endParaRPr lang="Arial" altLang="Arial" sz="100"/>
          </a:p>
          <a:p>
            <a:pPr marL="1308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注员的工作时长收费，通常适用于小型或临时性的数据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标注任务。</a:t>
            </a:r>
            <a:endParaRPr lang="Microsoft YaHei" altLang="Microsoft YaHei" sz="1400"/>
          </a:p>
        </p:txBody>
      </p:sp>
      <p:sp>
        <p:nvSpPr>
          <p:cNvPr id="176" name="textbox 17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传统盈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利模式分析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97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textbox 198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textbox 20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textbox 202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203" name="textbox 203"/>
          <p:cNvSpPr/>
          <p:nvPr/>
        </p:nvSpPr>
        <p:spPr>
          <a:xfrm>
            <a:off x="6188552" y="1760293"/>
            <a:ext cx="1042669" cy="245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项目制收费</a:t>
            </a:r>
            <a:endParaRPr lang="Microsoft YaHei" altLang="Microsoft YaHei" sz="1600"/>
          </a:p>
        </p:txBody>
      </p:sp>
      <p:sp>
        <p:nvSpPr>
          <p:cNvPr id="204" name="textbox 204"/>
          <p:cNvSpPr/>
          <p:nvPr/>
        </p:nvSpPr>
        <p:spPr>
          <a:xfrm>
            <a:off x="6189571" y="3410675"/>
            <a:ext cx="837564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时收费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206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351E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5" name="textbox 215"/>
          <p:cNvSpPr/>
          <p:nvPr/>
        </p:nvSpPr>
        <p:spPr>
          <a:xfrm>
            <a:off x="4819308" y="1754173"/>
            <a:ext cx="2840354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518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众包模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4223" indent="-1523" algn="l" rtl="0" eaLnBrk="0">
              <a:lnSpc>
                <a:spcPct val="141000"/>
              </a:lnSpc>
            </a:pP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将数据标注任务拆分成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任务，   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众包平台吸引大量标注员参   </a:t>
            </a:r>
            <a:r>
              <a:rPr sz="1500" spc="-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与，降低成本并提高</a:t>
            </a: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率。</a:t>
            </a:r>
            <a:endParaRPr lang="Microsoft YaHei" altLang="Microsoft YaHei" sz="1500"/>
          </a:p>
        </p:txBody>
      </p:sp>
      <p:sp>
        <p:nvSpPr>
          <p:cNvPr id="216" name="textbox 216"/>
          <p:cNvSpPr/>
          <p:nvPr/>
        </p:nvSpPr>
        <p:spPr>
          <a:xfrm>
            <a:off x="8338922" y="1754173"/>
            <a:ext cx="2766695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6178" algn="l" rtl="0" eaLnBrk="0">
              <a:lnSpc>
                <a:spcPct val="91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523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个性化的数据标注服务，满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客户特定需求，收取高额定制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7" name="textbox 217"/>
          <p:cNvSpPr/>
          <p:nvPr/>
        </p:nvSpPr>
        <p:spPr>
          <a:xfrm>
            <a:off x="1283250" y="1752420"/>
            <a:ext cx="2691129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E4D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3347" algn="l" rtl="0" eaLnBrk="0">
              <a:lnSpc>
                <a:spcPct val="91000"/>
              </a:lnSpc>
              <a:spcBef>
                <a:spcPts val="696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数据交易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714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据交易平台，为数据提供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需求方提供交易服务，收取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平台佣金。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442263" y="318468"/>
            <a:ext cx="3837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787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盈利模式探索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9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2" name="picture 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243" name="table 243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019"/>
                        </a:lnSpc>
                      </a:pPr>
                      <a:endParaRPr lang="Arial" altLang="Arial" sz="100"/>
                    </a:p>
                    <a:p>
                      <a:pPr marL="1578994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收益稳定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</a:t>
                      </a:r>
                      <a:endParaRPr lang="Microsoft YaHei" altLang="Microsoft YaHei" sz="2300"/>
                    </a:p>
                    <a:p>
                      <a:pPr marL="1458065" indent="-952690" algn="l" rtl="0" eaLnBrk="0">
                        <a:lnSpc>
                          <a:spcPct val="122000"/>
                        </a:lnSpc>
                        <a:spcBef>
                          <a:spcPts val="344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传统盈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利模式收益相对稳定，创新盈利模式         </a:t>
                      </a:r>
                      <a:r>
                        <a:rPr sz="150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具有较大不确定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性。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4" name="table 244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32539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场规模</a:t>
                      </a:r>
                      <a:endParaRPr lang="Microsoft YaHei" altLang="Microsoft YaHei" sz="2300"/>
                    </a:p>
                    <a:p>
                      <a:pPr marL="1362816" indent="-857439" algn="l" rtl="0" eaLnBrk="0">
                        <a:lnSpc>
                          <a:spcPct val="122000"/>
                        </a:lnSpc>
                        <a:spcBef>
                          <a:spcPts val="337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传统盈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利模式市场规模有限，创新盈利模式         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具有更大的市场潜力</a:t>
                      </a: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sp>
        <p:nvSpPr>
          <p:cNvPr id="245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341"/>
                        </a:lnSpc>
                      </a:pPr>
                      <a:endParaRPr lang="Arial" altLang="Arial" sz="100"/>
                    </a:p>
                    <a:p>
                      <a:pPr marL="1726632" algn="l" rtl="0" eaLnBrk="0">
                        <a:lnSpc>
                          <a:spcPct val="91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技术要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求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505375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传统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盈利模式技术要求较低，创新盈利模式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7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48" name="table 248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3090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风险控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制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505376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传统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盈利模式风险较小，创新盈利模式需要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9" name="textbox 249"/>
          <p:cNvSpPr/>
          <p:nvPr/>
        </p:nvSpPr>
        <p:spPr>
          <a:xfrm>
            <a:off x="1209777" y="378266"/>
            <a:ext cx="3450590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式比较与选择</a:t>
            </a:r>
            <a:endParaRPr lang="Microsoft YaHei" altLang="Microsoft YaHei" sz="3000"/>
          </a:p>
        </p:txBody>
      </p:sp>
      <p:sp>
        <p:nvSpPr>
          <p:cNvPr id="250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5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textbox 256"/>
          <p:cNvSpPr/>
          <p:nvPr/>
        </p:nvSpPr>
        <p:spPr>
          <a:xfrm>
            <a:off x="7745933" y="5601135"/>
            <a:ext cx="227266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建立完善的风险控制机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7" name="textbox 257"/>
          <p:cNvSpPr/>
          <p:nvPr/>
        </p:nvSpPr>
        <p:spPr>
          <a:xfrm>
            <a:off x="2566798" y="5600944"/>
            <a:ext cx="189039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需要较高的技术支持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8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6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0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FFF0DC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1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FFF0DC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2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3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4" name="picture 2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85" name="textbox 285"/>
          <p:cNvSpPr/>
          <p:nvPr/>
        </p:nvSpPr>
        <p:spPr>
          <a:xfrm>
            <a:off x="3414964" y="2513827"/>
            <a:ext cx="5365115" cy="23012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255687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7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022"/>
              </a:lnSpc>
            </a:pPr>
            <a:endParaRPr lang="Arial" altLang="Arial" sz="100"/>
          </a:p>
          <a:p>
            <a:pPr marL="2200630" indent="-2187930" algn="l" rtl="0" eaLnBrk="0">
              <a:lnSpc>
                <a:spcPct val="104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数据标注成本结构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及优化</a:t>
            </a:r>
            <a:r>
              <a:rPr sz="38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7" name="picture 2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50" name="group 50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288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90" name="textbox 290"/>
            <p:cNvSpPr/>
            <p:nvPr/>
          </p:nvSpPr>
          <p:spPr>
            <a:xfrm>
              <a:off x="313682" y="218410"/>
              <a:ext cx="3072129" cy="1508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030"/>
                </a:lnSpc>
              </a:pPr>
              <a:endParaRPr lang="Arial" altLang="Arial" sz="100"/>
            </a:p>
            <a:p>
              <a:pPr marL="26283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标注需要大量的人力资源，包括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经理、标注员、质检员等，人力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成本占据总成本的重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部分。</a:t>
              </a:r>
              <a:endParaRPr lang="Microsoft YaHei" altLang="Microsoft YaHei" sz="15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291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2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93" name="textbox 293"/>
            <p:cNvSpPr/>
            <p:nvPr/>
          </p:nvSpPr>
          <p:spPr>
            <a:xfrm>
              <a:off x="314063" y="218206"/>
              <a:ext cx="3072129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468"/>
                </a:lnSpc>
              </a:pPr>
              <a:endParaRPr lang="Arial" altLang="Arial" sz="100"/>
            </a:p>
            <a:p>
              <a:pPr marL="26311" algn="l" rtl="0" eaLnBrk="0">
                <a:lnSpc>
                  <a:spcPct val="90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术成本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标注需要使用专业的标注工具和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支持，包括软件开发、维护、升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级等费用。</a:t>
              </a:r>
              <a:endParaRPr lang="Microsoft YaHei" altLang="Microsoft YaHei" sz="15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294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96" name="textbox 296"/>
            <p:cNvSpPr/>
            <p:nvPr/>
          </p:nvSpPr>
          <p:spPr>
            <a:xfrm>
              <a:off x="313682" y="218409"/>
              <a:ext cx="3072129" cy="12344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339"/>
                </a:lnSpc>
              </a:pPr>
              <a:endParaRPr lang="Arial" altLang="Arial" sz="100"/>
            </a:p>
            <a:p>
              <a:pPr marL="27099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理成本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管理、进度控制、沟通协调等管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理活动所产生的成本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64" name="group 64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297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771B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77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99" name="textbox 299"/>
            <p:cNvSpPr/>
            <p:nvPr/>
          </p:nvSpPr>
          <p:spPr>
            <a:xfrm>
              <a:off x="314253" y="218205"/>
              <a:ext cx="3071495" cy="1238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728"/>
                </a:lnSpc>
              </a:pPr>
              <a:endParaRPr lang="Arial" altLang="Arial" sz="100"/>
            </a:p>
            <a:p>
              <a:pPr marL="26937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他成本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080" indent="-380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场地租赁、设备购置、电力消耗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等。</a:t>
              </a:r>
              <a:endParaRPr lang="Microsoft YaHei" altLang="Microsoft YaHei" sz="1500"/>
            </a:p>
          </p:txBody>
        </p:sp>
      </p:grpSp>
      <p:sp>
        <p:nvSpPr>
          <p:cNvPr id="300" name="textbox 30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https://d.book118.com/917140100102006051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2024-09-24T14:32:39.325</cp:lastPrinted>
  <dcterms:created xsi:type="dcterms:W3CDTF">2024-09-24T06:32:39Z</dcterms:created>
  <dcterms:modified xsi:type="dcterms:W3CDTF">2024-09-24T06:32:40Z</dcterms:modified>
</cp:coreProperties>
</file>