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09A7C-966F-48FA-AD2A-BAF7EF8E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F5617-ACBB-4965-8D33-E9CBE8B5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CA8C0-F19E-4F84-B08E-637BD83A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01706-2F49-4965-AEA0-8B668F3B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BF3B7-462C-4ECD-9937-16BB6DE2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971AB-F595-40B0-80BA-736F44A1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8050B-1606-4039-BB66-760817FE2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12B47-4655-4D6D-AB31-80FDA2A8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1E3FC-F36A-444A-BA9D-2FB23976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F5FF6-323E-4240-A314-8DDABBC7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9DD2D-63F2-46BC-ABEA-837E4F58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0124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议论文界定概念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议论文的定义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议论文的界定方法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议论文的实例分析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议论文的要素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议论文的写作技巧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议论文的定义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议论文的概念</a:t>
            </a:r>
            <a:endParaRPr lang="zh-CN" altLang="en-US"/>
          </a:p>
        </p:txBody>
      </p:sp>
      <p:sp>
        <p:nvSpPr>
          <p:cNvPr id="104893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议论文的结构包括论点、论据和论证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议论文是一种以议论为主要表达方式的文章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议论文的目的是通过论证和说理，表达作者的观点和看法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议论文的语言要求准确、严谨、逻辑性强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议论文的特点</a:t>
            </a:r>
            <a:endParaRPr lang="zh-CN" altLang="en-US"/>
          </a:p>
        </p:txBody>
      </p:sp>
      <p:sp>
        <p:nvSpPr>
          <p:cNvPr id="1049004" name="对角圆角矩形 52"/>
          <p:cNvSpPr/>
          <p:nvPr>
            <p:custDataLst>
              <p:tags r:id="rId2"/>
            </p:custDataLst>
          </p:nvPr>
        </p:nvSpPr>
        <p:spPr>
          <a:xfrm>
            <a:off x="838200" y="1602616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54"/>
          <p:cNvSpPr/>
          <p:nvPr>
            <p:custDataLst>
              <p:tags r:id="rId4"/>
            </p:custDataLst>
          </p:nvPr>
        </p:nvSpPr>
        <p:spPr>
          <a:xfrm>
            <a:off x="1342589" y="1476044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5387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论点明确：有明确的观点和主张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9"/>
          <p:cNvSpPr/>
          <p:nvPr>
            <p:custDataLst>
              <p:tags r:id="rId6"/>
            </p:custDataLst>
          </p:nvPr>
        </p:nvSpPr>
        <p:spPr>
          <a:xfrm>
            <a:off x="6317501" y="1602616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1"/>
          <p:cNvSpPr/>
          <p:nvPr>
            <p:custDataLst>
              <p:tags r:id="rId8"/>
            </p:custDataLst>
          </p:nvPr>
        </p:nvSpPr>
        <p:spPr>
          <a:xfrm>
            <a:off x="6821257" y="1476044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60206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语言准确：语言准确、简洁、生动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69569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6"/>
          <p:cNvSpPr/>
          <p:nvPr>
            <p:custDataLst>
              <p:tags r:id="rId11"/>
            </p:custDataLst>
          </p:nvPr>
        </p:nvSpPr>
        <p:spPr>
          <a:xfrm>
            <a:off x="838200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7"/>
          <p:cNvSpPr/>
          <p:nvPr>
            <p:custDataLst>
              <p:tags r:id="rId12"/>
            </p:custDataLst>
          </p:nvPr>
        </p:nvSpPr>
        <p:spPr>
          <a:xfrm>
            <a:off x="1342589" y="3142997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论据充分：有充分的论据支持论点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69569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9"/>
          <p:cNvSpPr/>
          <p:nvPr>
            <p:custDataLst>
              <p:tags r:id="rId16"/>
            </p:custDataLst>
          </p:nvPr>
        </p:nvSpPr>
        <p:spPr>
          <a:xfrm>
            <a:off x="6821257" y="3142997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结构清晰：结构清晰，逻辑性强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936522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20"/>
            </p:custDataLst>
          </p:nvPr>
        </p:nvSpPr>
        <p:spPr>
          <a:xfrm>
            <a:off x="1342589" y="4804887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论证严密：有严密的论证过程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936522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24"/>
          <p:cNvSpPr/>
          <p:nvPr>
            <p:custDataLst>
              <p:tags r:id="rId24"/>
            </p:custDataLst>
          </p:nvPr>
        </p:nvSpPr>
        <p:spPr>
          <a:xfrm>
            <a:off x="6821257" y="4804887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观点鲜明：观点鲜明，有说服力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议论文的分类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立论型议论文：提出观点，进行论证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驳论型议论文：反驳对方的观点，提出自己的观点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综合型议论文：综合立论和驳论，既有立论又有驳论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评论型议论文：对某一事物或现象进行评论，提出自己的观点和看法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议论文的要素</a:t>
            </a:r>
            <a:endParaRPr lang="zh-CN" altLang="en-US"/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论点</a:t>
            </a:r>
            <a:endParaRPr lang="zh-CN" altLang="en-US"/>
          </a:p>
        </p:txBody>
      </p:sp>
      <p:sp>
        <p:nvSpPr>
          <p:cNvPr id="10491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论点是议论文的核心，是作者对所讨论问题的观点和看法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论点需要明确、具体，不能含糊不清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论点需要具有针对性，针对特定的问题或现象进行讨论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论点需要具有逻辑性，能够自圆其说，经得起推敲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论据</a:t>
            </a:r>
            <a:endParaRPr lang="zh-CN" altLang="en-US"/>
          </a:p>
        </p:txBody>
      </p:sp>
      <p:sp>
        <p:nvSpPr>
          <p:cNvPr id="1049250" name="对角圆角矩形 52"/>
          <p:cNvSpPr/>
          <p:nvPr>
            <p:custDataLst>
              <p:tags r:id="rId2"/>
            </p:custDataLst>
          </p:nvPr>
        </p:nvSpPr>
        <p:spPr>
          <a:xfrm>
            <a:off x="838200" y="1602616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54"/>
          <p:cNvSpPr/>
          <p:nvPr>
            <p:custDataLst>
              <p:tags r:id="rId4"/>
            </p:custDataLst>
          </p:nvPr>
        </p:nvSpPr>
        <p:spPr>
          <a:xfrm>
            <a:off x="1342589" y="1476044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5387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论据是议论文的核心，是作者用来支持论点的材料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9"/>
          <p:cNvSpPr/>
          <p:nvPr>
            <p:custDataLst>
              <p:tags r:id="rId6"/>
            </p:custDataLst>
          </p:nvPr>
        </p:nvSpPr>
        <p:spPr>
          <a:xfrm>
            <a:off x="6317501" y="1602616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1"/>
          <p:cNvSpPr/>
          <p:nvPr>
            <p:custDataLst>
              <p:tags r:id="rId8"/>
            </p:custDataLst>
          </p:nvPr>
        </p:nvSpPr>
        <p:spPr>
          <a:xfrm>
            <a:off x="6821257" y="1476044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60206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理论论据包括名人名言、科学原理、哲学理论等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69569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6"/>
          <p:cNvSpPr/>
          <p:nvPr>
            <p:custDataLst>
              <p:tags r:id="rId11"/>
            </p:custDataLst>
          </p:nvPr>
        </p:nvSpPr>
        <p:spPr>
          <a:xfrm>
            <a:off x="838200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7"/>
          <p:cNvSpPr/>
          <p:nvPr>
            <p:custDataLst>
              <p:tags r:id="rId12"/>
            </p:custDataLst>
          </p:nvPr>
        </p:nvSpPr>
        <p:spPr>
          <a:xfrm>
            <a:off x="1342589" y="3142997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论据可以分为事实论据和理论论据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69569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9"/>
          <p:cNvSpPr/>
          <p:nvPr>
            <p:custDataLst>
              <p:tags r:id="rId16"/>
            </p:custDataLst>
          </p:nvPr>
        </p:nvSpPr>
        <p:spPr>
          <a:xfrm>
            <a:off x="6821257" y="3142997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论据的选择和运用需要遵循真实性、典型性、新颖性等原则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936522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20"/>
            </p:custDataLst>
          </p:nvPr>
        </p:nvSpPr>
        <p:spPr>
          <a:xfrm>
            <a:off x="1342589" y="4804887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事实论据包括历史事实、统计数据、实验结果等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936522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24"/>
          <p:cNvSpPr/>
          <p:nvPr>
            <p:custDataLst>
              <p:tags r:id="rId24"/>
            </p:custDataLst>
          </p:nvPr>
        </p:nvSpPr>
        <p:spPr>
          <a:xfrm>
            <a:off x="6821257" y="4804887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论据的运用需要与论点紧密结合，避免论据与论点脱节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论证</a:t>
            </a:r>
            <a:endParaRPr lang="zh-CN" altLang="en-US"/>
          </a:p>
        </p:txBody>
      </p:sp>
      <p:sp>
        <p:nvSpPr>
          <p:cNvPr id="104933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8241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73806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4"/>
            </p:custDataLst>
          </p:nvPr>
        </p:nvSpPr>
        <p:spPr>
          <a:xfrm>
            <a:off x="925252" y="2836985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40050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66155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论点：作者要表达的主要观点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81802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73806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9"/>
            </p:custDataLst>
          </p:nvPr>
        </p:nvSpPr>
        <p:spPr>
          <a:xfrm>
            <a:off x="4418277" y="2836985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400509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59459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论证方法：如归纳法、演绎法、类比法等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307978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98156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4"/>
            </p:custDataLst>
          </p:nvPr>
        </p:nvSpPr>
        <p:spPr>
          <a:xfrm>
            <a:off x="6163572" y="2861943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426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84418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论证结构：如总分总、分总等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8232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9093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9"/>
            </p:custDataLst>
          </p:nvPr>
        </p:nvSpPr>
        <p:spPr>
          <a:xfrm>
            <a:off x="2671764" y="2844898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409031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62503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论据：支持论点的事实、数据、例子等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307978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98156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5"/>
          <p:cNvSpPr/>
          <p:nvPr>
            <p:custDataLst>
              <p:tags r:id="rId24"/>
            </p:custDataLst>
          </p:nvPr>
        </p:nvSpPr>
        <p:spPr>
          <a:xfrm>
            <a:off x="7910084" y="2861943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426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77113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论证语言：准确、简洁、有说服力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307978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98156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29"/>
            </p:custDataLst>
          </p:nvPr>
        </p:nvSpPr>
        <p:spPr>
          <a:xfrm>
            <a:off x="9743039" y="2861943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426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82592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论证逻辑：清晰、严密、有说服力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议论文的界定方法</a:t>
            </a:r>
            <a:endParaRPr lang="zh-CN" altLang="en-US"/>
          </a:p>
        </p:txBody>
      </p:sp>
      <p:sp>
        <p:nvSpPr>
          <p:cNvPr id="10494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概念界定</a:t>
            </a:r>
            <a:endParaRPr lang="zh-CN" altLang="en-US"/>
          </a:p>
        </p:txBody>
      </p:sp>
      <p:sp>
        <p:nvSpPr>
          <p:cNvPr id="104947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议论文：一种以议论为主要表达方式的文章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概念界定：对议论文中的关键概念进行明确、准确的解释和界定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界定方法：通过分析、比较、归纳等方法，对概念进行界定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界定目的：使读者对概念有更清晰、准确的理解，便于进行深入讨论和研究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https://d.book118.com/917140124020006025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Wingdings</vt:lpstr>
      <vt:lpstr>Office Theme</vt:lpstr>
      <vt:lpstr>议论文界定概念</vt:lpstr>
      <vt:lpstr>目录</vt:lpstr>
      <vt:lpstr>添加章节标题</vt:lpstr>
      <vt:lpstr>议论文的定义</vt:lpstr>
      <vt:lpstr>议论文的概念</vt:lpstr>
      <vt:lpstr>议论文的特点</vt:lpstr>
      <vt:lpstr>议论文的分类</vt:lpstr>
      <vt:lpstr>议论文的要素</vt:lpstr>
      <vt:lpstr>论点</vt:lpstr>
      <vt:lpstr>论据</vt:lpstr>
      <vt:lpstr>论证</vt:lpstr>
      <vt:lpstr>议论文的界定方法</vt:lpstr>
      <vt:lpstr>概念界定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2024-08-29T12:22:59.291</cp:lastPrinted>
  <dcterms:created xsi:type="dcterms:W3CDTF">2024-08-29T04:22:59Z</dcterms:created>
  <dcterms:modified xsi:type="dcterms:W3CDTF">2024-08-29T04:23:01Z</dcterms:modified>
</cp:coreProperties>
</file>