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fntdata" ContentType="application/x-fontdata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embedTrueTypeFonts="1" saveSubsetFonts="1">
  <p:sldMasterIdLst>
    <p:sldMasterId id="2147483648" r:id="rId1"/>
    <p:sldMasterId id="214748366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embeddedFontLst>
    <p:embeddedFont>
      <p:font typeface="TFHFOJ+IOGLWL+ArialMT"/>
      <p:regular r:id="rId16"/>
    </p:embeddedFont>
    <p:embeddedFont>
      <p:font typeface="VFQEPI+MS-UIGothic"/>
      <p:regular r:id="rId17"/>
    </p:embeddedFont>
    <p:embeddedFont>
      <p:font typeface="TAADVU+HQFGFO+MicrosoftYaHei-Bold"/>
      <p:regular r:id="rId18"/>
    </p:embeddedFont>
    <p:embeddedFont>
      <p:font typeface="UPPPWF+PTOSFJ+MicrosoftYaHei"/>
      <p:regular r:id="rId19"/>
    </p:embeddedFont>
  </p:embeddedFontLst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font" Target="fonts/font1.fntdata" /><Relationship Id="rId17" Type="http://schemas.openxmlformats.org/officeDocument/2006/relationships/font" Target="fonts/font2.fntdata" /><Relationship Id="rId18" Type="http://schemas.openxmlformats.org/officeDocument/2006/relationships/font" Target="fonts/font3.fntdata" /><Relationship Id="rId19" Type="http://schemas.openxmlformats.org/officeDocument/2006/relationships/font" Target="fonts/font4.fntdata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D0ABF8C-027C-4382-9A3A-1FBBE8144B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6011D98-1E32-4B79-9455-3DFEEA5AEC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FBBC879-4656-4A94-826A-EFDB65F2B6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FB3322C-21BA-4221-944D-E40D24567E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82573FA-2F20-44A4-A06F-CBF8E9BEFB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7F8FA00-B1A0-4D82-83DC-53C7400A951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582A42E-838C-4574-BD42-B8D35FCC45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048BEEA-92C7-4980-ADC8-76EEBCDD12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8F85197-3952-434F-ACD9-EDC0FAF8E6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58667A9-36AA-496A-B448-A35E0EA3A8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8F636F4-455B-4B4D-B84D-2236E3C920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6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7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8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9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17142065035006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468620" y="1588960"/>
            <a:ext cx="2490509" cy="7840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FF960E"/>
                </a:solidFill>
                <a:latin typeface="TFHFOJ+IOGLWL+ArialMT"/>
                <a:cs typeface="TFHFOJ+IOGLWL+ArialMT"/>
              </a:rPr>
              <a:t>•</a:t>
            </a:r>
            <a:r>
              <a:rPr sz="2450" spc="128">
                <a:solidFill>
                  <a:srgbClr val="FF960E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FF960E"/>
                </a:solidFill>
                <a:latin typeface="SimSun"/>
                <a:cs typeface="SimSun"/>
              </a:rPr>
              <a:t>预</a:t>
            </a:r>
            <a:r>
              <a:rPr sz="2400">
                <a:solidFill>
                  <a:srgbClr val="FF960E"/>
                </a:solidFill>
                <a:latin typeface="VFQEPI+MS-UIGothic"/>
                <a:cs typeface="VFQEPI+MS-UIGothic"/>
              </a:rPr>
              <a:t>算定</a:t>
            </a:r>
            <a:r>
              <a:rPr sz="2400">
                <a:solidFill>
                  <a:srgbClr val="FF960E"/>
                </a:solidFill>
                <a:latin typeface="SimSun"/>
                <a:cs typeface="SimSun"/>
              </a:rPr>
              <a:t>额</a:t>
            </a:r>
            <a:r>
              <a:rPr sz="2400">
                <a:solidFill>
                  <a:srgbClr val="FF960E"/>
                </a:solidFill>
                <a:latin typeface="VFQEPI+MS-UIGothic"/>
                <a:cs typeface="VFQEPI+MS-UIGothic"/>
              </a:rPr>
              <a:t>概述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468620" y="2137600"/>
            <a:ext cx="3738821" cy="13323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FF960E"/>
                </a:solidFill>
                <a:latin typeface="TFHFOJ+IOGLWL+ArialMT"/>
                <a:cs typeface="TFHFOJ+IOGLWL+ArialMT"/>
              </a:rPr>
              <a:t>•</a:t>
            </a:r>
            <a:r>
              <a:rPr sz="2450" spc="128">
                <a:solidFill>
                  <a:srgbClr val="FF960E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FF960E"/>
                </a:solidFill>
                <a:latin typeface="VFQEPI+MS-UIGothic"/>
                <a:cs typeface="VFQEPI+MS-UIGothic"/>
              </a:rPr>
              <a:t>工程</a:t>
            </a:r>
            <a:r>
              <a:rPr sz="2400">
                <a:solidFill>
                  <a:srgbClr val="FF960E"/>
                </a:solidFill>
                <a:latin typeface="SimSun"/>
                <a:cs typeface="SimSun"/>
              </a:rPr>
              <a:t>预</a:t>
            </a:r>
            <a:r>
              <a:rPr sz="2400">
                <a:solidFill>
                  <a:srgbClr val="FF960E"/>
                </a:solidFill>
                <a:latin typeface="VFQEPI+MS-UIGothic"/>
                <a:cs typeface="VFQEPI+MS-UIGothic"/>
              </a:rPr>
              <a:t>算</a:t>
            </a:r>
            <a:r>
              <a:rPr sz="2400">
                <a:solidFill>
                  <a:srgbClr val="FF960E"/>
                </a:solidFill>
                <a:latin typeface="SimSun"/>
                <a:cs typeface="SimSun"/>
              </a:rPr>
              <a:t>单</a:t>
            </a:r>
            <a:r>
              <a:rPr sz="2400">
                <a:solidFill>
                  <a:srgbClr val="FF960E"/>
                </a:solidFill>
                <a:latin typeface="VFQEPI+MS-UIGothic"/>
                <a:cs typeface="VFQEPI+MS-UIGothic"/>
              </a:rPr>
              <a:t>价表的</a:t>
            </a:r>
            <a:r>
              <a:rPr sz="2400">
                <a:solidFill>
                  <a:srgbClr val="FF960E"/>
                </a:solidFill>
                <a:latin typeface="SimSun"/>
                <a:cs typeface="SimSun"/>
              </a:rPr>
              <a:t>编</a:t>
            </a:r>
            <a:r>
              <a:rPr sz="2400">
                <a:solidFill>
                  <a:srgbClr val="FF960E"/>
                </a:solidFill>
                <a:latin typeface="VFQEPI+MS-UIGothic"/>
                <a:cs typeface="VFQEPI+MS-UIGothic"/>
              </a:rPr>
              <a:t>制</a:t>
            </a:r>
          </a:p>
          <a:p>
            <a:pPr marL="0" marR="0">
              <a:lnSpc>
                <a:spcPts val="2552"/>
              </a:lnSpc>
              <a:spcBef>
                <a:spcPts val="1717"/>
              </a:spcBef>
              <a:spcAft>
                <a:spcPct val="0"/>
              </a:spcAft>
            </a:pPr>
            <a:r>
              <a:rPr sz="2450">
                <a:solidFill>
                  <a:srgbClr val="FF960E"/>
                </a:solidFill>
                <a:latin typeface="TFHFOJ+IOGLWL+ArialMT"/>
                <a:cs typeface="TFHFOJ+IOGLWL+ArialMT"/>
              </a:rPr>
              <a:t>•</a:t>
            </a:r>
            <a:r>
              <a:rPr sz="2450" spc="128">
                <a:solidFill>
                  <a:srgbClr val="FF960E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FF960E"/>
                </a:solidFill>
                <a:latin typeface="SimSun"/>
                <a:cs typeface="SimSun"/>
              </a:rPr>
              <a:t>预</a:t>
            </a:r>
            <a:r>
              <a:rPr sz="2400">
                <a:solidFill>
                  <a:srgbClr val="FF960E"/>
                </a:solidFill>
                <a:latin typeface="VFQEPI+MS-UIGothic"/>
                <a:cs typeface="VFQEPI+MS-UIGothic"/>
              </a:rPr>
              <a:t>算定</a:t>
            </a:r>
            <a:r>
              <a:rPr sz="2400">
                <a:solidFill>
                  <a:srgbClr val="FF960E"/>
                </a:solidFill>
                <a:latin typeface="SimSun"/>
                <a:cs typeface="SimSun"/>
              </a:rPr>
              <a:t>额</a:t>
            </a:r>
            <a:r>
              <a:rPr sz="2400">
                <a:solidFill>
                  <a:srgbClr val="FF960E"/>
                </a:solidFill>
                <a:latin typeface="VFQEPI+MS-UIGothic"/>
                <a:cs typeface="VFQEPI+MS-UIGothic"/>
              </a:rPr>
              <a:t>的</a:t>
            </a:r>
            <a:r>
              <a:rPr sz="2400">
                <a:solidFill>
                  <a:srgbClr val="FF960E"/>
                </a:solidFill>
                <a:latin typeface="SimSun"/>
                <a:cs typeface="SimSun"/>
              </a:rPr>
              <a:t>应</a:t>
            </a:r>
            <a:r>
              <a:rPr sz="2400">
                <a:solidFill>
                  <a:srgbClr val="FF960E"/>
                </a:solidFill>
                <a:latin typeface="VFQEPI+MS-UIGothic"/>
                <a:cs typeface="VFQEPI+MS-UIGothic"/>
              </a:rPr>
              <a:t>用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468620" y="3234880"/>
            <a:ext cx="6192461" cy="1331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FF960E"/>
                </a:solidFill>
                <a:latin typeface="TFHFOJ+IOGLWL+ArialMT"/>
                <a:cs typeface="TFHFOJ+IOGLWL+ArialMT"/>
              </a:rPr>
              <a:t>•</a:t>
            </a:r>
            <a:r>
              <a:rPr sz="2450" spc="128">
                <a:solidFill>
                  <a:srgbClr val="FF960E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FF960E"/>
                </a:solidFill>
                <a:latin typeface="VFQEPI+MS-UIGothic"/>
                <a:cs typeface="VFQEPI+MS-UIGothic"/>
              </a:rPr>
              <a:t>工程</a:t>
            </a:r>
            <a:r>
              <a:rPr sz="2400">
                <a:solidFill>
                  <a:srgbClr val="FF960E"/>
                </a:solidFill>
                <a:latin typeface="SimSun"/>
                <a:cs typeface="SimSun"/>
              </a:rPr>
              <a:t>预</a:t>
            </a:r>
            <a:r>
              <a:rPr sz="2400">
                <a:solidFill>
                  <a:srgbClr val="FF960E"/>
                </a:solidFill>
                <a:latin typeface="VFQEPI+MS-UIGothic"/>
                <a:cs typeface="VFQEPI+MS-UIGothic"/>
              </a:rPr>
              <a:t>算</a:t>
            </a:r>
            <a:r>
              <a:rPr sz="2400">
                <a:solidFill>
                  <a:srgbClr val="FF960E"/>
                </a:solidFill>
                <a:latin typeface="SimSun"/>
                <a:cs typeface="SimSun"/>
              </a:rPr>
              <a:t>单</a:t>
            </a:r>
            <a:r>
              <a:rPr sz="2400">
                <a:solidFill>
                  <a:srgbClr val="FF960E"/>
                </a:solidFill>
                <a:latin typeface="VFQEPI+MS-UIGothic"/>
                <a:cs typeface="VFQEPI+MS-UIGothic"/>
              </a:rPr>
              <a:t>价表的</a:t>
            </a:r>
            <a:r>
              <a:rPr sz="2400">
                <a:solidFill>
                  <a:srgbClr val="FF960E"/>
                </a:solidFill>
                <a:latin typeface="SimSun"/>
                <a:cs typeface="SimSun"/>
              </a:rPr>
              <a:t>审查</a:t>
            </a:r>
            <a:r>
              <a:rPr sz="2400">
                <a:solidFill>
                  <a:srgbClr val="FF960E"/>
                </a:solidFill>
                <a:latin typeface="VFQEPI+MS-UIGothic"/>
                <a:cs typeface="VFQEPI+MS-UIGothic"/>
              </a:rPr>
              <a:t>与</a:t>
            </a:r>
            <a:r>
              <a:rPr sz="2400">
                <a:solidFill>
                  <a:srgbClr val="FF960E"/>
                </a:solidFill>
                <a:latin typeface="SimSun"/>
                <a:cs typeface="SimSun"/>
              </a:rPr>
              <a:t>调</a:t>
            </a:r>
            <a:r>
              <a:rPr sz="2400">
                <a:solidFill>
                  <a:srgbClr val="FF960E"/>
                </a:solidFill>
                <a:latin typeface="VFQEPI+MS-UIGothic"/>
                <a:cs typeface="VFQEPI+MS-UIGothic"/>
              </a:rPr>
              <a:t>整</a:t>
            </a:r>
          </a:p>
          <a:p>
            <a:pPr marL="0" marR="0">
              <a:lnSpc>
                <a:spcPts val="2552"/>
              </a:lnSpc>
              <a:spcBef>
                <a:spcPts val="1717"/>
              </a:spcBef>
              <a:spcAft>
                <a:spcPct val="0"/>
              </a:spcAft>
            </a:pPr>
            <a:r>
              <a:rPr sz="2450">
                <a:solidFill>
                  <a:srgbClr val="FF960E"/>
                </a:solidFill>
                <a:latin typeface="TFHFOJ+IOGLWL+ArialMT"/>
                <a:cs typeface="TFHFOJ+IOGLWL+ArialMT"/>
              </a:rPr>
              <a:t>•</a:t>
            </a:r>
            <a:r>
              <a:rPr sz="2450" spc="128">
                <a:solidFill>
                  <a:srgbClr val="FF960E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FF960E"/>
                </a:solidFill>
                <a:latin typeface="SimSun"/>
                <a:cs typeface="SimSun"/>
              </a:rPr>
              <a:t>预</a:t>
            </a:r>
            <a:r>
              <a:rPr sz="2400">
                <a:solidFill>
                  <a:srgbClr val="FF960E"/>
                </a:solidFill>
                <a:latin typeface="VFQEPI+MS-UIGothic"/>
                <a:cs typeface="VFQEPI+MS-UIGothic"/>
              </a:rPr>
              <a:t>算定</a:t>
            </a:r>
            <a:r>
              <a:rPr sz="2400">
                <a:solidFill>
                  <a:srgbClr val="FF960E"/>
                </a:solidFill>
                <a:latin typeface="SimSun"/>
                <a:cs typeface="SimSun"/>
              </a:rPr>
              <a:t>额</a:t>
            </a:r>
            <a:r>
              <a:rPr sz="2400">
                <a:solidFill>
                  <a:srgbClr val="FF960E"/>
                </a:solidFill>
                <a:latin typeface="VFQEPI+MS-UIGothic"/>
                <a:cs typeface="VFQEPI+MS-UIGothic"/>
              </a:rPr>
              <a:t>和工程</a:t>
            </a:r>
            <a:r>
              <a:rPr sz="2400">
                <a:solidFill>
                  <a:srgbClr val="FF960E"/>
                </a:solidFill>
                <a:latin typeface="SimSun"/>
                <a:cs typeface="SimSun"/>
              </a:rPr>
              <a:t>预</a:t>
            </a:r>
            <a:r>
              <a:rPr sz="2400">
                <a:solidFill>
                  <a:srgbClr val="FF960E"/>
                </a:solidFill>
                <a:latin typeface="VFQEPI+MS-UIGothic"/>
                <a:cs typeface="VFQEPI+MS-UIGothic"/>
              </a:rPr>
              <a:t>算</a:t>
            </a:r>
            <a:r>
              <a:rPr sz="2400">
                <a:solidFill>
                  <a:srgbClr val="FF960E"/>
                </a:solidFill>
                <a:latin typeface="SimSun"/>
                <a:cs typeface="SimSun"/>
              </a:rPr>
              <a:t>单</a:t>
            </a:r>
            <a:r>
              <a:rPr sz="2400">
                <a:solidFill>
                  <a:srgbClr val="FF960E"/>
                </a:solidFill>
                <a:latin typeface="VFQEPI+MS-UIGothic"/>
                <a:cs typeface="VFQEPI+MS-UIGothic"/>
              </a:rPr>
              <a:t>价表的</a:t>
            </a:r>
            <a:r>
              <a:rPr sz="2400">
                <a:solidFill>
                  <a:srgbClr val="FF960E"/>
                </a:solidFill>
                <a:latin typeface="SimSun"/>
                <a:cs typeface="SimSun"/>
              </a:rPr>
              <a:t>发</a:t>
            </a:r>
            <a:r>
              <a:rPr sz="2400">
                <a:solidFill>
                  <a:srgbClr val="FF960E"/>
                </a:solidFill>
                <a:latin typeface="VFQEPI+MS-UIGothic"/>
                <a:cs typeface="VFQEPI+MS-UIGothic"/>
              </a:rPr>
              <a:t>展</a:t>
            </a:r>
            <a:r>
              <a:rPr sz="2400">
                <a:solidFill>
                  <a:srgbClr val="FF960E"/>
                </a:solidFill>
                <a:latin typeface="SimSun"/>
                <a:cs typeface="SimSun"/>
              </a:rPr>
              <a:t>趋势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642609" y="2484517"/>
            <a:ext cx="1997013" cy="18562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991"/>
              </a:lnSpc>
              <a:spcBef>
                <a:spcPct val="0"/>
              </a:spcBef>
              <a:spcAft>
                <a:spcPct val="0"/>
              </a:spcAft>
            </a:pPr>
            <a:r>
              <a:rPr sz="5750">
                <a:solidFill>
                  <a:srgbClr val="FF960E"/>
                </a:solidFill>
                <a:latin typeface="TAADVU+HQFGFO+MicrosoftYaHei-Bold"/>
                <a:cs typeface="TAADVU+HQFGFO+MicrosoftYaHei-Bold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238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FF960E"/>
                </a:solidFill>
                <a:latin typeface="SimSun"/>
                <a:cs typeface="SimSun"/>
              </a:rPr>
              <a:t>预</a:t>
            </a:r>
            <a:r>
              <a:rPr sz="3000">
                <a:solidFill>
                  <a:srgbClr val="FF960E"/>
                </a:solidFill>
                <a:latin typeface="VFQEPI+MS-UIGothic"/>
                <a:cs typeface="VFQEPI+MS-UIGothic"/>
              </a:rPr>
              <a:t>算定</a:t>
            </a:r>
            <a:r>
              <a:rPr sz="3000">
                <a:solidFill>
                  <a:srgbClr val="FF960E"/>
                </a:solidFill>
                <a:latin typeface="SimSun"/>
                <a:cs typeface="SimSun"/>
              </a:rPr>
              <a:t>额</a:t>
            </a:r>
            <a:r>
              <a:rPr sz="3000">
                <a:solidFill>
                  <a:srgbClr val="FF960E"/>
                </a:solidFill>
                <a:latin typeface="VFQEPI+MS-UIGothic"/>
                <a:cs typeface="VFQEPI+MS-UIGothic"/>
              </a:rPr>
              <a:t>的定</a:t>
            </a:r>
            <a:r>
              <a:rPr sz="3000">
                <a:solidFill>
                  <a:srgbClr val="FF960E"/>
                </a:solidFill>
                <a:latin typeface="SimSun"/>
                <a:cs typeface="SimSun"/>
              </a:rPr>
              <a:t>义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878704" y="2354433"/>
            <a:ext cx="6768390" cy="10458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预</a:t>
            </a:r>
            <a:r>
              <a:rPr sz="1350">
                <a:solidFill>
                  <a:srgbClr val="FFFFFF"/>
                </a:solidFill>
                <a:latin typeface="VFQEPI+MS-UIGothic"/>
                <a:cs typeface="VFQEPI+MS-UIGothic"/>
              </a:rPr>
              <a:t>算定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额</a:t>
            </a:r>
            <a:r>
              <a:rPr sz="1350">
                <a:solidFill>
                  <a:srgbClr val="FFFFFF"/>
                </a:solidFill>
                <a:latin typeface="VFQEPI+MS-UIGothic"/>
                <a:cs typeface="VFQEPI+MS-UIGothic"/>
              </a:rPr>
              <a:t>是指根据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专业</a:t>
            </a:r>
            <a:r>
              <a:rPr sz="1350">
                <a:solidFill>
                  <a:srgbClr val="FFFFFF"/>
                </a:solidFill>
                <a:latin typeface="VFQEPI+MS-UIGothic"/>
                <a:cs typeface="VFQEPI+MS-UIGothic"/>
              </a:rPr>
              <a:t>施工技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术</a:t>
            </a:r>
            <a:r>
              <a:rPr sz="1350">
                <a:solidFill>
                  <a:srgbClr val="FFFFFF"/>
                </a:solidFill>
                <a:latin typeface="VFQEPI+MS-UIGothic"/>
                <a:cs typeface="VFQEPI+MS-UIGothic"/>
              </a:rPr>
              <a:t>和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组织验</a:t>
            </a:r>
            <a:r>
              <a:rPr sz="1350">
                <a:solidFill>
                  <a:srgbClr val="FFFFFF"/>
                </a:solidFill>
                <a:latin typeface="VFQEPI+MS-UIGothic"/>
                <a:cs typeface="VFQEPI+MS-UIGothic"/>
              </a:rPr>
              <a:t>收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规</a:t>
            </a:r>
            <a:r>
              <a:rPr sz="1350">
                <a:solidFill>
                  <a:srgbClr val="FFFFFF"/>
                </a:solidFill>
                <a:latin typeface="VFQEPI+MS-UIGothic"/>
                <a:cs typeface="VFQEPI+MS-UIGothic"/>
              </a:rPr>
              <a:t>范的要求，在正常的施工条件下，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VFQEPI+MS-UIGothic"/>
                <a:cs typeface="VFQEPI+MS-UIGothic"/>
              </a:rPr>
              <a:t>完成一定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计</a:t>
            </a:r>
            <a:r>
              <a:rPr sz="1350">
                <a:solidFill>
                  <a:srgbClr val="FFFFFF"/>
                </a:solidFill>
                <a:latin typeface="VFQEPI+MS-UIGothic"/>
                <a:cs typeface="VFQEPI+MS-UIGothic"/>
              </a:rPr>
              <a:t>量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单</a:t>
            </a:r>
            <a:r>
              <a:rPr sz="1350">
                <a:solidFill>
                  <a:srgbClr val="FFFFFF"/>
                </a:solidFill>
                <a:latin typeface="VFQEPI+MS-UIGothic"/>
                <a:cs typeface="VFQEPI+MS-UIGothic"/>
              </a:rPr>
              <a:t>位的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质</a:t>
            </a:r>
            <a:r>
              <a:rPr sz="1350">
                <a:solidFill>
                  <a:srgbClr val="FFFFFF"/>
                </a:solidFill>
                <a:latin typeface="VFQEPI+MS-UIGothic"/>
                <a:cs typeface="VFQEPI+MS-UIGothic"/>
              </a:rPr>
              <a:t>量合格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产</a:t>
            </a:r>
            <a:r>
              <a:rPr sz="1350">
                <a:solidFill>
                  <a:srgbClr val="FFFFFF"/>
                </a:solidFill>
                <a:latin typeface="VFQEPI+MS-UIGothic"/>
                <a:cs typeface="VFQEPI+MS-UIGothic"/>
              </a:rPr>
              <a:t>品所需的人工、材料、机械台班消耗量及价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值</a:t>
            </a:r>
            <a:r>
              <a:rPr sz="1350">
                <a:solidFill>
                  <a:srgbClr val="FFFFFF"/>
                </a:solidFill>
                <a:latin typeface="VFQEPI+MS-UIGothic"/>
                <a:cs typeface="VFQEPI+MS-UIGothic"/>
              </a:rPr>
              <a:t>的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标</a:t>
            </a:r>
            <a:r>
              <a:rPr sz="1350">
                <a:solidFill>
                  <a:srgbClr val="FFFFFF"/>
                </a:solidFill>
                <a:latin typeface="VFQEPI+MS-UIGothic"/>
                <a:cs typeface="VFQEPI+MS-UIGothic"/>
              </a:rPr>
              <a:t>准。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878704" y="4338173"/>
            <a:ext cx="6768390" cy="737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VFQEPI+MS-UIGothic"/>
                <a:cs typeface="VFQEPI+MS-UIGothic"/>
              </a:rPr>
              <a:t>它是在合理的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劳动组织</a:t>
            </a:r>
            <a:r>
              <a:rPr sz="1350">
                <a:solidFill>
                  <a:srgbClr val="FFFFFF"/>
                </a:solidFill>
                <a:latin typeface="VFQEPI+MS-UIGothic"/>
                <a:cs typeface="VFQEPI+MS-UIGothic"/>
              </a:rPr>
              <a:t>和合理地使用材料、机械的条件下，完成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单</a:t>
            </a:r>
            <a:r>
              <a:rPr sz="1350">
                <a:solidFill>
                  <a:srgbClr val="FFFFFF"/>
                </a:solidFill>
                <a:latin typeface="VFQEPI+MS-UIGothic"/>
                <a:cs typeface="VFQEPI+MS-UIGothic"/>
              </a:rPr>
              <a:t>位合格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产</a:t>
            </a:r>
            <a:r>
              <a:rPr sz="1350">
                <a:solidFill>
                  <a:srgbClr val="FFFFFF"/>
                </a:solidFill>
                <a:latin typeface="VFQEPI+MS-UIGothic"/>
                <a:cs typeface="VFQEPI+MS-UIGothic"/>
              </a:rPr>
              <a:t>品所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VFQEPI+MS-UIGothic"/>
                <a:cs typeface="VFQEPI+MS-UIGothic"/>
              </a:rPr>
              <a:t>需消耗的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资</a:t>
            </a:r>
            <a:r>
              <a:rPr sz="1350">
                <a:solidFill>
                  <a:srgbClr val="FFFFFF"/>
                </a:solidFill>
                <a:latin typeface="VFQEPI+MS-UIGothic"/>
                <a:cs typeface="VFQEPI+MS-UIGothic"/>
              </a:rPr>
              <a:t>源数量。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238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FF960E"/>
                </a:solidFill>
                <a:latin typeface="SimSun"/>
                <a:cs typeface="SimSun"/>
              </a:rPr>
              <a:t>预</a:t>
            </a:r>
            <a:r>
              <a:rPr sz="3000">
                <a:solidFill>
                  <a:srgbClr val="FF960E"/>
                </a:solidFill>
                <a:latin typeface="VFQEPI+MS-UIGothic"/>
                <a:cs typeface="VFQEPI+MS-UIGothic"/>
              </a:rPr>
              <a:t>算定</a:t>
            </a:r>
            <a:r>
              <a:rPr sz="3000">
                <a:solidFill>
                  <a:srgbClr val="FF960E"/>
                </a:solidFill>
                <a:latin typeface="SimSun"/>
                <a:cs typeface="SimSun"/>
              </a:rPr>
              <a:t>额</a:t>
            </a:r>
            <a:r>
              <a:rPr sz="3000">
                <a:solidFill>
                  <a:srgbClr val="FF960E"/>
                </a:solidFill>
                <a:latin typeface="VFQEPI+MS-UIGothic"/>
                <a:cs typeface="VFQEPI+MS-UIGothic"/>
              </a:rPr>
              <a:t>的分</a:t>
            </a:r>
            <a:r>
              <a:rPr sz="3000">
                <a:solidFill>
                  <a:srgbClr val="FF960E"/>
                </a:solidFill>
                <a:latin typeface="SimSun"/>
                <a:cs typeface="SimSun"/>
              </a:rPr>
              <a:t>类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779270" y="1709959"/>
            <a:ext cx="2178050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FFFDFD"/>
                </a:solidFill>
                <a:latin typeface="VFQEPI+MS-UIGothic"/>
                <a:cs typeface="VFQEPI+MS-UIGothic"/>
              </a:rPr>
              <a:t>按生</a:t>
            </a:r>
            <a:r>
              <a:rPr sz="2000" spc="25">
                <a:solidFill>
                  <a:srgbClr val="FFFDFD"/>
                </a:solidFill>
                <a:latin typeface="SimSun"/>
                <a:cs typeface="SimSun"/>
              </a:rPr>
              <a:t>产</a:t>
            </a:r>
            <a:r>
              <a:rPr sz="2000" spc="25">
                <a:solidFill>
                  <a:srgbClr val="FFFDFD"/>
                </a:solidFill>
                <a:latin typeface="VFQEPI+MS-UIGothic"/>
                <a:cs typeface="VFQEPI+MS-UIGothic"/>
              </a:rPr>
              <a:t>要素分</a:t>
            </a:r>
            <a:r>
              <a:rPr sz="2000">
                <a:solidFill>
                  <a:srgbClr val="FFFDFD"/>
                </a:solidFill>
                <a:latin typeface="SimSun"/>
                <a:cs typeface="SimSun"/>
              </a:rPr>
              <a:t>类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183244" y="1709959"/>
            <a:ext cx="2953715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FFFDFD"/>
                </a:solidFill>
                <a:latin typeface="VFQEPI+MS-UIGothic"/>
                <a:cs typeface="VFQEPI+MS-UIGothic"/>
              </a:rPr>
              <a:t>按</a:t>
            </a:r>
            <a:r>
              <a:rPr sz="2000" spc="25">
                <a:solidFill>
                  <a:srgbClr val="FFFDFD"/>
                </a:solidFill>
                <a:latin typeface="SimSun"/>
                <a:cs typeface="SimSun"/>
              </a:rPr>
              <a:t>编</a:t>
            </a:r>
            <a:r>
              <a:rPr sz="2000" spc="25">
                <a:solidFill>
                  <a:srgbClr val="FFFDFD"/>
                </a:solidFill>
                <a:latin typeface="VFQEPI+MS-UIGothic"/>
                <a:cs typeface="VFQEPI+MS-UIGothic"/>
              </a:rPr>
              <a:t>制程序和用途分</a:t>
            </a:r>
            <a:r>
              <a:rPr sz="2000">
                <a:solidFill>
                  <a:srgbClr val="FFFDFD"/>
                </a:solidFill>
                <a:latin typeface="SimSun"/>
                <a:cs typeface="SimSun"/>
              </a:rPr>
              <a:t>类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209675" y="2624192"/>
            <a:ext cx="3358008" cy="819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VFQEPI+MS-UIGothic"/>
                <a:cs typeface="VFQEPI+MS-UIGothic"/>
              </a:rPr>
              <a:t>人工定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额</a:t>
            </a:r>
            <a:r>
              <a:rPr sz="1500">
                <a:solidFill>
                  <a:srgbClr val="FFFDFD"/>
                </a:solidFill>
                <a:latin typeface="VFQEPI+MS-UIGothic"/>
                <a:cs typeface="VFQEPI+MS-UIGothic"/>
              </a:rPr>
              <a:t>、材料消耗定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额</a:t>
            </a:r>
            <a:r>
              <a:rPr sz="1500">
                <a:solidFill>
                  <a:srgbClr val="FFFDFD"/>
                </a:solidFill>
                <a:latin typeface="VFQEPI+MS-UIGothic"/>
                <a:cs typeface="VFQEPI+MS-UIGothic"/>
              </a:rPr>
              <a:t>、机械台班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VFQEPI+MS-UIGothic"/>
                <a:cs typeface="VFQEPI+MS-UIGothic"/>
              </a:rPr>
              <a:t>定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额</a:t>
            </a:r>
            <a:r>
              <a:rPr sz="1500">
                <a:solidFill>
                  <a:srgbClr val="FFFDFD"/>
                </a:solidFill>
                <a:latin typeface="VFQEPI+MS-UIGothic"/>
                <a:cs typeface="VFQEPI+MS-UIGothic"/>
              </a:rPr>
              <a:t>。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7999730" y="2624192"/>
            <a:ext cx="3284413" cy="819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VFQEPI+MS-UIGothic"/>
                <a:cs typeface="VFQEPI+MS-UIGothic"/>
              </a:rPr>
              <a:t>施工定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额</a:t>
            </a:r>
            <a:r>
              <a:rPr sz="1500">
                <a:solidFill>
                  <a:srgbClr val="FFFDFD"/>
                </a:solidFill>
                <a:latin typeface="VFQEPI+MS-UIGothic"/>
                <a:cs typeface="VFQEPI+MS-UIGothic"/>
              </a:rPr>
              <a:t>、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预</a:t>
            </a:r>
            <a:r>
              <a:rPr sz="1500">
                <a:solidFill>
                  <a:srgbClr val="FFFDFD"/>
                </a:solidFill>
                <a:latin typeface="VFQEPI+MS-UIGothic"/>
                <a:cs typeface="VFQEPI+MS-UIGothic"/>
              </a:rPr>
              <a:t>算定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额</a:t>
            </a:r>
            <a:r>
              <a:rPr sz="1500">
                <a:solidFill>
                  <a:srgbClr val="FFFDFD"/>
                </a:solidFill>
                <a:latin typeface="VFQEPI+MS-UIGothic"/>
                <a:cs typeface="VFQEPI+MS-UIGothic"/>
              </a:rPr>
              <a:t>、概算定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额</a:t>
            </a:r>
            <a:r>
              <a:rPr sz="1500">
                <a:solidFill>
                  <a:srgbClr val="FFFDFD"/>
                </a:solidFill>
                <a:latin typeface="VFQEPI+MS-UIGothic"/>
                <a:cs typeface="VFQEPI+MS-UIGothic"/>
              </a:rPr>
              <a:t>、概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VFQEPI+MS-UIGothic"/>
                <a:cs typeface="VFQEPI+MS-UIGothic"/>
              </a:rPr>
              <a:t>算指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标</a:t>
            </a:r>
            <a:r>
              <a:rPr sz="1500">
                <a:solidFill>
                  <a:srgbClr val="FFFDFD"/>
                </a:solidFill>
                <a:latin typeface="VFQEPI+MS-UIGothic"/>
                <a:cs typeface="VFQEPI+MS-UIGothic"/>
              </a:rPr>
              <a:t>、投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资</a:t>
            </a:r>
            <a:r>
              <a:rPr sz="1500">
                <a:solidFill>
                  <a:srgbClr val="FFFDFD"/>
                </a:solidFill>
                <a:latin typeface="VFQEPI+MS-UIGothic"/>
                <a:cs typeface="VFQEPI+MS-UIGothic"/>
              </a:rPr>
              <a:t>估算指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标</a:t>
            </a:r>
            <a:r>
              <a:rPr sz="1500">
                <a:solidFill>
                  <a:srgbClr val="FFFDFD"/>
                </a:solidFill>
                <a:latin typeface="VFQEPI+MS-UIGothic"/>
                <a:cs typeface="VFQEPI+MS-UIGothic"/>
              </a:rPr>
              <a:t>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5173979" y="3853719"/>
            <a:ext cx="2178050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FFFDFD"/>
                </a:solidFill>
                <a:latin typeface="VFQEPI+MS-UIGothic"/>
                <a:cs typeface="VFQEPI+MS-UIGothic"/>
              </a:rPr>
              <a:t>按使用范</a:t>
            </a:r>
            <a:r>
              <a:rPr sz="2000" spc="25">
                <a:solidFill>
                  <a:srgbClr val="FFFDFD"/>
                </a:solidFill>
                <a:latin typeface="SimSun"/>
                <a:cs typeface="SimSun"/>
              </a:rPr>
              <a:t>围</a:t>
            </a:r>
            <a:r>
              <a:rPr sz="2000" spc="23">
                <a:solidFill>
                  <a:srgbClr val="FFFDFD"/>
                </a:solidFill>
                <a:latin typeface="VFQEPI+MS-UIGothic"/>
                <a:cs typeface="VFQEPI+MS-UIGothic"/>
              </a:rPr>
              <a:t>分</a:t>
            </a:r>
            <a:r>
              <a:rPr sz="2000">
                <a:solidFill>
                  <a:srgbClr val="FFFDFD"/>
                </a:solidFill>
                <a:latin typeface="SimSun"/>
                <a:cs typeface="SimSun"/>
              </a:rPr>
              <a:t>类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4604384" y="4940038"/>
            <a:ext cx="3503488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VFQEPI+MS-UIGothic"/>
                <a:cs typeface="VFQEPI+MS-UIGothic"/>
              </a:rPr>
              <a:t>企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业</a:t>
            </a:r>
            <a:r>
              <a:rPr sz="1500">
                <a:solidFill>
                  <a:srgbClr val="FFFDFD"/>
                </a:solidFill>
                <a:latin typeface="VFQEPI+MS-UIGothic"/>
                <a:cs typeface="VFQEPI+MS-UIGothic"/>
              </a:rPr>
              <a:t>定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额</a:t>
            </a:r>
            <a:r>
              <a:rPr sz="1500">
                <a:solidFill>
                  <a:srgbClr val="FFFDFD"/>
                </a:solidFill>
                <a:latin typeface="VFQEPI+MS-UIGothic"/>
                <a:cs typeface="VFQEPI+MS-UIGothic"/>
              </a:rPr>
              <a:t>、行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业</a:t>
            </a:r>
            <a:r>
              <a:rPr sz="1500">
                <a:solidFill>
                  <a:srgbClr val="FFFDFD"/>
                </a:solidFill>
                <a:latin typeface="VFQEPI+MS-UIGothic"/>
                <a:cs typeface="VFQEPI+MS-UIGothic"/>
              </a:rPr>
              <a:t>定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额</a:t>
            </a:r>
            <a:r>
              <a:rPr sz="1500">
                <a:solidFill>
                  <a:srgbClr val="FFFDFD"/>
                </a:solidFill>
                <a:latin typeface="VFQEPI+MS-UIGothic"/>
                <a:cs typeface="VFQEPI+MS-UIGothic"/>
              </a:rPr>
              <a:t>、全国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统</a:t>
            </a:r>
            <a:r>
              <a:rPr sz="1500">
                <a:solidFill>
                  <a:srgbClr val="FFFDFD"/>
                </a:solidFill>
                <a:latin typeface="VFQEPI+MS-UIGothic"/>
                <a:cs typeface="VFQEPI+MS-UIGothic"/>
              </a:rPr>
              <a:t>一定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额</a:t>
            </a:r>
            <a:r>
              <a:rPr sz="1500">
                <a:solidFill>
                  <a:srgbClr val="FFFDFD"/>
                </a:solidFill>
                <a:latin typeface="VFQEPI+MS-UIGothic"/>
                <a:cs typeface="VFQEPI+MS-UIGothic"/>
              </a:rPr>
              <a:t>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238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FF960E"/>
                </a:solidFill>
                <a:latin typeface="SimSun"/>
                <a:cs typeface="SimSun"/>
              </a:rPr>
              <a:t>预</a:t>
            </a:r>
            <a:r>
              <a:rPr sz="3000">
                <a:solidFill>
                  <a:srgbClr val="FF960E"/>
                </a:solidFill>
                <a:latin typeface="VFQEPI+MS-UIGothic"/>
                <a:cs typeface="VFQEPI+MS-UIGothic"/>
              </a:rPr>
              <a:t>算定</a:t>
            </a:r>
            <a:r>
              <a:rPr sz="3000">
                <a:solidFill>
                  <a:srgbClr val="FF960E"/>
                </a:solidFill>
                <a:latin typeface="SimSun"/>
                <a:cs typeface="SimSun"/>
              </a:rPr>
              <a:t>额</a:t>
            </a:r>
            <a:r>
              <a:rPr sz="3000">
                <a:solidFill>
                  <a:srgbClr val="FF960E"/>
                </a:solidFill>
                <a:latin typeface="VFQEPI+MS-UIGothic"/>
                <a:cs typeface="VFQEPI+MS-UIGothic"/>
              </a:rPr>
              <a:t>的作用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642609" y="2484517"/>
            <a:ext cx="1997013" cy="18562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991"/>
              </a:lnSpc>
              <a:spcBef>
                <a:spcPct val="0"/>
              </a:spcBef>
              <a:spcAft>
                <a:spcPct val="0"/>
              </a:spcAft>
            </a:pPr>
            <a:r>
              <a:rPr sz="5750">
                <a:solidFill>
                  <a:srgbClr val="FF960E"/>
                </a:solidFill>
                <a:latin typeface="TAADVU+HQFGFO+MicrosoftYaHei-Bold"/>
                <a:cs typeface="TAADVU+HQFGFO+MicrosoftYaHei-Bold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619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FF960E"/>
                </a:solidFill>
                <a:latin typeface="SimSun"/>
                <a:cs typeface="SimSun"/>
              </a:rPr>
              <a:t>单</a:t>
            </a:r>
            <a:r>
              <a:rPr sz="3000">
                <a:solidFill>
                  <a:srgbClr val="FF960E"/>
                </a:solidFill>
                <a:latin typeface="VFQEPI+MS-UIGothic"/>
                <a:cs typeface="VFQEPI+MS-UIGothic"/>
              </a:rPr>
              <a:t>价表的</a:t>
            </a:r>
            <a:r>
              <a:rPr sz="3000">
                <a:solidFill>
                  <a:srgbClr val="FF960E"/>
                </a:solidFill>
                <a:latin typeface="SimSun"/>
                <a:cs typeface="SimSun"/>
              </a:rPr>
              <a:t>编</a:t>
            </a:r>
            <a:r>
              <a:rPr sz="3000">
                <a:solidFill>
                  <a:srgbClr val="FF960E"/>
                </a:solidFill>
                <a:latin typeface="VFQEPI+MS-UIGothic"/>
                <a:cs typeface="VFQEPI+MS-UIGothic"/>
              </a:rPr>
              <a:t>制依据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609725" y="2105655"/>
            <a:ext cx="1892318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FF960E"/>
                </a:solidFill>
                <a:latin typeface="VFQEPI+MS-UIGothic"/>
                <a:cs typeface="VFQEPI+MS-UIGothic"/>
              </a:rPr>
              <a:t>施工</a:t>
            </a:r>
            <a:r>
              <a:rPr sz="1550" spc="25">
                <a:solidFill>
                  <a:srgbClr val="FF960E"/>
                </a:solidFill>
                <a:latin typeface="SimSun"/>
                <a:cs typeface="SimSun"/>
              </a:rPr>
              <a:t>图纸</a:t>
            </a:r>
            <a:r>
              <a:rPr sz="1550" spc="25">
                <a:solidFill>
                  <a:srgbClr val="FF960E"/>
                </a:solidFill>
                <a:latin typeface="VFQEPI+MS-UIGothic"/>
                <a:cs typeface="VFQEPI+MS-UIGothic"/>
              </a:rPr>
              <a:t>及</a:t>
            </a:r>
            <a:r>
              <a:rPr sz="1550" spc="25">
                <a:solidFill>
                  <a:srgbClr val="FF960E"/>
                </a:solidFill>
                <a:latin typeface="SimSun"/>
                <a:cs typeface="SimSun"/>
              </a:rPr>
              <a:t>说</a:t>
            </a:r>
            <a:r>
              <a:rPr sz="1550" spc="25">
                <a:solidFill>
                  <a:srgbClr val="FF960E"/>
                </a:solidFill>
                <a:latin typeface="VFQEPI+MS-UIGothic"/>
                <a:cs typeface="VFQEPI+MS-UIGothic"/>
              </a:rPr>
              <a:t>明</a:t>
            </a:r>
            <a:r>
              <a:rPr sz="1550">
                <a:solidFill>
                  <a:srgbClr val="FF960E"/>
                </a:solidFill>
                <a:latin typeface="SimSun"/>
                <a:cs typeface="SimSun"/>
              </a:rPr>
              <a:t>书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963659" y="2139946"/>
            <a:ext cx="1492319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FF960E"/>
                </a:solidFill>
                <a:latin typeface="VFQEPI+MS-UIGothic"/>
                <a:cs typeface="VFQEPI+MS-UIGothic"/>
              </a:rPr>
              <a:t>市</a:t>
            </a:r>
            <a:r>
              <a:rPr sz="1550" spc="25">
                <a:solidFill>
                  <a:srgbClr val="FF960E"/>
                </a:solidFill>
                <a:latin typeface="SimSun"/>
                <a:cs typeface="SimSun"/>
              </a:rPr>
              <a:t>场</a:t>
            </a:r>
            <a:r>
              <a:rPr sz="1550" spc="25">
                <a:solidFill>
                  <a:srgbClr val="FF960E"/>
                </a:solidFill>
                <a:latin typeface="VFQEPI+MS-UIGothic"/>
                <a:cs typeface="VFQEPI+MS-UIGothic"/>
              </a:rPr>
              <a:t>价格信息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3209925" y="3463778"/>
            <a:ext cx="371028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VFQEPI+MS-UIGothic"/>
                <a:cs typeface="VFQEPI+MS-UIGothic"/>
              </a:rPr>
              <a:t>。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2032000" y="4764401"/>
            <a:ext cx="1092123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FF960E"/>
                </a:solidFill>
                <a:latin typeface="SimSun"/>
                <a:cs typeface="SimSun"/>
              </a:rPr>
              <a:t>预</a:t>
            </a:r>
            <a:r>
              <a:rPr sz="1550" spc="25">
                <a:solidFill>
                  <a:srgbClr val="FF960E"/>
                </a:solidFill>
                <a:latin typeface="VFQEPI+MS-UIGothic"/>
                <a:cs typeface="VFQEPI+MS-UIGothic"/>
              </a:rPr>
              <a:t>算定</a:t>
            </a:r>
            <a:r>
              <a:rPr sz="1550">
                <a:solidFill>
                  <a:srgbClr val="FF960E"/>
                </a:solidFill>
                <a:latin typeface="SimSun"/>
                <a:cs typeface="SimSun"/>
              </a:rPr>
              <a:t>额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9107169" y="4764401"/>
            <a:ext cx="1492319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FF960E"/>
                </a:solidFill>
                <a:latin typeface="VFQEPI+MS-UIGothic"/>
                <a:cs typeface="VFQEPI+MS-UIGothic"/>
              </a:rPr>
              <a:t>相关政策法</a:t>
            </a:r>
            <a:r>
              <a:rPr sz="1550">
                <a:solidFill>
                  <a:srgbClr val="FF960E"/>
                </a:solidFill>
                <a:latin typeface="SimSun"/>
                <a:cs typeface="SimSun"/>
              </a:rPr>
              <a:t>规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619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FF960E"/>
                </a:solidFill>
                <a:latin typeface="SimSun"/>
                <a:cs typeface="SimSun"/>
              </a:rPr>
              <a:t>单</a:t>
            </a:r>
            <a:r>
              <a:rPr sz="3000">
                <a:solidFill>
                  <a:srgbClr val="FF960E"/>
                </a:solidFill>
                <a:latin typeface="VFQEPI+MS-UIGothic"/>
                <a:cs typeface="VFQEPI+MS-UIGothic"/>
              </a:rPr>
              <a:t>价表的</a:t>
            </a:r>
            <a:r>
              <a:rPr sz="3000">
                <a:solidFill>
                  <a:srgbClr val="FF960E"/>
                </a:solidFill>
                <a:latin typeface="SimSun"/>
                <a:cs typeface="SimSun"/>
              </a:rPr>
              <a:t>编</a:t>
            </a:r>
            <a:r>
              <a:rPr sz="3000">
                <a:solidFill>
                  <a:srgbClr val="FF960E"/>
                </a:solidFill>
                <a:latin typeface="VFQEPI+MS-UIGothic"/>
                <a:cs typeface="VFQEPI+MS-UIGothic"/>
              </a:rPr>
              <a:t>制方法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12519" y="171287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TAADVU+HQFGFO+MicrosoftYaHei-Bold"/>
                <a:cs typeface="TAADVU+HQFGFO+MicrosoftYaHei-Bold"/>
              </a:rPr>
              <a:t>01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820920" y="170271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TAADVU+HQFGFO+MicrosoftYaHei-Bold"/>
                <a:cs typeface="TAADVU+HQFGFO+MicrosoftYaHei-Bold"/>
              </a:rPr>
              <a:t>02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524240" y="171287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TAADVU+HQFGFO+MicrosoftYaHei-Bold"/>
                <a:cs typeface="TAADVU+HQFGFO+MicrosoftYaHei-Bold"/>
              </a:rPr>
              <a:t>03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104264" y="3905789"/>
            <a:ext cx="1663699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FF960E"/>
                </a:solidFill>
                <a:latin typeface="SimSun"/>
                <a:cs typeface="SimSun"/>
              </a:rPr>
              <a:t>综</a:t>
            </a:r>
            <a:r>
              <a:rPr sz="2000" spc="25">
                <a:solidFill>
                  <a:srgbClr val="FF960E"/>
                </a:solidFill>
                <a:latin typeface="VFQEPI+MS-UIGothic"/>
                <a:cs typeface="VFQEPI+MS-UIGothic"/>
              </a:rPr>
              <a:t>合</a:t>
            </a:r>
            <a:r>
              <a:rPr sz="2000" spc="25">
                <a:solidFill>
                  <a:srgbClr val="FF960E"/>
                </a:solidFill>
                <a:latin typeface="SimSun"/>
                <a:cs typeface="SimSun"/>
              </a:rPr>
              <a:t>单</a:t>
            </a:r>
            <a:r>
              <a:rPr sz="2000" spc="23">
                <a:solidFill>
                  <a:srgbClr val="FF960E"/>
                </a:solidFill>
                <a:latin typeface="VFQEPI+MS-UIGothic"/>
                <a:cs typeface="VFQEPI+MS-UIGothic"/>
              </a:rPr>
              <a:t>价法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785359" y="3905789"/>
            <a:ext cx="140665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FF960E"/>
                </a:solidFill>
                <a:latin typeface="SimSun"/>
                <a:cs typeface="SimSun"/>
              </a:rPr>
              <a:t>实</a:t>
            </a:r>
            <a:r>
              <a:rPr sz="2000" spc="25">
                <a:solidFill>
                  <a:srgbClr val="FF960E"/>
                </a:solidFill>
                <a:latin typeface="VFQEPI+MS-UIGothic"/>
                <a:cs typeface="VFQEPI+MS-UIGothic"/>
              </a:rPr>
              <a:t>物量法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487409" y="3905789"/>
            <a:ext cx="1149350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FF960E"/>
                </a:solidFill>
                <a:latin typeface="VFQEPI+MS-UIGothic"/>
                <a:cs typeface="VFQEPI+MS-UIGothic"/>
              </a:rPr>
              <a:t>比例法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619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FF960E"/>
                </a:solidFill>
                <a:latin typeface="SimSun"/>
                <a:cs typeface="SimSun"/>
              </a:rPr>
              <a:t>单</a:t>
            </a:r>
            <a:r>
              <a:rPr sz="3000">
                <a:solidFill>
                  <a:srgbClr val="FF960E"/>
                </a:solidFill>
                <a:latin typeface="VFQEPI+MS-UIGothic"/>
                <a:cs typeface="VFQEPI+MS-UIGothic"/>
              </a:rPr>
              <a:t>价表的</a:t>
            </a:r>
            <a:r>
              <a:rPr sz="3000">
                <a:solidFill>
                  <a:srgbClr val="FF960E"/>
                </a:solidFill>
                <a:latin typeface="SimSun"/>
                <a:cs typeface="SimSun"/>
              </a:rPr>
              <a:t>编</a:t>
            </a:r>
            <a:r>
              <a:rPr sz="3000">
                <a:solidFill>
                  <a:srgbClr val="FF960E"/>
                </a:solidFill>
                <a:latin typeface="VFQEPI+MS-UIGothic"/>
                <a:cs typeface="VFQEPI+MS-UIGothic"/>
              </a:rPr>
              <a:t>制步</a:t>
            </a:r>
            <a:r>
              <a:rPr sz="3000">
                <a:solidFill>
                  <a:srgbClr val="FF960E"/>
                </a:solidFill>
                <a:latin typeface="SimSun"/>
                <a:cs typeface="SimSun"/>
              </a:rPr>
              <a:t>骤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325244" y="3720369"/>
            <a:ext cx="1406651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FFFFFF"/>
                </a:solidFill>
                <a:latin typeface="VFQEPI+MS-UIGothic"/>
                <a:cs typeface="VFQEPI+MS-UIGothic"/>
              </a:rPr>
              <a:t>收集</a:t>
            </a:r>
            <a:r>
              <a:rPr sz="2000" spc="25">
                <a:solidFill>
                  <a:srgbClr val="FFFFFF"/>
                </a:solidFill>
                <a:latin typeface="SimSun"/>
                <a:cs typeface="SimSun"/>
              </a:rPr>
              <a:t>资</a:t>
            </a:r>
            <a:r>
              <a:rPr sz="2000">
                <a:solidFill>
                  <a:srgbClr val="FFFFFF"/>
                </a:solidFill>
                <a:latin typeface="VFQEPI+MS-UIGothic"/>
                <a:cs typeface="VFQEPI+MS-UIGothic"/>
              </a:rPr>
              <a:t>料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3990975" y="3720369"/>
            <a:ext cx="192100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FFFFFF"/>
                </a:solidFill>
                <a:latin typeface="VFQEPI+MS-UIGothic"/>
                <a:cs typeface="VFQEPI+MS-UIGothic"/>
              </a:rPr>
              <a:t>确定</a:t>
            </a:r>
            <a:r>
              <a:rPr sz="2000" spc="25">
                <a:solidFill>
                  <a:srgbClr val="FFFFFF"/>
                </a:solidFill>
                <a:latin typeface="SimSun"/>
                <a:cs typeface="SimSun"/>
              </a:rPr>
              <a:t>编</a:t>
            </a:r>
            <a:r>
              <a:rPr sz="2000" spc="25">
                <a:solidFill>
                  <a:srgbClr val="FFFFFF"/>
                </a:solidFill>
                <a:latin typeface="VFQEPI+MS-UIGothic"/>
                <a:cs typeface="VFQEPI+MS-UIGothic"/>
              </a:rPr>
              <a:t>制方法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924675" y="3720369"/>
            <a:ext cx="1663700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FFFFFF"/>
                </a:solidFill>
                <a:latin typeface="SimSun"/>
                <a:cs typeface="SimSun"/>
              </a:rPr>
              <a:t>计</a:t>
            </a:r>
            <a:r>
              <a:rPr sz="2000" spc="25">
                <a:solidFill>
                  <a:srgbClr val="FFFFFF"/>
                </a:solidFill>
                <a:latin typeface="VFQEPI+MS-UIGothic"/>
                <a:cs typeface="VFQEPI+MS-UIGothic"/>
              </a:rPr>
              <a:t>算</a:t>
            </a:r>
            <a:r>
              <a:rPr sz="2000" spc="25">
                <a:solidFill>
                  <a:srgbClr val="FFFFFF"/>
                </a:solidFill>
                <a:latin typeface="SimSun"/>
                <a:cs typeface="SimSun"/>
              </a:rPr>
              <a:t>单</a:t>
            </a:r>
            <a:r>
              <a:rPr sz="2000" spc="23">
                <a:solidFill>
                  <a:srgbClr val="FFFFFF"/>
                </a:solidFill>
                <a:latin typeface="VFQEPI+MS-UIGothic"/>
                <a:cs typeface="VFQEPI+MS-UIGothic"/>
              </a:rPr>
              <a:t>价</a:t>
            </a:r>
            <a:r>
              <a:rPr sz="2000">
                <a:solidFill>
                  <a:srgbClr val="FFFFFF"/>
                </a:solidFill>
                <a:latin typeface="SimSun"/>
                <a:cs typeface="SimSun"/>
              </a:rPr>
              <a:t>值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9756140" y="3720369"/>
            <a:ext cx="1663700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FFFFFF"/>
                </a:solidFill>
                <a:latin typeface="VFQEPI+MS-UIGothic"/>
                <a:cs typeface="VFQEPI+MS-UIGothic"/>
              </a:rPr>
              <a:t>整理与</a:t>
            </a:r>
            <a:r>
              <a:rPr sz="2000" spc="23">
                <a:solidFill>
                  <a:srgbClr val="FFFFFF"/>
                </a:solidFill>
                <a:latin typeface="SimSun"/>
                <a:cs typeface="SimSun"/>
              </a:rPr>
              <a:t>汇总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3758565" y="4668258"/>
            <a:ext cx="2190750" cy="15049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VFQEPI+MS-UIGothic"/>
                <a:cs typeface="VFQEPI+MS-UIGothic"/>
              </a:rPr>
              <a:t>根据工程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实际</a:t>
            </a:r>
            <a:r>
              <a:rPr sz="1500">
                <a:solidFill>
                  <a:srgbClr val="FFFDFD"/>
                </a:solidFill>
                <a:latin typeface="VFQEPI+MS-UIGothic"/>
                <a:cs typeface="VFQEPI+MS-UIGothic"/>
              </a:rPr>
              <a:t>情况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选择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VFQEPI+MS-UIGothic"/>
                <a:cs typeface="VFQEPI+MS-UIGothic"/>
              </a:rPr>
              <a:t>合适的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编</a:t>
            </a:r>
            <a:r>
              <a:rPr sz="1500">
                <a:solidFill>
                  <a:srgbClr val="FFFDFD"/>
                </a:solidFill>
                <a:latin typeface="VFQEPI+MS-UIGothic"/>
                <a:cs typeface="VFQEPI+MS-UIGothic"/>
              </a:rPr>
              <a:t>制方法，如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综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VFQEPI+MS-UIGothic"/>
                <a:cs typeface="VFQEPI+MS-UIGothic"/>
              </a:rPr>
              <a:t>合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单</a:t>
            </a:r>
            <a:r>
              <a:rPr sz="1500">
                <a:solidFill>
                  <a:srgbClr val="FFFDFD"/>
                </a:solidFill>
                <a:latin typeface="VFQEPI+MS-UIGothic"/>
                <a:cs typeface="VFQEPI+MS-UIGothic"/>
              </a:rPr>
              <a:t>价法、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实</a:t>
            </a:r>
            <a:r>
              <a:rPr sz="1500">
                <a:solidFill>
                  <a:srgbClr val="FFFDFD"/>
                </a:solidFill>
                <a:latin typeface="VFQEPI+MS-UIGothic"/>
                <a:cs typeface="VFQEPI+MS-UIGothic"/>
              </a:rPr>
              <a:t>物量法或</a:t>
            </a:r>
          </a:p>
          <a:p>
            <a:pPr marL="57150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VFQEPI+MS-UIGothic"/>
                <a:cs typeface="VFQEPI+MS-UIGothic"/>
              </a:rPr>
              <a:t>比例法。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791209" y="4839708"/>
            <a:ext cx="2336229" cy="11620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VFQEPI+MS-UIGothic"/>
                <a:cs typeface="VFQEPI+MS-UIGothic"/>
              </a:rPr>
              <a:t>收集施工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图纸</a:t>
            </a:r>
            <a:r>
              <a:rPr sz="1500">
                <a:solidFill>
                  <a:srgbClr val="FFFDFD"/>
                </a:solidFill>
                <a:latin typeface="VFQEPI+MS-UIGothic"/>
                <a:cs typeface="VFQEPI+MS-UIGothic"/>
              </a:rPr>
              <a:t>及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说</a:t>
            </a:r>
            <a:r>
              <a:rPr sz="1500">
                <a:solidFill>
                  <a:srgbClr val="FFFDFD"/>
                </a:solidFill>
                <a:latin typeface="VFQEPI+MS-UIGothic"/>
                <a:cs typeface="VFQEPI+MS-UIGothic"/>
              </a:rPr>
              <a:t>明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书</a:t>
            </a:r>
            <a:r>
              <a:rPr sz="1500">
                <a:solidFill>
                  <a:srgbClr val="FFFDFD"/>
                </a:solidFill>
                <a:latin typeface="VFQEPI+MS-UIGothic"/>
                <a:cs typeface="VFQEPI+MS-UIGothic"/>
              </a:rPr>
              <a:t>、</a:t>
            </a:r>
          </a:p>
          <a:p>
            <a:pPr marL="95249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预</a:t>
            </a:r>
            <a:r>
              <a:rPr sz="1500">
                <a:solidFill>
                  <a:srgbClr val="FFFDFD"/>
                </a:solidFill>
                <a:latin typeface="VFQEPI+MS-UIGothic"/>
                <a:cs typeface="VFQEPI+MS-UIGothic"/>
              </a:rPr>
              <a:t>算定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额</a:t>
            </a:r>
            <a:r>
              <a:rPr sz="1500">
                <a:solidFill>
                  <a:srgbClr val="FFFDFD"/>
                </a:solidFill>
                <a:latin typeface="VFQEPI+MS-UIGothic"/>
                <a:cs typeface="VFQEPI+MS-UIGothic"/>
              </a:rPr>
              <a:t>、市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场</a:t>
            </a:r>
            <a:r>
              <a:rPr sz="1500">
                <a:solidFill>
                  <a:srgbClr val="FFFDFD"/>
                </a:solidFill>
                <a:latin typeface="VFQEPI+MS-UIGothic"/>
                <a:cs typeface="VFQEPI+MS-UIGothic"/>
              </a:rPr>
              <a:t>价格信</a:t>
            </a:r>
          </a:p>
          <a:p>
            <a:pPr marL="380999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VFQEPI+MS-UIGothic"/>
                <a:cs typeface="VFQEPI+MS-UIGothic"/>
              </a:rPr>
              <a:t>息等相关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资</a:t>
            </a:r>
            <a:r>
              <a:rPr sz="1500">
                <a:solidFill>
                  <a:srgbClr val="FFFDFD"/>
                </a:solidFill>
                <a:latin typeface="VFQEPI+MS-UIGothic"/>
                <a:cs typeface="VFQEPI+MS-UIGothic"/>
              </a:rPr>
              <a:t>料。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6597015" y="4839708"/>
            <a:ext cx="2190750" cy="11620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VFQEPI+MS-UIGothic"/>
                <a:cs typeface="VFQEPI+MS-UIGothic"/>
              </a:rPr>
              <a:t>根据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选择</a:t>
            </a:r>
            <a:r>
              <a:rPr sz="1500">
                <a:solidFill>
                  <a:srgbClr val="FFFDFD"/>
                </a:solidFill>
                <a:latin typeface="VFQEPI+MS-UIGothic"/>
                <a:cs typeface="VFQEPI+MS-UIGothic"/>
              </a:rPr>
              <a:t>的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编</a:t>
            </a:r>
            <a:r>
              <a:rPr sz="1500">
                <a:solidFill>
                  <a:srgbClr val="FFFDFD"/>
                </a:solidFill>
                <a:latin typeface="VFQEPI+MS-UIGothic"/>
                <a:cs typeface="VFQEPI+MS-UIGothic"/>
              </a:rPr>
              <a:t>制方法，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计</a:t>
            </a:r>
            <a:r>
              <a:rPr sz="1500">
                <a:solidFill>
                  <a:srgbClr val="FFFDFD"/>
                </a:solidFill>
                <a:latin typeface="VFQEPI+MS-UIGothic"/>
                <a:cs typeface="VFQEPI+MS-UIGothic"/>
              </a:rPr>
              <a:t>算出每个工序或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项</a:t>
            </a:r>
            <a:r>
              <a:rPr sz="1500">
                <a:solidFill>
                  <a:srgbClr val="FFFDFD"/>
                </a:solidFill>
                <a:latin typeface="VFQEPI+MS-UIGothic"/>
                <a:cs typeface="VFQEPI+MS-UIGothic"/>
              </a:rPr>
              <a:t>目</a:t>
            </a:r>
          </a:p>
          <a:p>
            <a:pPr marL="47625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VFQEPI+MS-UIGothic"/>
                <a:cs typeface="VFQEPI+MS-UIGothic"/>
              </a:rPr>
              <a:t>的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单</a:t>
            </a:r>
            <a:r>
              <a:rPr sz="1500">
                <a:solidFill>
                  <a:srgbClr val="FFFDFD"/>
                </a:solidFill>
                <a:latin typeface="VFQEPI+MS-UIGothic"/>
                <a:cs typeface="VFQEPI+MS-UIGothic"/>
              </a:rPr>
              <a:t>价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值</a:t>
            </a:r>
            <a:r>
              <a:rPr sz="1500">
                <a:solidFill>
                  <a:srgbClr val="FFFDFD"/>
                </a:solidFill>
                <a:latin typeface="VFQEPI+MS-UIGothic"/>
                <a:cs typeface="VFQEPI+MS-UIGothic"/>
              </a:rPr>
              <a:t>。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9448165" y="4839708"/>
            <a:ext cx="2190750" cy="11620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VFQEPI+MS-UIGothic"/>
                <a:cs typeface="VFQEPI+MS-UIGothic"/>
              </a:rPr>
              <a:t>将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计</a:t>
            </a:r>
            <a:r>
              <a:rPr sz="1500">
                <a:solidFill>
                  <a:srgbClr val="FFFDFD"/>
                </a:solidFill>
                <a:latin typeface="VFQEPI+MS-UIGothic"/>
                <a:cs typeface="VFQEPI+MS-UIGothic"/>
              </a:rPr>
              <a:t>算出的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单</a:t>
            </a:r>
            <a:r>
              <a:rPr sz="1500">
                <a:solidFill>
                  <a:srgbClr val="FFFDFD"/>
                </a:solidFill>
                <a:latin typeface="VFQEPI+MS-UIGothic"/>
                <a:cs typeface="VFQEPI+MS-UIGothic"/>
              </a:rPr>
              <a:t>价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值进</a:t>
            </a:r>
            <a:r>
              <a:rPr sz="1500">
                <a:solidFill>
                  <a:srgbClr val="FFFDFD"/>
                </a:solidFill>
                <a:latin typeface="VFQEPI+MS-UIGothic"/>
                <a:cs typeface="VFQEPI+MS-UIGothic"/>
              </a:rPr>
              <a:t>行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VFQEPI+MS-UIGothic"/>
                <a:cs typeface="VFQEPI+MS-UIGothic"/>
              </a:rPr>
              <a:t>整理与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汇总</a:t>
            </a:r>
            <a:r>
              <a:rPr sz="1500">
                <a:solidFill>
                  <a:srgbClr val="FFFDFD"/>
                </a:solidFill>
                <a:latin typeface="VFQEPI+MS-UIGothic"/>
                <a:cs typeface="VFQEPI+MS-UIGothic"/>
              </a:rPr>
              <a:t>，形成完整</a:t>
            </a:r>
          </a:p>
          <a:p>
            <a:pPr marL="9525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VFQEPI+MS-UIGothic"/>
                <a:cs typeface="VFQEPI+MS-UIGothic"/>
              </a:rPr>
              <a:t>的工程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预</a:t>
            </a:r>
            <a:r>
              <a:rPr sz="1500">
                <a:solidFill>
                  <a:srgbClr val="FFFDFD"/>
                </a:solidFill>
                <a:latin typeface="VFQEPI+MS-UIGothic"/>
                <a:cs typeface="VFQEPI+MS-UIGothic"/>
              </a:rPr>
              <a:t>算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单</a:t>
            </a:r>
            <a:r>
              <a:rPr sz="1500">
                <a:solidFill>
                  <a:srgbClr val="FFFDFD"/>
                </a:solidFill>
                <a:latin typeface="VFQEPI+MS-UIGothic"/>
                <a:cs typeface="VFQEPI+MS-UIGothic"/>
              </a:rPr>
              <a:t>价表。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642609" y="2484517"/>
            <a:ext cx="1997013" cy="18562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991"/>
              </a:lnSpc>
              <a:spcBef>
                <a:spcPct val="0"/>
              </a:spcBef>
              <a:spcAft>
                <a:spcPct val="0"/>
              </a:spcAft>
            </a:pPr>
            <a:r>
              <a:rPr sz="5750">
                <a:solidFill>
                  <a:srgbClr val="FF960E"/>
                </a:solidFill>
                <a:latin typeface="TAADVU+HQFGFO+MicrosoftYaHei-Bold"/>
                <a:cs typeface="TAADVU+HQFGFO+MicrosoftYaHei-Bold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https://d.book118.com/917142065035006041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56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0">
      <vt:lpstr>Arial</vt:lpstr>
      <vt:lpstr>Calibri</vt:lpstr>
      <vt:lpstr>TFHFOJ+IOGLWL+ArialMT</vt:lpstr>
      <vt:lpstr>Times New Roman</vt:lpstr>
      <vt:lpstr>SimSun</vt:lpstr>
      <vt:lpstr>VFQEPI+MS-UIGothic</vt:lpstr>
      <vt:lpstr>TAADVU+HQFGFO+MicrosoftYaHei-Bold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2024-09-13T22:58:53.697</cp:lastPrinted>
  <dcterms:created xsi:type="dcterms:W3CDTF">2024-09-13T14:58:53Z</dcterms:created>
  <dcterms:modified xsi:type="dcterms:W3CDTF">2024-09-13T14:58:54Z</dcterms:modified>
</cp:coreProperties>
</file>