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851723B-13D6-415C-ACC6-36594C3BFD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E9142C-89F6-4896-A284-A552F62FE3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366C2E7-787A-4B36-AF3B-7E1AE3D04D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E6D26EF-B397-4896-BEDB-D6BE9C4F50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828F1A2-2524-4849-99EC-35210B7019E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97930C4-1491-48EA-A48A-143B5395EAF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27EEB1D-240F-46C2-85BB-E1FA32CAA08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BB03E9-C6FF-4051-9F1F-56F76F3467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0FBE7E-B9A1-4320-8DD6-F5BBF57595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588C32-DD4C-4824-92AE-DE55EEF8F8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84F623-4375-4EA1-91E9-A00C07D97E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1.png" /><Relationship Id="rId4"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7163025030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741420" y="1127760"/>
            <a:ext cx="4236720" cy="4236720"/>
          </a:xfrm>
          <a:prstGeom prst="ellipse">
            <a:avLst/>
          </a:prstGeom>
          <a:noFill/>
          <a:ln w="38100">
            <a:solidFill>
              <a:srgbClr val="60858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797775" y="1881829"/>
            <a:ext cx="5701617" cy="1840881"/>
          </a:xfrm>
          <a:prstGeom prst="rect">
            <a:avLst/>
          </a:prstGeom>
          <a:solidFill>
            <a:srgbClr val="D2EBE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80000" r="4500" b="14923"/>
          <a:stretch>
            <a:fillRect/>
          </a:stretch>
        </p:blipFill>
        <p:spPr>
          <a:xfrm>
            <a:off x="9631680" y="0"/>
            <a:ext cx="2240281" cy="4162886"/>
          </a:xfrm>
          <a:prstGeom prst="rect">
            <a:avLst/>
          </a:prstGeom>
        </p:spPr>
      </p:pic>
      <p:sp>
        <p:nvSpPr>
          <p:cNvPr id="7" name="TextBox 7"/>
          <p:cNvSpPr txBox="1"/>
          <p:nvPr/>
        </p:nvSpPr>
        <p:spPr>
          <a:xfrm>
            <a:off x="2106772" y="2383155"/>
            <a:ext cx="7537749" cy="86296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42656C">
                    <a:alpha val="100000"/>
                  </a:srgbClr>
                </a:solidFill>
                <a:latin typeface="Microsoft Yahei"/>
                <a:ea typeface="Microsoft Yahei"/>
                <a:cs typeface="Microsoft Yahei"/>
              </a:rPr>
              <a:t>中级财务会计金融资产教学课件</a:t>
            </a:r>
          </a:p>
        </p:txBody>
      </p:sp>
      <p:cxnSp>
        <p:nvCxnSpPr>
          <p:cNvPr id="8" name="Connector 8"/>
          <p:cNvCxnSpPr/>
          <p:nvPr/>
        </p:nvCxnSpPr>
        <p:spPr>
          <a:xfrm flipH="1">
            <a:off x="6747999" y="827557"/>
            <a:ext cx="894873" cy="843737"/>
          </a:xfrm>
          <a:prstGeom prst="line">
            <a:avLst/>
          </a:prstGeom>
          <a:ln w="19050">
            <a:solidFill>
              <a:srgbClr val="60858D">
                <a:alpha val="100000"/>
              </a:srgbClr>
            </a:solidFill>
            <a:prstDash val="solid"/>
          </a:ln>
        </p:spPr>
      </p:cxnSp>
      <p:cxnSp>
        <p:nvCxnSpPr>
          <p:cNvPr id="9" name="Connector 9"/>
          <p:cNvCxnSpPr/>
          <p:nvPr/>
        </p:nvCxnSpPr>
        <p:spPr>
          <a:xfrm flipH="1">
            <a:off x="6677058" y="1459731"/>
            <a:ext cx="894873" cy="843737"/>
          </a:xfrm>
          <a:prstGeom prst="line">
            <a:avLst/>
          </a:prstGeom>
          <a:ln w="19050">
            <a:solidFill>
              <a:srgbClr val="60858D">
                <a:alpha val="100000"/>
              </a:srgbClr>
            </a:solidFill>
            <a:prstDash val="solid"/>
          </a:ln>
        </p:spPr>
      </p:cxnSp>
      <p:cxnSp>
        <p:nvCxnSpPr>
          <p:cNvPr id="10" name="Connector 10"/>
          <p:cNvCxnSpPr/>
          <p:nvPr/>
        </p:nvCxnSpPr>
        <p:spPr>
          <a:xfrm flipH="1">
            <a:off x="3741420" y="4038877"/>
            <a:ext cx="894873" cy="843737"/>
          </a:xfrm>
          <a:prstGeom prst="line">
            <a:avLst/>
          </a:prstGeom>
          <a:ln w="19050">
            <a:solidFill>
              <a:srgbClr val="60858D">
                <a:alpha val="100000"/>
              </a:srgbClr>
            </a:solidFill>
            <a:prstDash val="solid"/>
          </a:ln>
        </p:spPr>
      </p:cxnSp>
      <p:cxnSp>
        <p:nvCxnSpPr>
          <p:cNvPr id="11" name="Connector 11"/>
          <p:cNvCxnSpPr/>
          <p:nvPr/>
        </p:nvCxnSpPr>
        <p:spPr>
          <a:xfrm flipH="1">
            <a:off x="3640254" y="4687035"/>
            <a:ext cx="894873" cy="843737"/>
          </a:xfrm>
          <a:prstGeom prst="line">
            <a:avLst/>
          </a:prstGeom>
          <a:ln w="19050">
            <a:solidFill>
              <a:srgbClr val="60858D">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031916" y="1278557"/>
            <a:ext cx="2830542" cy="11747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5700" b="1">
                <a:solidFill>
                  <a:srgbClr val="42656C">
                    <a:alpha val="100000"/>
                  </a:srgbClr>
                </a:solidFill>
                <a:latin typeface="微软雅黑"/>
                <a:ea typeface="微软雅黑"/>
                <a:cs typeface="微软雅黑"/>
              </a:rPr>
              <a:t>目 录</a:t>
            </a:r>
            <a:endParaRPr lang="en-US" sz="1100"/>
          </a:p>
        </p:txBody>
      </p:sp>
      <p:sp>
        <p:nvSpPr>
          <p:cNvPr id="4" name="TextBox 4"/>
          <p:cNvSpPr txBox="1"/>
          <p:nvPr/>
        </p:nvSpPr>
        <p:spPr>
          <a:xfrm>
            <a:off x="4487772" y="907139"/>
            <a:ext cx="6821696" cy="5454353"/>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金融资产概述</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金融资产会计处理</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金融资产风险管理</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金融资产投资决策</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金融资产案例分析</a:t>
            </a:r>
          </a:p>
        </p:txBody>
      </p:sp>
      <p:pic>
        <p:nvPicPr>
          <p:cNvPr id="5" name="Picture 5"/>
          <p:cNvPicPr>
            <a:picLocks noChangeAspect="1"/>
          </p:cNvPicPr>
          <p:nvPr/>
        </p:nvPicPr>
        <p:blipFill>
          <a:blip r:embed="rId3"/>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01</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金融资产概述</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金融资产</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是指企业持有的现金、权益性证券、贷款或以其他方式形成的金融资产。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金融资产的定义总结</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金融资产是企业拥有和控制的，能够为企业带来经济利益流入的金融资源。</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69" r="24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金融资产的定义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6632" r="26632"/>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分为流动性和非流动性金融资产。</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按流动性分类</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分为交易性、可供出售和持有至到期投资等。</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按持有目的分类</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分为债权类和权益类金融资产。</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按性质分类</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金融资产的分类有助于企业根据自身经营情况和市场环境，合理配置和管理金融资产，实现企业价值最大化。</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金融资产分类总结</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金融资产的分类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金融资产特点总结</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金融资产的特点决定了企业在持有和管理金融资产时需要考虑货币性、收益性和风险性等多方面因素，以实现企业财务目标。</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金融资产具有货币性</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金融资产可以作为交换媒介，具有流通性和货币性。</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金融资产具有收益性</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金融资产可以为企业带来经济利益流入，具有收益性。</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金融资产具有风险性</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金融资产的价值受市场环境、企业经营状况等多种因素影响，具有风险性。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金融资产的特点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02</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金融资产会计处理</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520" b="252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金融资产初始计量</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金融资产初始计量</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根据金融资产的性质和特点，采用适当的计量属性，如历史成本、公允价值等，对金融资产进行初始确认和计量。</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初始计量方法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根据金融资产的具体类型，采用不同的初始计量方法，如交易性金融资产采用公允价值计量，持有至到期投资采用历史成本计量等。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初始计量注意事项</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在初始计量时，需注意金融资产的性质、风险和报酬是否已经转移，以及是否符合金融资产的定义和确认条件。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公允价值计量</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对于以公允价值计量的金融资产，应根据市场价格或其他适当估值技术确定其公允价值，并考虑相关因素如市场参与者的假设和估值技术参数。</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后续计量原则</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金融资产的后续计量应反映其价值变动，并根据金融资产的性质和特点采用适当的计量属性。</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减值处理</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在后续计量过程中，若金融资产的可回收金额低于其账面价值，应计提减值准备并确认相应的损失。</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5125" r="1512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26" r="16626"/>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28792" r="28792"/>
          <a:stretch>
            <a:fillRect/>
          </a:stretch>
        </p:blipFill>
        <p:spPr>
          <a:xfrm>
            <a:off x="9121094"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金融资产后续计量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25" r="1662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在金融资产减值处理中，应判断是否存在减值迹象，如债务人违约、市场价值大幅下跌等。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减值判断</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可回收金额是指金融资产的预计未来现金流量现值或公允价值减去处置费用后的净额。</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可回收金额</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若可回收金额低于金融资产的账面价值，应计提减值准备并确认相应的损失，同时反映在当期损益中。</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减值损失</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金融资产减值处理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03</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金融资产风险管理</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https://d.book118.com/917163025030006041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2024-09-13T21:09:59.107</cp:lastPrinted>
  <dcterms:created xsi:type="dcterms:W3CDTF">2024-09-13T13:09:59Z</dcterms:created>
  <dcterms:modified xsi:type="dcterms:W3CDTF">2024-09-13T13:10:01Z</dcterms:modified>
</cp:coreProperties>
</file>