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7C12B-5F6C-42C0-B943-E9E40B14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013E9-A81A-4213-A50D-C0930A3EF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96036-73E4-4BAA-8A85-01B482BB8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559C5-27A1-48DC-B0F2-A0EAD906B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A9663-3396-428D-BD89-35E35C64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EEBF4-94A5-4670-B0B1-09D110843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46022-A6D6-4712-8E5B-66D299D1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8E91B-044A-4452-ADF1-7D117E858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FEA3C-7970-4912-AA8E-E2E31016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D4E52-9CD9-41BD-9C4C-CC04AEE86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9D4B3-25EA-44EF-8D95-C7FF8EC6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403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8029604" cy="3290138"/>
          </a:xfrm>
        </p:spPr>
        <p:txBody>
          <a:bodyPr>
            <a:normAutofit/>
          </a:bodyPr>
          <a:lstStyle/>
          <a:p>
            <a:r>
              <a:rPr lang="zh-CN" altLang="en-US" sz="4000" smtClean="0"/>
              <a:t>牛津译林版高中英语必修三课件</a:t>
            </a:r>
            <a:br>
              <a:rPr lang="en-US" altLang="zh-CN" sz="4000" smtClean="0"/>
            </a:br>
            <a:r>
              <a:rPr lang="en-US" altLang="zh-CN" sz="4000" b="1" i="1" smtClean="0"/>
              <a:t>Unit 3  The world online </a:t>
            </a:r>
            <a:br>
              <a:rPr lang="zh-CN" altLang="en-US" sz="4000" b="1" i="1" smtClean="0"/>
            </a:br>
            <a:r>
              <a:rPr lang="en-US" altLang="zh-CN" sz="4000" b="1" i="1" smtClean="0"/>
              <a:t> Project</a:t>
            </a:r>
            <a:br>
              <a:rPr lang="en-US" altLang="zh-CN" sz="4000" b="1" i="1" smtClean="0"/>
            </a:br>
            <a:r>
              <a:rPr lang="en-US" altLang="zh-CN" sz="4000" b="1" i="1" smtClean="0"/>
              <a:t> Holding a debate about </a:t>
            </a:r>
            <a:br>
              <a:rPr lang="en-US" altLang="zh-CN" sz="4000" b="1" i="1" smtClean="0"/>
            </a:br>
            <a:r>
              <a:rPr lang="en-US" altLang="zh-CN" sz="4000" b="1" i="1" smtClean="0"/>
              <a:t>bringing mobile phones to school</a:t>
            </a:r>
            <a:endParaRPr lang="zh-CN" altLang="en-US" sz="4000" b="1" i="1">
              <a:solidFill>
                <a:srgbClr val="FF0000"/>
              </a:solidFill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925300" y="109220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5" name="副标题 4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616624"/>
          </a:xfrm>
        </p:spPr>
        <p:txBody>
          <a:bodyPr>
            <a:normAutofit lnSpcReduction="10000"/>
          </a:bodyPr>
          <a:lstStyle/>
          <a:p>
            <a:pPr algn="ctr"/>
            <a:r>
              <a:rPr lang="zh-CN" altLang="en-US" sz="4000" b="1" i="1" smtClean="0"/>
              <a:t>◆  内容分析</a:t>
            </a:r>
            <a:endParaRPr lang="zh-CN" altLang="en-US" sz="4000" b="1" i="1" smtClean="0"/>
          </a:p>
          <a:p>
            <a:r>
              <a:rPr lang="zh-CN" altLang="en-US" sz="4000" b="1" i="1" smtClean="0"/>
              <a:t>　　本板块围绕“学生是否应该携带手机上学”这一话题展开一场辩论。首先我们应根据此主题，以小组为单位选择支持正方或是反方观点。然后各小组根据所选择的观点去做研究，搜集支撑观点的论据。同时，每小组进行组内角色分工，分别为一辩</a:t>
            </a:r>
            <a:r>
              <a:rPr lang="en-US" altLang="zh-CN" sz="4000" b="1" i="1" smtClean="0"/>
              <a:t>(Lead speaker)</a:t>
            </a:r>
            <a:r>
              <a:rPr lang="zh-CN" altLang="en-US" sz="4000" b="1" i="1" smtClean="0"/>
              <a:t>、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zh-CN" altLang="en-US" sz="4000" b="1" i="1" smtClean="0"/>
              <a:t>二辩</a:t>
            </a:r>
            <a:r>
              <a:rPr lang="en-US" altLang="zh-CN" sz="4000" b="1" i="1" smtClean="0"/>
              <a:t>(Second speaker)</a:t>
            </a:r>
            <a:r>
              <a:rPr lang="zh-CN" altLang="en-US" sz="4000" b="1" i="1" smtClean="0"/>
              <a:t>、三辩</a:t>
            </a:r>
            <a:r>
              <a:rPr lang="en-US" altLang="zh-CN" sz="4000" b="1" i="1" smtClean="0"/>
              <a:t>(Third speaker)</a:t>
            </a:r>
            <a:r>
              <a:rPr lang="zh-CN" altLang="en-US" sz="4000" b="1" i="1" smtClean="0"/>
              <a:t>、四辩</a:t>
            </a:r>
            <a:r>
              <a:rPr lang="en-US" altLang="zh-CN" sz="4000" b="1" i="1" smtClean="0"/>
              <a:t>(Summary speaker)</a:t>
            </a:r>
            <a:r>
              <a:rPr lang="zh-CN" altLang="en-US" sz="4000" b="1" i="1" smtClean="0"/>
              <a:t>，每个角色都要明确自己的任务。有理有据的辩论离不开语言的支撑，每个辩手都必须熟悉相关句型，以便展开有效辩论。随后正反方上台，针对话题进行辩论。在每一场辩论结束后，全班投票评选优胜方。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pPr algn="ctr"/>
            <a:r>
              <a:rPr lang="zh-CN" altLang="en-US" sz="4000" b="1" i="1" smtClean="0"/>
              <a:t>◆  教学目标</a:t>
            </a:r>
            <a:endParaRPr lang="zh-CN" altLang="en-US" sz="4000" b="1" i="1" smtClean="0"/>
          </a:p>
          <a:p>
            <a:r>
              <a:rPr lang="en-US" altLang="zh-CN" sz="4000" b="1" i="1" smtClean="0"/>
              <a:t>  By the end of this section, we will be able to:</a:t>
            </a:r>
            <a:endParaRPr lang="en-US" altLang="zh-CN" sz="4000" b="1" i="1" smtClean="0"/>
          </a:p>
          <a:p>
            <a:r>
              <a:rPr lang="en-US" altLang="zh-CN" sz="4000" b="1" i="1" smtClean="0"/>
              <a:t>    1. explore the advantages and disadvantages of bringing mobile phones to school;</a:t>
            </a:r>
            <a:endParaRPr lang="en-US" altLang="zh-CN" sz="4000" b="1" i="1" smtClean="0"/>
          </a:p>
          <a:p>
            <a:r>
              <a:rPr lang="en-US" altLang="zh-CN" sz="4000" b="1" i="1" smtClean="0"/>
              <a:t>    2. know the rules of debate and different roles </a:t>
            </a:r>
            <a:r>
              <a:rPr lang="en-US" altLang="zh-CN" sz="4000" b="1" i="1" smtClean="0">
                <a:solidFill>
                  <a:srgbClr val="0070C0"/>
                </a:solidFill>
              </a:rPr>
              <a:t>involve</a:t>
            </a:r>
            <a:r>
              <a:rPr lang="en-US" altLang="zh-CN" sz="4000" b="1" i="1" smtClean="0"/>
              <a:t>d in a debate;</a:t>
            </a:r>
            <a:endParaRPr lang="en-US" altLang="zh-CN" sz="4000" b="1" i="1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3. have a debate about whether students should be allowed to bring mobile phones to school;</a:t>
            </a:r>
            <a:endParaRPr lang="en-US" altLang="zh-CN" sz="4000" b="1" i="1" smtClean="0"/>
          </a:p>
          <a:p>
            <a:r>
              <a:rPr lang="en-US" altLang="zh-CN" sz="4000" b="1" i="1" smtClean="0"/>
              <a:t>   4. evaluate and comment on each speaker’s performance.</a:t>
            </a:r>
            <a:endParaRPr lang="zh-CN" altLang="en-US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 i="1" smtClean="0"/>
              <a:t>（一） 准备</a:t>
            </a:r>
            <a:endParaRPr lang="zh-CN" altLang="en-US" sz="4000" b="1" i="1" smtClean="0"/>
          </a:p>
          <a:p>
            <a:r>
              <a:rPr lang="en-US" altLang="zh-CN" sz="4000" b="1" i="1" smtClean="0"/>
              <a:t>    1. As a class, discuss the debate topic: should we students be allowed to bring mobile phones to school? Then in groups, choose the “for” or “against” side of the debate about bringing mobile phones to school.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2. Work in groups and collect information to support your point of</a:t>
            </a:r>
            <a:endParaRPr lang="en-US" altLang="zh-CN" sz="4000" b="1" i="1" smtClean="0"/>
          </a:p>
          <a:p>
            <a:r>
              <a:rPr lang="en-US" altLang="zh-CN" sz="4000" b="1" i="1" smtClean="0"/>
              <a:t>view.</a:t>
            </a:r>
            <a:endParaRPr lang="en-US" altLang="zh-CN" sz="4000" b="1" i="1" smtClean="0"/>
          </a:p>
          <a:p>
            <a:r>
              <a:rPr lang="en-US" altLang="zh-CN" sz="4000" b="1" i="1" smtClean="0"/>
              <a:t>   3. Brainstorm as a class about the advantages and disadvantages of bringing mobile phones to school by filling in the following table.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395288" y="404815"/>
          <a:ext cx="8229600" cy="61580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632"/>
                <a:gridCol w="4772968"/>
              </a:tblGrid>
              <a:tr h="107996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Advantages :Mobile phones can be used to</a:t>
                      </a:r>
                      <a:endParaRPr lang="zh-CN" altLang="en-US" sz="2800" b="1" i="1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Disadvantages :</a:t>
                      </a:r>
                      <a:endParaRPr lang="en-US" altLang="zh-CN" sz="2800" b="1" i="1" smtClean="0">
                        <a:solidFill>
                          <a:srgbClr val="FFFF00"/>
                        </a:solidFill>
                        <a:latin typeface="+mn-lt"/>
                      </a:endParaRPr>
                    </a:p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Mobile phones may</a:t>
                      </a:r>
                      <a:endParaRPr lang="zh-CN" altLang="en-US" sz="2800" b="1" i="1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1512168">
                <a:tc>
                  <a:txBody>
                    <a:bodyPr vert="horz" wrap="square"/>
                    <a:lstStyle/>
                    <a:p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contact their parents or others, especially in emergencies</a:t>
                      </a:r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cause them to check for new messages frequently even during lessons</a:t>
                      </a:r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1296144"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1296144"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973596"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395536" y="3212976"/>
            <a:ext cx="3528392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 smtClean="0">
                <a:solidFill>
                  <a:srgbClr val="FF0000"/>
                </a:solidFill>
              </a:rPr>
              <a:t>seek help when in trouble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3923928" y="3068960"/>
            <a:ext cx="4608512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i="1" smtClean="0">
                <a:solidFill>
                  <a:srgbClr val="0070C0"/>
                </a:solidFill>
              </a:rPr>
              <a:t>make them lose concentration on their studies and miss important points</a:t>
            </a:r>
            <a:endParaRPr lang="zh-CN" altLang="en-US" sz="2400">
              <a:solidFill>
                <a:srgbClr val="0070C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95536" y="4509120"/>
            <a:ext cx="3528392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 smtClean="0">
                <a:solidFill>
                  <a:srgbClr val="0070C0"/>
                </a:solidFill>
              </a:rPr>
              <a:t>search for information on the Internet</a:t>
            </a:r>
            <a:endParaRPr lang="zh-CN" altLang="en-US">
              <a:solidFill>
                <a:srgbClr val="0070C0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3923928" y="4293096"/>
            <a:ext cx="4896544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i="1" smtClean="0">
                <a:solidFill>
                  <a:srgbClr val="FF0000"/>
                </a:solidFill>
              </a:rPr>
              <a:t>put them </a:t>
            </a:r>
            <a:r>
              <a:rPr lang="en-US" altLang="zh-CN" sz="2400" b="1" i="1" smtClean="0">
                <a:solidFill>
                  <a:srgbClr val="0070C0"/>
                </a:solidFill>
              </a:rPr>
              <a:t>at the risk of </a:t>
            </a:r>
            <a:r>
              <a:rPr lang="en-US" altLang="zh-CN" sz="2400" b="1" i="1" smtClean="0">
                <a:solidFill>
                  <a:srgbClr val="00B050"/>
                </a:solidFill>
              </a:rPr>
              <a:t>being exposed to </a:t>
            </a:r>
            <a:r>
              <a:rPr lang="en-US" altLang="zh-CN" sz="2400" b="1" i="1" smtClean="0">
                <a:solidFill>
                  <a:srgbClr val="FF0000"/>
                </a:solidFill>
              </a:rPr>
              <a:t>online violence, </a:t>
            </a:r>
            <a:r>
              <a:rPr lang="en-US" altLang="zh-CN" sz="2400" b="1" i="1" smtClean="0">
                <a:solidFill>
                  <a:srgbClr val="0070C0"/>
                </a:solidFill>
              </a:rPr>
              <a:t>inappropriate</a:t>
            </a:r>
            <a:r>
              <a:rPr lang="en-US" altLang="zh-CN" sz="2400" b="1" i="1" smtClean="0">
                <a:solidFill>
                  <a:srgbClr val="FF0000"/>
                </a:solidFill>
              </a:rPr>
              <a:t> websites and false information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95536" y="5589240"/>
            <a:ext cx="3528392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 smtClean="0">
                <a:solidFill>
                  <a:srgbClr val="FF0000"/>
                </a:solidFill>
              </a:rPr>
              <a:t>use some apps to help with academic studies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923928" y="5657671"/>
            <a:ext cx="4608512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i="1" smtClean="0">
                <a:solidFill>
                  <a:srgbClr val="FF0000"/>
                </a:solidFill>
              </a:rPr>
              <a:t>encourage</a:t>
            </a:r>
            <a:r>
              <a:rPr lang="en-US" altLang="zh-CN" sz="2400" b="1" i="1" smtClean="0">
                <a:solidFill>
                  <a:srgbClr val="0070C0"/>
                </a:solidFill>
              </a:rPr>
              <a:t> them to become mobile phone addicts</a:t>
            </a:r>
            <a:endParaRPr lang="en-US" altLang="zh-CN" sz="2400" b="1" i="1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395288" y="404815"/>
          <a:ext cx="8229600" cy="5832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632"/>
                <a:gridCol w="4772968"/>
              </a:tblGrid>
              <a:tr h="122311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Advantages :Mobile phones can be used to</a:t>
                      </a:r>
                      <a:endParaRPr lang="zh-CN" altLang="en-US" sz="2800" b="1" i="1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Disadvantages :</a:t>
                      </a:r>
                      <a:endParaRPr lang="en-US" altLang="zh-CN" sz="2800" b="1" i="1" smtClean="0">
                        <a:solidFill>
                          <a:srgbClr val="FFFF00"/>
                        </a:solidFill>
                        <a:latin typeface="+mn-lt"/>
                      </a:endParaRPr>
                    </a:p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Mobile phones may</a:t>
                      </a:r>
                      <a:endParaRPr lang="zh-CN" altLang="en-US" sz="2800" b="1" i="1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1467940"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2038805"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1102640"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323528" y="1628800"/>
            <a:ext cx="3528392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 smtClean="0">
                <a:solidFill>
                  <a:srgbClr val="FF0000"/>
                </a:solidFill>
              </a:rPr>
              <a:t>take online courses which are not offered at school</a:t>
            </a:r>
            <a:endParaRPr lang="en-US" altLang="zh-CN" sz="2800" b="1" i="1" smtClean="0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3851920" y="1772816"/>
            <a:ext cx="4896544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i="1" smtClean="0">
                <a:solidFill>
                  <a:srgbClr val="0070C0"/>
                </a:solidFill>
              </a:rPr>
              <a:t>reduce </a:t>
            </a:r>
            <a:r>
              <a:rPr lang="en-US" altLang="zh-CN" sz="2400" b="1" i="1" smtClean="0">
                <a:solidFill>
                  <a:srgbClr val="FF0000"/>
                </a:solidFill>
              </a:rPr>
              <a:t>face-to-face</a:t>
            </a:r>
            <a:r>
              <a:rPr lang="en-US" altLang="zh-CN" sz="2400" b="1" i="1" smtClean="0">
                <a:solidFill>
                  <a:srgbClr val="0070C0"/>
                </a:solidFill>
              </a:rPr>
              <a:t> communication with their peers and teachers, damaging their relationships</a:t>
            </a:r>
            <a:endParaRPr lang="zh-CN" altLang="en-US" sz="2400">
              <a:solidFill>
                <a:srgbClr val="0070C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395536" y="5157192"/>
            <a:ext cx="3528392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 smtClean="0">
                <a:solidFill>
                  <a:srgbClr val="FF0000"/>
                </a:solidFill>
              </a:rPr>
              <a:t>publicize some meaningful projects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23528" y="3068960"/>
            <a:ext cx="3600400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i="1" smtClean="0">
                <a:solidFill>
                  <a:srgbClr val="0070C0"/>
                </a:solidFill>
              </a:rPr>
              <a:t>keep a record of useful information </a:t>
            </a:r>
            <a:r>
              <a:rPr lang="en-US" altLang="zh-CN" sz="2400" b="1" i="1" smtClean="0">
                <a:solidFill>
                  <a:srgbClr val="FF0000"/>
                </a:solidFill>
              </a:rPr>
              <a:t>related to </a:t>
            </a:r>
            <a:r>
              <a:rPr lang="en-US" altLang="zh-CN" sz="2400" b="1" i="1" smtClean="0">
                <a:solidFill>
                  <a:srgbClr val="0070C0"/>
                </a:solidFill>
              </a:rPr>
              <a:t>studying by  photographing or video and audio recording</a:t>
            </a:r>
            <a:endParaRPr lang="zh-CN" altLang="en-US" sz="240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at the risk of doing sth</a:t>
            </a:r>
            <a:endParaRPr lang="en-US" altLang="zh-CN" sz="4000" b="1" i="1" smtClean="0">
              <a:solidFill>
                <a:srgbClr val="FF0000"/>
              </a:solidFill>
            </a:endParaRPr>
          </a:p>
          <a:p>
            <a:r>
              <a:rPr lang="zh-CN" altLang="en-US" sz="4000" b="1" i="1" smtClean="0"/>
              <a:t>（用以引出可能听上去愚蠢或冒犯人的话）冒着</a:t>
            </a:r>
            <a:r>
              <a:rPr lang="en-US" altLang="zh-CN" sz="4000" b="1" i="1" smtClean="0"/>
              <a:t>…</a:t>
            </a:r>
            <a:r>
              <a:rPr lang="zh-CN" altLang="en-US" sz="4000" b="1" i="1" smtClean="0"/>
              <a:t>的风险</a:t>
            </a:r>
            <a:endParaRPr lang="zh-CN" altLang="en-US" sz="4000" b="1" i="1" smtClean="0"/>
          </a:p>
          <a:p>
            <a:r>
              <a:rPr lang="en-US" altLang="zh-CN" sz="4000" b="1" i="1" smtClean="0"/>
              <a:t>At the risk of showing my ignorance, how exactly does the Internet work?</a:t>
            </a:r>
            <a:endParaRPr lang="en-US" altLang="zh-CN" sz="4000" b="1" i="1" smtClean="0"/>
          </a:p>
          <a:p>
            <a:r>
              <a:rPr lang="zh-CN" altLang="en-US" sz="4000" b="1" i="1" smtClean="0"/>
              <a:t>也许我难免显得无知，可互联网到底是怎么运行的呢？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expose sb/sth/yourself (to sth) </a:t>
            </a:r>
            <a:r>
              <a:rPr lang="zh-CN" altLang="en-US" sz="4000" b="1" i="1" smtClean="0"/>
              <a:t>使面临，使遭受（危险或不快）</a:t>
            </a:r>
            <a:r>
              <a:rPr lang="en-US" altLang="zh-CN" sz="4000" b="1" i="1" smtClean="0"/>
              <a:t>;</a:t>
            </a:r>
            <a:r>
              <a:rPr lang="zh-CN" altLang="en-US" sz="4000" b="1" i="1" smtClean="0"/>
              <a:t>使受</a:t>
            </a:r>
            <a:r>
              <a:rPr lang="en-US" altLang="zh-CN" sz="4000" b="1" i="1" smtClean="0"/>
              <a:t>…</a:t>
            </a:r>
            <a:r>
              <a:rPr lang="zh-CN" altLang="en-US" sz="4000" b="1" i="1" smtClean="0"/>
              <a:t>的影响</a:t>
            </a:r>
            <a:r>
              <a:rPr lang="en-US" altLang="zh-CN" sz="4000" b="1" i="1" smtClean="0"/>
              <a:t>(</a:t>
            </a:r>
            <a:r>
              <a:rPr lang="zh-CN" altLang="en-US" sz="4000" b="1" i="1" smtClean="0"/>
              <a:t>或熏陶</a:t>
            </a:r>
            <a:r>
              <a:rPr lang="en-US" altLang="zh-CN" sz="4000" b="1" i="1" smtClean="0"/>
              <a:t>);</a:t>
            </a:r>
            <a:r>
              <a:rPr lang="zh-CN" altLang="en-US" sz="4000" b="1" i="1" smtClean="0"/>
              <a:t>使接触</a:t>
            </a:r>
            <a:endParaRPr lang="zh-CN" altLang="en-US" sz="4000" b="1" i="1" smtClean="0"/>
          </a:p>
          <a:p>
            <a:r>
              <a:rPr lang="en-US" altLang="zh-CN" sz="4000" b="1" i="1" smtClean="0"/>
              <a:t>Do not expose babies to strong sunlight.</a:t>
            </a:r>
            <a:endParaRPr lang="en-US" altLang="zh-CN" sz="4000" b="1" i="1" smtClean="0"/>
          </a:p>
          <a:p>
            <a:r>
              <a:rPr lang="zh-CN" altLang="en-US" sz="4000" b="1" i="1" smtClean="0"/>
              <a:t>不要让婴孩受到强烈的阳光照射。</a:t>
            </a:r>
            <a:endParaRPr lang="en-US" altLang="zh-CN" sz="4000" b="1" i="1" smtClean="0"/>
          </a:p>
          <a:p>
            <a:r>
              <a:rPr lang="en-US" altLang="zh-CN" sz="4000" b="1" i="1" smtClean="0"/>
              <a:t>These units exposed children to many viewpoints of a given issue.  </a:t>
            </a:r>
            <a:r>
              <a:rPr lang="zh-CN" altLang="en-US" sz="4000" b="1" i="1" smtClean="0"/>
              <a:t>这些单元让孩子们接触到有关某一特定问题的多种观点。</a:t>
            </a:r>
            <a:endParaRPr lang="en-US" altLang="zh-CN" sz="4000" b="1" i="1" smtClean="0"/>
          </a:p>
          <a:p>
            <a:endParaRPr lang="en-US" altLang="zh-CN" sz="4000" b="1" i="1" smtClean="0"/>
          </a:p>
          <a:p>
            <a:endParaRPr lang="en-US" altLang="zh-CN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inappropriate (for sb/sth) (to do sth) / inappropriate (to/for sth) </a:t>
            </a:r>
            <a:r>
              <a:rPr lang="zh-CN" altLang="en-US" sz="4000" b="1" i="1" smtClean="0"/>
              <a:t>不适当的；不合适的  </a:t>
            </a:r>
            <a:r>
              <a:rPr lang="en-US" altLang="zh-CN" sz="4000" b="1" i="1" smtClean="0"/>
              <a:t>[ˌɪnəˈprəʊpriət] 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encourage</a:t>
            </a:r>
            <a:r>
              <a:rPr lang="zh-CN" altLang="en-US" sz="4000" b="1" i="1" smtClean="0"/>
              <a:t>促进；助长；刺激</a:t>
            </a:r>
            <a:r>
              <a:rPr lang="en-US" altLang="zh-CN" sz="4000" b="1" i="1" smtClean="0"/>
              <a:t>;</a:t>
            </a:r>
            <a:r>
              <a:rPr lang="zh-CN" altLang="en-US" sz="4000" b="1" i="1" smtClean="0"/>
              <a:t>鼓动；劝告；怂恿</a:t>
            </a:r>
            <a:endParaRPr lang="en-US" altLang="zh-CN" sz="4000" b="1" i="1" smtClean="0"/>
          </a:p>
          <a:p>
            <a:r>
              <a:rPr lang="en-US" altLang="zh-CN" sz="4000" b="1" i="1" smtClean="0"/>
              <a:t>face-to-face   adj./adv.</a:t>
            </a:r>
            <a:r>
              <a:rPr lang="zh-CN" altLang="en-US" sz="4000" b="1" i="1" smtClean="0"/>
              <a:t>面对面的</a:t>
            </a:r>
            <a:endParaRPr lang="zh-CN" altLang="en-US" sz="4000" b="1" i="1" smtClean="0"/>
          </a:p>
          <a:p>
            <a:r>
              <a:rPr lang="en-US" altLang="zh-CN" sz="4000" b="1" i="1" smtClean="0"/>
              <a:t>I deal with customers on the phone and rarely meet them face-to-face.</a:t>
            </a:r>
            <a:r>
              <a:rPr lang="zh-CN" altLang="en-US" sz="4000" b="1" i="1" smtClean="0"/>
              <a:t>我用电话和客户打交道，很少和他们见面。</a:t>
            </a:r>
            <a:endParaRPr lang="en-US" altLang="zh-CN" sz="4000" b="1" i="1" smtClean="0"/>
          </a:p>
          <a:p>
            <a:endParaRPr lang="en-US" altLang="zh-CN" sz="4000" b="1" i="1" smtClean="0"/>
          </a:p>
          <a:p>
            <a:endParaRPr lang="en-US" altLang="zh-CN" sz="4000" b="1" i="1" smtClean="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i="1" smtClean="0"/>
              <a:t>(figurative)She was brought face-to-face with the horrors of war.</a:t>
            </a:r>
            <a:endParaRPr lang="en-US" altLang="zh-CN" sz="4000" b="1" i="1" smtClean="0"/>
          </a:p>
          <a:p>
            <a:r>
              <a:rPr lang="zh-CN" altLang="en-US" sz="4000" b="1" i="1" smtClean="0"/>
              <a:t>她直面了战争的恐怖。 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0070C0"/>
                </a:solidFill>
              </a:rPr>
              <a:t>video recording</a:t>
            </a:r>
            <a:r>
              <a:rPr lang="zh-CN" altLang="en-US" sz="4000" b="1" i="1" smtClean="0"/>
              <a:t>视频</a:t>
            </a:r>
            <a:r>
              <a:rPr lang="en-US" altLang="zh-CN" sz="4000" b="1" i="1" smtClean="0"/>
              <a:t>[ˈɔ:diəʊ] </a:t>
            </a:r>
            <a:br>
              <a:rPr lang="en-US" altLang="zh-CN" sz="4000" b="1" i="1" smtClean="0">
                <a:solidFill>
                  <a:srgbClr val="0070C0"/>
                </a:solidFill>
              </a:rPr>
            </a:br>
            <a:r>
              <a:rPr lang="en-US" altLang="zh-CN" sz="4000" b="1" i="1" smtClean="0">
                <a:solidFill>
                  <a:srgbClr val="0070C0"/>
                </a:solidFill>
              </a:rPr>
              <a:t>audio recording</a:t>
            </a:r>
            <a:r>
              <a:rPr lang="zh-CN" altLang="en-US" sz="4000" b="1" i="1" smtClean="0"/>
              <a:t>音频</a:t>
            </a:r>
            <a:r>
              <a:rPr lang="en-US" altLang="zh-CN" sz="4000" b="1" i="1" smtClean="0"/>
              <a:t>[ˈɔ:diəʊ]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publicize</a:t>
            </a:r>
            <a:r>
              <a:rPr lang="en-US" altLang="zh-CN" sz="4000" b="1" i="1" smtClean="0"/>
              <a:t>|ˈpʌblɪsaɪz|(British English also </a:t>
            </a:r>
            <a:r>
              <a:rPr lang="en-US" altLang="zh-CN" sz="4000" b="1" i="1" smtClean="0">
                <a:solidFill>
                  <a:srgbClr val="FF0000"/>
                </a:solidFill>
              </a:rPr>
              <a:t>-ise</a:t>
            </a:r>
            <a:r>
              <a:rPr lang="en-US" altLang="zh-CN" sz="4000" b="1" i="1" smtClean="0"/>
              <a:t>) vt.</a:t>
            </a:r>
            <a:r>
              <a:rPr lang="zh-CN" altLang="en-US" sz="4000" b="1" i="1" smtClean="0"/>
              <a:t>宣传；推广；宣扬；传播</a:t>
            </a:r>
            <a:endParaRPr lang="zh-CN" altLang="en-US" sz="4000" b="1" i="1" smtClean="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4. Go through part B on page 41. </a:t>
            </a:r>
            <a:endParaRPr lang="en-US" altLang="zh-CN" sz="4000" b="1" i="1" smtClean="0"/>
          </a:p>
          <a:p>
            <a:r>
              <a:rPr lang="en-US" altLang="zh-CN" sz="4000" b="1" i="1" smtClean="0"/>
              <a:t>     As a group, do some research and think of arguments to support your </a:t>
            </a:r>
            <a:r>
              <a:rPr lang="en-US" altLang="zh-CN" sz="4000" b="1" i="1" smtClean="0">
                <a:solidFill>
                  <a:srgbClr val="0070C0"/>
                </a:solidFill>
              </a:rPr>
              <a:t>point of view</a:t>
            </a:r>
            <a:r>
              <a:rPr lang="en-US" altLang="zh-CN" sz="4000" b="1" i="1" smtClean="0"/>
              <a:t>. Decide which role each of you will play. Use the following expressions to help you.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472608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/>
              <a:t>• Lead speaker</a:t>
            </a:r>
            <a:endParaRPr lang="en-US" altLang="zh-CN" sz="4000" b="1" i="1" smtClean="0"/>
          </a:p>
          <a:p>
            <a:r>
              <a:rPr lang="en-US" altLang="zh-CN" sz="4000" b="1" i="1" smtClean="0"/>
              <a:t>     Introduce the topic and </a:t>
            </a:r>
            <a:r>
              <a:rPr lang="en-US" altLang="zh-CN" sz="4000" b="1" i="1" smtClean="0">
                <a:solidFill>
                  <a:srgbClr val="0070C0"/>
                </a:solidFill>
              </a:rPr>
              <a:t>put forward</a:t>
            </a:r>
            <a:r>
              <a:rPr lang="en-US" altLang="zh-CN" sz="4000" b="1" i="1" smtClean="0"/>
              <a:t> arguments.</a:t>
            </a:r>
            <a:endParaRPr lang="en-US" altLang="zh-CN" sz="4000" b="1" i="1" smtClean="0"/>
          </a:p>
          <a:p>
            <a:r>
              <a:rPr lang="en-US" altLang="zh-CN" sz="4000" b="1" i="1" smtClean="0"/>
              <a:t>• Second speaker</a:t>
            </a:r>
            <a:endParaRPr lang="en-US" altLang="zh-CN" sz="4000" b="1" i="1" smtClean="0"/>
          </a:p>
          <a:p>
            <a:r>
              <a:rPr lang="en-US" altLang="zh-CN" sz="4000" b="1" i="1" smtClean="0"/>
              <a:t>    </a:t>
            </a:r>
            <a:r>
              <a:rPr lang="en-US" altLang="zh-CN" sz="4000" b="1" i="1" smtClean="0">
                <a:solidFill>
                  <a:srgbClr val="0070C0"/>
                </a:solidFill>
              </a:rPr>
              <a:t>Argue against </a:t>
            </a:r>
            <a:r>
              <a:rPr lang="en-US" altLang="zh-CN" sz="4000" b="1" i="1" smtClean="0"/>
              <a:t>the previous opposition speaker and introduce new arguments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put forward</a:t>
            </a:r>
            <a:r>
              <a:rPr lang="zh-CN" altLang="en-US" sz="4000" b="1" i="1" smtClean="0"/>
              <a:t>提出；提议；建议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argue against</a:t>
            </a:r>
            <a:r>
              <a:rPr lang="zh-CN" altLang="en-US" sz="4000" b="1" i="1" smtClean="0"/>
              <a:t>陈述理由反对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• Third speaker</a:t>
            </a:r>
            <a:endParaRPr lang="en-US" altLang="zh-CN" sz="4000" b="1" i="1" smtClean="0"/>
          </a:p>
          <a:p>
            <a:r>
              <a:rPr lang="zh-CN" altLang="en-US" sz="4000" b="1" i="1" smtClean="0"/>
              <a:t>　</a:t>
            </a:r>
            <a:r>
              <a:rPr lang="en-US" altLang="zh-CN" sz="4000" b="1" i="1" smtClean="0"/>
              <a:t>Argue against previous opposition speakers and </a:t>
            </a:r>
            <a:r>
              <a:rPr lang="en-US" altLang="zh-CN" sz="4000" b="1" i="1" smtClean="0">
                <a:solidFill>
                  <a:srgbClr val="0070C0"/>
                </a:solidFill>
              </a:rPr>
              <a:t>build on </a:t>
            </a:r>
            <a:r>
              <a:rPr lang="en-US" altLang="zh-CN" sz="4000" b="1" i="1" smtClean="0"/>
              <a:t>key arguments</a:t>
            </a:r>
            <a:endParaRPr lang="en-US" altLang="zh-CN" sz="4000" b="1" i="1" smtClean="0"/>
          </a:p>
          <a:p>
            <a:r>
              <a:rPr lang="en-US" altLang="zh-CN" sz="4000" b="1" i="1" smtClean="0"/>
              <a:t>• Summary speaker</a:t>
            </a:r>
            <a:endParaRPr lang="en-US" altLang="zh-CN" sz="4000" b="1" i="1" smtClean="0"/>
          </a:p>
          <a:p>
            <a:r>
              <a:rPr lang="en-US" altLang="zh-CN" sz="4000" b="1" i="1" smtClean="0"/>
              <a:t>    Summarize key arguments and</a:t>
            </a:r>
            <a:endParaRPr lang="en-US" altLang="zh-CN" sz="4000" b="1" i="1" smtClean="0"/>
          </a:p>
          <a:p>
            <a:r>
              <a:rPr lang="en-US" altLang="zh-CN" sz="4000" b="1" i="1" smtClean="0"/>
              <a:t>conclude the debate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https://d.book118.com/917164035052006025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宋体</vt:lpstr>
      <vt:lpstr>Office Theme</vt:lpstr>
      <vt:lpstr>牛津译林版高中英语必修三课件Unit 3  The world online  Project Holding a debate about bringing mobile phones to school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2024-08-29T20:37:22.246</cp:lastPrinted>
  <dcterms:created xsi:type="dcterms:W3CDTF">2024-08-29T12:37:22Z</dcterms:created>
  <dcterms:modified xsi:type="dcterms:W3CDTF">2024-08-29T12:37:24Z</dcterms:modified>
</cp:coreProperties>
</file>