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69C08C-C958-4BEE-B46F-F8B9BB4BA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7A9868-893A-4E0E-A135-306A40123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1A963C-9671-44EA-8DDC-FACC914A3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350D62-E302-4C67-B12A-F8E07BD5F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91FF11-F4EB-4827-B418-6AFF5E0C8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45D58C-7F6A-4051-BCD7-79BB73C23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24A260-84A6-4A0A-9201-A89B34B6A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802533-90FE-4C16-B2A3-1797DA71F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7880EE-CC7A-481E-AC9F-2B4824382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6FFCEC-BCCA-4996-B16C-BD0FBDAFE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E86A83-D467-4D86-BB64-E116D9054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02035023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K3和SAP财务功能比较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K3系统概述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SAP系统概述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K3与SAP财务功能比较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当前企业财务软件市场上的竞争日益激烈，K3和SAP作为两个主流的财务管理软件，在满足企业财务需求方面具有广泛的应用。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随着企业对于财务管理的要求不断提高，选择合适的财务软件对于企业的运营和发展至关重要。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563" r="255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本报告将分别对K3和SAP的财务功能进行详细比较，包括总账、应收账款、应付账款、固定资产等方面的比较。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报告将采用表格、图表等形式进行数据呈现，以便读者更加直观地了解两者的差异。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K3系统概述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7496" r="27496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起始阶段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K3系统最初是为了满足特定行业的需求而开发的，经过不断的发展和优化，逐渐成为了一个成熟的ERP系统。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成长阶段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随着企业对于信息化管理需求的增加，K3系统不断扩展功能，提高性能，逐渐成为国内知名的ERP品牌。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目前，K3系统已经发展成为一个功能完善、性能稳定的ERP系统，广泛应用于各个行业，为企业提供了全面的信息化管理解决方案。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K3的发展历程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K3系统将企业的各个部门、各个环节进行集成化管理，实现了信息的共享和协同工作。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集成化管理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K3系统注重细节管理，对于企业的各项业务进行精细化的管控，提高了企业的运营效率和管理水平。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精细化管控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K3系统支持个性化定制，可以根据企业的实际需求进行定制开发，满足企业的特殊需求。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K3系统提供了强大的数据分析功能，可以帮助企业进行科学决策和智能化管理。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智能化分析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K3的主要功能特点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K3系统提供了全面的财务管理功能，包括账务处理、报表分析、成本核算等。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资金管理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税务管理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K3系统支持全面预算管理，可以帮助企业制定合理的预算方案并进行有效的控制。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K3系统可以对企业的资金进行全面的管理，包括账户管理、收付款管理、资金调度等。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K3系统支持税务管理功能，可以帮助企业进行税务申报、税金计算等操作。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K3在财务方面的应用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SAP系统概述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414522" y="2428875"/>
            <a:ext cx="5465731" cy="4429506"/>
            <a:chOff x="3414522" y="2428875"/>
            <a:chExt cx="5465731" cy="4429506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414522" y="2531459"/>
              <a:ext cx="5465731" cy="4326922"/>
            </a:xfrm>
            <a:prstGeom prst="rect">
              <a:avLst/>
            </a:prstGeom>
          </p:spPr>
        </p:pic>
        <p:sp>
          <p:nvSpPr>
            <p:cNvPr id="4" name="AutoShape 4"/>
            <p:cNvSpPr/>
            <p:nvPr/>
          </p:nvSpPr>
          <p:spPr>
            <a:xfrm rot="5400000">
              <a:off x="5083588" y="2428875"/>
              <a:ext cx="2157222" cy="3839813"/>
            </a:xfrm>
            <a:prstGeom prst="rtTriangle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16200000">
              <a:off x="5083588" y="2428875"/>
              <a:ext cx="2157222" cy="3839813"/>
            </a:xfrm>
            <a:prstGeom prst="rtTriangl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AutoShape 6"/>
          <p:cNvSpPr/>
          <p:nvPr/>
        </p:nvSpPr>
        <p:spPr>
          <a:xfrm>
            <a:off x="2849314" y="1714331"/>
            <a:ext cx="1062671" cy="106267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113983" y="1470891"/>
            <a:ext cx="1062671" cy="106267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116875" y="3799454"/>
            <a:ext cx="1062671" cy="1062671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1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655784" y="4366838"/>
            <a:ext cx="1062671" cy="1060555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9996313">
            <a:off x="8264280" y="2461589"/>
            <a:ext cx="330233" cy="330233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700000">
            <a:off x="8391174" y="4714005"/>
            <a:ext cx="330233" cy="330233"/>
          </a:xfrm>
          <a:prstGeom prst="rtTriangl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6200000">
            <a:off x="3670661" y="2533563"/>
            <a:ext cx="330233" cy="330233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13500000">
            <a:off x="3179546" y="4165673"/>
            <a:ext cx="330233" cy="330233"/>
          </a:xfrm>
          <a:prstGeom prst="rtTriangl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2436781" y="4104989"/>
            <a:ext cx="450342" cy="450342"/>
            <a:chOff x="2436781" y="4104989"/>
            <a:chExt cx="450342" cy="450342"/>
          </a:xfrm>
        </p:grpSpPr>
        <p:sp>
          <p:nvSpPr>
            <p:cNvPr id="15" name="Freeform 15"/>
            <p:cNvSpPr/>
            <p:nvPr/>
          </p:nvSpPr>
          <p:spPr>
            <a:xfrm>
              <a:off x="2436781" y="4104989"/>
              <a:ext cx="450342" cy="450342"/>
            </a:xfrm>
            <a:custGeom>
              <a:rect l="l" t="t" r="r" b="b"/>
              <a:pathLst>
                <a:path w="289" h="288">
                  <a:moveTo>
                    <a:pt x="144" y="0"/>
                  </a:moveTo>
                  <a:cubicBezTo>
                    <a:pt x="65" y="0"/>
                    <a:pt x="0" y="64"/>
                    <a:pt x="0" y="144"/>
                  </a:cubicBezTo>
                  <a:cubicBezTo>
                    <a:pt x="0" y="223"/>
                    <a:pt x="65" y="288"/>
                    <a:pt x="144" y="288"/>
                  </a:cubicBezTo>
                  <a:cubicBezTo>
                    <a:pt x="224" y="288"/>
                    <a:pt x="289" y="223"/>
                    <a:pt x="289" y="144"/>
                  </a:cubicBezTo>
                  <a:cubicBezTo>
                    <a:pt x="289" y="64"/>
                    <a:pt x="224" y="0"/>
                    <a:pt x="144" y="0"/>
                  </a:cubicBezTo>
                  <a:close/>
                  <a:moveTo>
                    <a:pt x="144" y="252"/>
                  </a:moveTo>
                  <a:cubicBezTo>
                    <a:pt x="85" y="252"/>
                    <a:pt x="36" y="203"/>
                    <a:pt x="36" y="144"/>
                  </a:cubicBezTo>
                  <a:cubicBezTo>
                    <a:pt x="36" y="84"/>
                    <a:pt x="85" y="36"/>
                    <a:pt x="144" y="36"/>
                  </a:cubicBezTo>
                  <a:cubicBezTo>
                    <a:pt x="204" y="36"/>
                    <a:pt x="253" y="84"/>
                    <a:pt x="253" y="144"/>
                  </a:cubicBezTo>
                  <a:cubicBezTo>
                    <a:pt x="253" y="203"/>
                    <a:pt x="204" y="252"/>
                    <a:pt x="144" y="252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530221" y="4198429"/>
              <a:ext cx="266414" cy="266414"/>
            </a:xfrm>
            <a:custGeom>
              <a:rect l="l" t="t" r="r" b="b"/>
              <a:pathLst>
                <a:path w="172" h="172">
                  <a:moveTo>
                    <a:pt x="86" y="0"/>
                  </a:moveTo>
                  <a:cubicBezTo>
                    <a:pt x="38" y="0"/>
                    <a:pt x="0" y="38"/>
                    <a:pt x="0" y="86"/>
                  </a:cubicBezTo>
                  <a:cubicBezTo>
                    <a:pt x="0" y="133"/>
                    <a:pt x="38" y="172"/>
                    <a:pt x="86" y="172"/>
                  </a:cubicBezTo>
                  <a:cubicBezTo>
                    <a:pt x="133" y="172"/>
                    <a:pt x="172" y="133"/>
                    <a:pt x="172" y="86"/>
                  </a:cubicBezTo>
                  <a:cubicBezTo>
                    <a:pt x="172" y="38"/>
                    <a:pt x="133" y="0"/>
                    <a:pt x="86" y="0"/>
                  </a:cubicBezTo>
                  <a:close/>
                  <a:moveTo>
                    <a:pt x="63" y="58"/>
                  </a:moveTo>
                  <a:cubicBezTo>
                    <a:pt x="53" y="67"/>
                    <a:pt x="43" y="85"/>
                    <a:pt x="39" y="93"/>
                  </a:cubicBezTo>
                  <a:cubicBezTo>
                    <a:pt x="24" y="82"/>
                    <a:pt x="24" y="82"/>
                    <a:pt x="24" y="82"/>
                  </a:cubicBezTo>
                  <a:cubicBezTo>
                    <a:pt x="24" y="81"/>
                    <a:pt x="24" y="80"/>
                    <a:pt x="24" y="79"/>
                  </a:cubicBezTo>
                  <a:cubicBezTo>
                    <a:pt x="24" y="51"/>
                    <a:pt x="55" y="20"/>
                    <a:pt x="83" y="20"/>
                  </a:cubicBezTo>
                  <a:cubicBezTo>
                    <a:pt x="84" y="20"/>
                    <a:pt x="86" y="20"/>
                    <a:pt x="87" y="20"/>
                  </a:cubicBezTo>
                  <a:cubicBezTo>
                    <a:pt x="97" y="34"/>
                    <a:pt x="97" y="34"/>
                    <a:pt x="97" y="34"/>
                  </a:cubicBezTo>
                  <a:cubicBezTo>
                    <a:pt x="88" y="39"/>
                    <a:pt x="74" y="46"/>
                    <a:pt x="63" y="58"/>
                  </a:cubicBezTo>
                  <a:close/>
                  <a:moveTo>
                    <a:pt x="112" y="128"/>
                  </a:moveTo>
                  <a:cubicBezTo>
                    <a:pt x="104" y="128"/>
                    <a:pt x="98" y="122"/>
                    <a:pt x="98" y="114"/>
                  </a:cubicBezTo>
                  <a:cubicBezTo>
                    <a:pt x="98" y="106"/>
                    <a:pt x="104" y="100"/>
                    <a:pt x="112" y="100"/>
                  </a:cubicBezTo>
                  <a:cubicBezTo>
                    <a:pt x="119" y="100"/>
                    <a:pt x="126" y="106"/>
                    <a:pt x="126" y="114"/>
                  </a:cubicBezTo>
                  <a:cubicBezTo>
                    <a:pt x="126" y="122"/>
                    <a:pt x="119" y="128"/>
                    <a:pt x="112" y="12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9076579" y="4673485"/>
            <a:ext cx="381762" cy="447580"/>
            <a:chOff x="9076579" y="4673485"/>
            <a:chExt cx="381762" cy="447580"/>
          </a:xfrm>
        </p:grpSpPr>
        <p:sp>
          <p:nvSpPr>
            <p:cNvPr id="18" name="Freeform 18"/>
            <p:cNvSpPr/>
            <p:nvPr/>
          </p:nvSpPr>
          <p:spPr>
            <a:xfrm>
              <a:off x="9150779" y="4673485"/>
              <a:ext cx="307562" cy="258128"/>
            </a:xfrm>
            <a:custGeom>
              <a:rect l="l" t="t" r="r" b="b"/>
              <a:pathLst>
                <a:path w="196" h="167">
                  <a:moveTo>
                    <a:pt x="134" y="102"/>
                  </a:moveTo>
                  <a:cubicBezTo>
                    <a:pt x="134" y="87"/>
                    <a:pt x="196" y="34"/>
                    <a:pt x="196" y="34"/>
                  </a:cubicBezTo>
                  <a:cubicBezTo>
                    <a:pt x="164" y="48"/>
                    <a:pt x="117" y="44"/>
                    <a:pt x="76" y="22"/>
                  </a:cubicBezTo>
                  <a:cubicBezTo>
                    <a:pt x="35" y="0"/>
                    <a:pt x="0" y="2"/>
                    <a:pt x="0" y="2"/>
                  </a:cubicBezTo>
                  <a:cubicBezTo>
                    <a:pt x="0" y="137"/>
                    <a:pt x="0" y="137"/>
                    <a:pt x="0" y="137"/>
                  </a:cubicBezTo>
                  <a:cubicBezTo>
                    <a:pt x="2" y="136"/>
                    <a:pt x="11" y="133"/>
                    <a:pt x="39" y="135"/>
                  </a:cubicBezTo>
                  <a:cubicBezTo>
                    <a:pt x="73" y="139"/>
                    <a:pt x="160" y="167"/>
                    <a:pt x="191" y="160"/>
                  </a:cubicBezTo>
                  <a:cubicBezTo>
                    <a:pt x="191" y="160"/>
                    <a:pt x="134" y="112"/>
                    <a:pt x="134" y="102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76579" y="4676152"/>
              <a:ext cx="38481" cy="444913"/>
            </a:xfrm>
            <a:prstGeom prst="rect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Freeform 20"/>
          <p:cNvSpPr/>
          <p:nvPr/>
        </p:nvSpPr>
        <p:spPr>
          <a:xfrm>
            <a:off x="8446332" y="1777837"/>
            <a:ext cx="391623" cy="448778"/>
          </a:xfrm>
          <a:custGeom>
            <a:rect l="l" t="t" r="r" b="b"/>
            <a:pathLst>
              <a:path w="143" h="163">
                <a:moveTo>
                  <a:pt x="0" y="0"/>
                </a:moveTo>
                <a:lnTo>
                  <a:pt x="0" y="163"/>
                </a:lnTo>
                <a:lnTo>
                  <a:pt x="143" y="163"/>
                </a:lnTo>
                <a:lnTo>
                  <a:pt x="143" y="0"/>
                </a:lnTo>
                <a:lnTo>
                  <a:pt x="0" y="0"/>
                </a:lnTo>
                <a:close/>
                <a:moveTo>
                  <a:pt x="22" y="151"/>
                </a:moveTo>
                <a:lnTo>
                  <a:pt x="8" y="151"/>
                </a:lnTo>
                <a:lnTo>
                  <a:pt x="8" y="137"/>
                </a:lnTo>
                <a:lnTo>
                  <a:pt x="22" y="137"/>
                </a:lnTo>
                <a:lnTo>
                  <a:pt x="22" y="151"/>
                </a:lnTo>
                <a:close/>
                <a:moveTo>
                  <a:pt x="22" y="126"/>
                </a:moveTo>
                <a:lnTo>
                  <a:pt x="8" y="126"/>
                </a:lnTo>
                <a:lnTo>
                  <a:pt x="8" y="112"/>
                </a:lnTo>
                <a:lnTo>
                  <a:pt x="22" y="112"/>
                </a:lnTo>
                <a:lnTo>
                  <a:pt x="22" y="126"/>
                </a:lnTo>
                <a:close/>
                <a:moveTo>
                  <a:pt x="22" y="101"/>
                </a:moveTo>
                <a:lnTo>
                  <a:pt x="8" y="101"/>
                </a:lnTo>
                <a:lnTo>
                  <a:pt x="8" y="87"/>
                </a:lnTo>
                <a:lnTo>
                  <a:pt x="22" y="87"/>
                </a:lnTo>
                <a:lnTo>
                  <a:pt x="22" y="101"/>
                </a:lnTo>
                <a:close/>
                <a:moveTo>
                  <a:pt x="22" y="77"/>
                </a:moveTo>
                <a:lnTo>
                  <a:pt x="8" y="77"/>
                </a:lnTo>
                <a:lnTo>
                  <a:pt x="8" y="62"/>
                </a:lnTo>
                <a:lnTo>
                  <a:pt x="22" y="62"/>
                </a:lnTo>
                <a:lnTo>
                  <a:pt x="22" y="77"/>
                </a:lnTo>
                <a:close/>
                <a:moveTo>
                  <a:pt x="22" y="52"/>
                </a:moveTo>
                <a:lnTo>
                  <a:pt x="8" y="52"/>
                </a:lnTo>
                <a:lnTo>
                  <a:pt x="8" y="37"/>
                </a:lnTo>
                <a:lnTo>
                  <a:pt x="22" y="37"/>
                </a:lnTo>
                <a:lnTo>
                  <a:pt x="22" y="52"/>
                </a:lnTo>
                <a:close/>
                <a:moveTo>
                  <a:pt x="22" y="27"/>
                </a:moveTo>
                <a:lnTo>
                  <a:pt x="8" y="27"/>
                </a:lnTo>
                <a:lnTo>
                  <a:pt x="8" y="12"/>
                </a:lnTo>
                <a:lnTo>
                  <a:pt x="22" y="12"/>
                </a:lnTo>
                <a:lnTo>
                  <a:pt x="22" y="27"/>
                </a:lnTo>
                <a:close/>
                <a:moveTo>
                  <a:pt x="112" y="143"/>
                </a:moveTo>
                <a:lnTo>
                  <a:pt x="30" y="143"/>
                </a:lnTo>
                <a:lnTo>
                  <a:pt x="30" y="91"/>
                </a:lnTo>
                <a:lnTo>
                  <a:pt x="112" y="91"/>
                </a:lnTo>
                <a:lnTo>
                  <a:pt x="112" y="143"/>
                </a:lnTo>
                <a:close/>
                <a:moveTo>
                  <a:pt x="112" y="71"/>
                </a:moveTo>
                <a:lnTo>
                  <a:pt x="30" y="71"/>
                </a:lnTo>
                <a:lnTo>
                  <a:pt x="30" y="20"/>
                </a:lnTo>
                <a:lnTo>
                  <a:pt x="112" y="20"/>
                </a:lnTo>
                <a:lnTo>
                  <a:pt x="112" y="71"/>
                </a:lnTo>
                <a:close/>
                <a:moveTo>
                  <a:pt x="135" y="151"/>
                </a:moveTo>
                <a:lnTo>
                  <a:pt x="121" y="151"/>
                </a:lnTo>
                <a:lnTo>
                  <a:pt x="121" y="137"/>
                </a:lnTo>
                <a:lnTo>
                  <a:pt x="135" y="137"/>
                </a:lnTo>
                <a:lnTo>
                  <a:pt x="135" y="151"/>
                </a:lnTo>
                <a:close/>
                <a:moveTo>
                  <a:pt x="135" y="126"/>
                </a:moveTo>
                <a:lnTo>
                  <a:pt x="121" y="126"/>
                </a:lnTo>
                <a:lnTo>
                  <a:pt x="121" y="112"/>
                </a:lnTo>
                <a:lnTo>
                  <a:pt x="135" y="112"/>
                </a:lnTo>
                <a:lnTo>
                  <a:pt x="135" y="126"/>
                </a:lnTo>
                <a:close/>
                <a:moveTo>
                  <a:pt x="135" y="101"/>
                </a:moveTo>
                <a:lnTo>
                  <a:pt x="121" y="101"/>
                </a:lnTo>
                <a:lnTo>
                  <a:pt x="121" y="87"/>
                </a:lnTo>
                <a:lnTo>
                  <a:pt x="135" y="87"/>
                </a:lnTo>
                <a:lnTo>
                  <a:pt x="135" y="101"/>
                </a:lnTo>
                <a:close/>
                <a:moveTo>
                  <a:pt x="135" y="77"/>
                </a:moveTo>
                <a:lnTo>
                  <a:pt x="121" y="77"/>
                </a:lnTo>
                <a:lnTo>
                  <a:pt x="121" y="62"/>
                </a:lnTo>
                <a:lnTo>
                  <a:pt x="135" y="62"/>
                </a:lnTo>
                <a:lnTo>
                  <a:pt x="135" y="77"/>
                </a:lnTo>
                <a:close/>
                <a:moveTo>
                  <a:pt x="135" y="52"/>
                </a:moveTo>
                <a:lnTo>
                  <a:pt x="121" y="52"/>
                </a:lnTo>
                <a:lnTo>
                  <a:pt x="121" y="37"/>
                </a:lnTo>
                <a:lnTo>
                  <a:pt x="135" y="37"/>
                </a:lnTo>
                <a:lnTo>
                  <a:pt x="135" y="52"/>
                </a:lnTo>
                <a:close/>
                <a:moveTo>
                  <a:pt x="135" y="27"/>
                </a:moveTo>
                <a:lnTo>
                  <a:pt x="121" y="27"/>
                </a:lnTo>
                <a:lnTo>
                  <a:pt x="121" y="12"/>
                </a:lnTo>
                <a:lnTo>
                  <a:pt x="135" y="12"/>
                </a:lnTo>
                <a:lnTo>
                  <a:pt x="135" y="2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3140012" y="1942909"/>
            <a:ext cx="480631" cy="461391"/>
            <a:chOff x="3140012" y="1942909"/>
            <a:chExt cx="480631" cy="461391"/>
          </a:xfrm>
        </p:grpSpPr>
        <p:sp>
          <p:nvSpPr>
            <p:cNvPr id="22" name="Freeform 22"/>
            <p:cNvSpPr/>
            <p:nvPr/>
          </p:nvSpPr>
          <p:spPr>
            <a:xfrm>
              <a:off x="3461290" y="2135219"/>
              <a:ext cx="16478" cy="19050"/>
            </a:xfrm>
            <a:custGeom>
              <a:rect l="l" t="t" r="r" b="b"/>
              <a:pathLst>
                <a:path w="11" h="19050">
                  <a:moveTo>
                    <a:pt x="11" y="0"/>
                  </a:moveTo>
                  <a:cubicBezTo>
                    <a:pt x="8" y="0"/>
                    <a:pt x="4" y="0"/>
                    <a:pt x="0" y="0"/>
                  </a:cubicBezTo>
                  <a:cubicBezTo>
                    <a:pt x="3" y="0"/>
                    <a:pt x="7" y="0"/>
                    <a:pt x="11" y="0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140012" y="1942909"/>
              <a:ext cx="480631" cy="461391"/>
            </a:xfrm>
            <a:custGeom>
              <a:rect l="l" t="t" r="r" b="b"/>
              <a:pathLst>
                <a:path w="308" h="296">
                  <a:moveTo>
                    <a:pt x="228" y="218"/>
                  </a:moveTo>
                  <a:cubicBezTo>
                    <a:pt x="224" y="215"/>
                    <a:pt x="224" y="215"/>
                    <a:pt x="224" y="215"/>
                  </a:cubicBezTo>
                  <a:cubicBezTo>
                    <a:pt x="228" y="212"/>
                    <a:pt x="228" y="212"/>
                    <a:pt x="228" y="212"/>
                  </a:cubicBezTo>
                  <a:cubicBezTo>
                    <a:pt x="230" y="212"/>
                    <a:pt x="230" y="212"/>
                    <a:pt x="230" y="212"/>
                  </a:cubicBezTo>
                  <a:cubicBezTo>
                    <a:pt x="232" y="212"/>
                    <a:pt x="263" y="210"/>
                    <a:pt x="278" y="209"/>
                  </a:cubicBezTo>
                  <a:cubicBezTo>
                    <a:pt x="295" y="197"/>
                    <a:pt x="292" y="183"/>
                    <a:pt x="288" y="176"/>
                  </a:cubicBezTo>
                  <a:cubicBezTo>
                    <a:pt x="287" y="176"/>
                    <a:pt x="285" y="176"/>
                    <a:pt x="284" y="176"/>
                  </a:cubicBezTo>
                  <a:cubicBezTo>
                    <a:pt x="283" y="176"/>
                    <a:pt x="283" y="176"/>
                    <a:pt x="283" y="176"/>
                  </a:cubicBezTo>
                  <a:cubicBezTo>
                    <a:pt x="283" y="176"/>
                    <a:pt x="283" y="176"/>
                    <a:pt x="283" y="176"/>
                  </a:cubicBezTo>
                  <a:cubicBezTo>
                    <a:pt x="278" y="176"/>
                    <a:pt x="231" y="174"/>
                    <a:pt x="229" y="174"/>
                  </a:cubicBezTo>
                  <a:cubicBezTo>
                    <a:pt x="226" y="174"/>
                    <a:pt x="226" y="174"/>
                    <a:pt x="226" y="174"/>
                  </a:cubicBezTo>
                  <a:cubicBezTo>
                    <a:pt x="222" y="171"/>
                    <a:pt x="222" y="171"/>
                    <a:pt x="222" y="171"/>
                  </a:cubicBezTo>
                  <a:cubicBezTo>
                    <a:pt x="226" y="168"/>
                    <a:pt x="226" y="168"/>
                    <a:pt x="226" y="168"/>
                  </a:cubicBezTo>
                  <a:cubicBezTo>
                    <a:pt x="228" y="168"/>
                    <a:pt x="228" y="168"/>
                    <a:pt x="228" y="168"/>
                  </a:cubicBezTo>
                  <a:cubicBezTo>
                    <a:pt x="231" y="168"/>
                    <a:pt x="280" y="164"/>
                    <a:pt x="284" y="164"/>
                  </a:cubicBezTo>
                  <a:cubicBezTo>
                    <a:pt x="290" y="164"/>
                    <a:pt x="292" y="164"/>
                    <a:pt x="292" y="164"/>
                  </a:cubicBezTo>
                  <a:cubicBezTo>
                    <a:pt x="292" y="164"/>
                    <a:pt x="292" y="164"/>
                    <a:pt x="292" y="164"/>
                  </a:cubicBezTo>
                  <a:cubicBezTo>
                    <a:pt x="302" y="155"/>
                    <a:pt x="308" y="144"/>
                    <a:pt x="296" y="133"/>
                  </a:cubicBezTo>
                  <a:cubicBezTo>
                    <a:pt x="285" y="123"/>
                    <a:pt x="243" y="125"/>
                    <a:pt x="214" y="124"/>
                  </a:cubicBezTo>
                  <a:cubicBezTo>
                    <a:pt x="213" y="124"/>
                    <a:pt x="213" y="124"/>
                    <a:pt x="213" y="124"/>
                  </a:cubicBezTo>
                  <a:cubicBezTo>
                    <a:pt x="212" y="124"/>
                    <a:pt x="212" y="124"/>
                    <a:pt x="212" y="124"/>
                  </a:cubicBezTo>
                  <a:cubicBezTo>
                    <a:pt x="212" y="124"/>
                    <a:pt x="219" y="124"/>
                    <a:pt x="217" y="124"/>
                  </a:cubicBezTo>
                  <a:cubicBezTo>
                    <a:pt x="213" y="124"/>
                    <a:pt x="209" y="124"/>
                    <a:pt x="206" y="124"/>
                  </a:cubicBezTo>
                  <a:cubicBezTo>
                    <a:pt x="192" y="123"/>
                    <a:pt x="167" y="123"/>
                    <a:pt x="165" y="123"/>
                  </a:cubicBezTo>
                  <a:cubicBezTo>
                    <a:pt x="165" y="123"/>
                    <a:pt x="165" y="123"/>
                    <a:pt x="165" y="123"/>
                  </a:cubicBezTo>
                  <a:cubicBezTo>
                    <a:pt x="160" y="121"/>
                    <a:pt x="160" y="121"/>
                    <a:pt x="160" y="121"/>
                  </a:cubicBezTo>
                  <a:cubicBezTo>
                    <a:pt x="165" y="120"/>
                    <a:pt x="165" y="120"/>
                    <a:pt x="165" y="120"/>
                  </a:cubicBezTo>
                  <a:cubicBezTo>
                    <a:pt x="165" y="120"/>
                    <a:pt x="165" y="120"/>
                    <a:pt x="165" y="120"/>
                  </a:cubicBezTo>
                  <a:cubicBezTo>
                    <a:pt x="166" y="120"/>
                    <a:pt x="169" y="120"/>
                    <a:pt x="179" y="119"/>
                  </a:cubicBezTo>
                  <a:cubicBezTo>
                    <a:pt x="165" y="90"/>
                    <a:pt x="188" y="73"/>
                    <a:pt x="192" y="58"/>
                  </a:cubicBezTo>
                  <a:cubicBezTo>
                    <a:pt x="206" y="5"/>
                    <a:pt x="178" y="0"/>
                    <a:pt x="178" y="0"/>
                  </a:cubicBezTo>
                  <a:cubicBezTo>
                    <a:pt x="178" y="0"/>
                    <a:pt x="108" y="96"/>
                    <a:pt x="101" y="126"/>
                  </a:cubicBezTo>
                  <a:cubicBezTo>
                    <a:pt x="96" y="148"/>
                    <a:pt x="67" y="146"/>
                    <a:pt x="58" y="146"/>
                  </a:cubicBezTo>
                  <a:cubicBezTo>
                    <a:pt x="10" y="144"/>
                    <a:pt x="0" y="264"/>
                    <a:pt x="53" y="275"/>
                  </a:cubicBezTo>
                  <a:cubicBezTo>
                    <a:pt x="64" y="277"/>
                    <a:pt x="76" y="265"/>
                    <a:pt x="99" y="275"/>
                  </a:cubicBezTo>
                  <a:cubicBezTo>
                    <a:pt x="149" y="296"/>
                    <a:pt x="192" y="287"/>
                    <a:pt x="232" y="286"/>
                  </a:cubicBezTo>
                  <a:cubicBezTo>
                    <a:pt x="259" y="285"/>
                    <a:pt x="257" y="266"/>
                    <a:pt x="255" y="256"/>
                  </a:cubicBezTo>
                  <a:cubicBezTo>
                    <a:pt x="242" y="256"/>
                    <a:pt x="229" y="255"/>
                    <a:pt x="227" y="255"/>
                  </a:cubicBezTo>
                  <a:cubicBezTo>
                    <a:pt x="225" y="255"/>
                    <a:pt x="225" y="255"/>
                    <a:pt x="225" y="255"/>
                  </a:cubicBezTo>
                  <a:cubicBezTo>
                    <a:pt x="221" y="252"/>
                    <a:pt x="221" y="252"/>
                    <a:pt x="221" y="252"/>
                  </a:cubicBezTo>
                  <a:cubicBezTo>
                    <a:pt x="225" y="249"/>
                    <a:pt x="225" y="249"/>
                    <a:pt x="225" y="249"/>
                  </a:cubicBezTo>
                  <a:cubicBezTo>
                    <a:pt x="227" y="249"/>
                    <a:pt x="227" y="249"/>
                    <a:pt x="227" y="249"/>
                  </a:cubicBezTo>
                  <a:cubicBezTo>
                    <a:pt x="229" y="249"/>
                    <a:pt x="247" y="248"/>
                    <a:pt x="262" y="247"/>
                  </a:cubicBezTo>
                  <a:cubicBezTo>
                    <a:pt x="275" y="237"/>
                    <a:pt x="272" y="227"/>
                    <a:pt x="269" y="220"/>
                  </a:cubicBezTo>
                  <a:cubicBezTo>
                    <a:pt x="253" y="219"/>
                    <a:pt x="232" y="218"/>
                    <a:pt x="230" y="218"/>
                  </a:cubicBezTo>
                  <a:lnTo>
                    <a:pt x="228" y="218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SAP的发展历程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352685" y="1430667"/>
            <a:ext cx="2295525" cy="1629998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1972年，SAP公司成立，推出第一款产品SAP R/1，用于财务管理。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84021" y="4931613"/>
            <a:ext cx="2295525" cy="147226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1980年代，SAP推出MRPII（制造资源计划）解决方案，实现生产计划和控制的自动化。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9304560" y="1377254"/>
            <a:ext cx="2301549" cy="12499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1990年代，SAP推出SAP R/3，一个集成化的企业资源计划（ERP）系统。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9770193" y="4187846"/>
            <a:ext cx="2295525" cy="141853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2000年代，SAP推出SAP ERP、SAP S/4HANA等产品，进一步扩展了其ERP解决方案。</a:t>
            </a:r>
          </a:p>
        </p:txBody>
      </p:sp>
      <p:sp>
        <p:nvSpPr>
          <p:cNvPr id="50" name="Freeform 50"/>
          <p:cNvSpPr/>
          <p:nvPr/>
        </p:nvSpPr>
        <p:spPr>
          <a:xfrm>
            <a:off x="5461862" y="3542506"/>
            <a:ext cx="1371050" cy="13710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SAP的主要功能特点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集成化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SAP系统能够集成企业的各个业务流程，包括财务、人力资源、供应链、生产等。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灵活性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SAP系统具有一定的灵活性，可以根据企业的需求进行定制和扩展。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标准化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SAP提供了标准化的业务流程和功能模块，方便企业快速实施和应用。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可靠性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SAP系统具有高度的可靠性和稳定性，能够保证企业业务的连续性和数据的安全性。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财务模块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SAP的财务模块包括财务会计（FI）、成本控制（CO）和财务规划（PPF）。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SAP支持全面预算管理，包括预算编制、控制和分析。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SAP的资金管理模块支持企业资金流的管理和控制。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SAP的风险管理模块可以帮助企业识别、评估和管理财务风险。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SAP在财务方面的应用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K3与SAP财务功能比较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https://d.book118.com/918002035023006037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2024-09-16T20:52:16.983</cp:lastPrinted>
  <dcterms:created xsi:type="dcterms:W3CDTF">2024-09-16T12:52:17Z</dcterms:created>
  <dcterms:modified xsi:type="dcterms:W3CDTF">2024-09-16T12:52:19Z</dcterms:modified>
</cp:coreProperties>
</file>