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8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7247E-BD3B-48F3-AB89-6708A1E35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3132CE-C7AD-4744-99B6-FFA8AAF69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998A3-6E22-4AB7-A2D0-D2A989A7B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96CF92-3B19-4CF2-8FD6-C3749A90C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863A90E-E9A4-41AF-9850-5C916B674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6A853-5272-4128-A181-FEAD402E1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FC20CC-7EA6-4614-A0FD-EBDE80668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56114-62F5-43D8-BE27-F2AEC3580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9D152A-FEFC-4F1E-B5A3-2A69020E9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F7B6A-A2F6-4A83-B5A2-81ACFEB0E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252BD-2B50-4FD1-90F3-E355019726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77" r:id="rId2"/>
    <p:sldLayoutId id="2147488178" r:id="rId3"/>
    <p:sldLayoutId id="2147488179" r:id="rId4"/>
    <p:sldLayoutId id="2147488180" r:id="rId5"/>
    <p:sldLayoutId id="2147488181" r:id="rId6"/>
    <p:sldLayoutId id="2147488182" r:id="rId7"/>
    <p:sldLayoutId id="2147488183" r:id="rId8"/>
    <p:sldLayoutId id="2147488184" r:id="rId9"/>
    <p:sldLayoutId id="2147488185" r:id="rId10"/>
    <p:sldLayoutId id="214748818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3.xml" /><Relationship Id="rId11" Type="http://schemas.openxmlformats.org/officeDocument/2006/relationships/tags" Target="../tags/tag124.xml" /><Relationship Id="rId12" Type="http://schemas.openxmlformats.org/officeDocument/2006/relationships/tags" Target="../tags/tag125.xml" /><Relationship Id="rId13" Type="http://schemas.openxmlformats.org/officeDocument/2006/relationships/tags" Target="../tags/tag126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tags" Target="../tags/tag119.xml" /><Relationship Id="rId7" Type="http://schemas.openxmlformats.org/officeDocument/2006/relationships/tags" Target="../tags/tag120.xml" /><Relationship Id="rId8" Type="http://schemas.openxmlformats.org/officeDocument/2006/relationships/tags" Target="../tags/tag121.xml" /><Relationship Id="rId9" Type="http://schemas.openxmlformats.org/officeDocument/2006/relationships/tags" Target="../tags/tag12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22" Type="http://schemas.openxmlformats.org/officeDocument/2006/relationships/tags" Target="../tags/tag147.xml" /><Relationship Id="rId23" Type="http://schemas.openxmlformats.org/officeDocument/2006/relationships/tags" Target="../tags/tag148.xml" /><Relationship Id="rId24" Type="http://schemas.openxmlformats.org/officeDocument/2006/relationships/tags" Target="../tags/tag149.xml" /><Relationship Id="rId25" Type="http://schemas.openxmlformats.org/officeDocument/2006/relationships/tags" Target="../tags/tag150.xml" /><Relationship Id="rId26" Type="http://schemas.openxmlformats.org/officeDocument/2006/relationships/tags" Target="../tags/tag151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0.xml" /><Relationship Id="rId11" Type="http://schemas.openxmlformats.org/officeDocument/2006/relationships/tags" Target="../tags/tag161.xml" /><Relationship Id="rId12" Type="http://schemas.openxmlformats.org/officeDocument/2006/relationships/tags" Target="../tags/tag162.xml" /><Relationship Id="rId13" Type="http://schemas.openxmlformats.org/officeDocument/2006/relationships/tags" Target="../tags/tag16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Relationship Id="rId6" Type="http://schemas.openxmlformats.org/officeDocument/2006/relationships/tags" Target="../tags/tag156.xml" /><Relationship Id="rId7" Type="http://schemas.openxmlformats.org/officeDocument/2006/relationships/tags" Target="../tags/tag157.xml" /><Relationship Id="rId8" Type="http://schemas.openxmlformats.org/officeDocument/2006/relationships/tags" Target="../tags/tag158.xml" /><Relationship Id="rId9" Type="http://schemas.openxmlformats.org/officeDocument/2006/relationships/tags" Target="../tags/tag15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7.xml" /><Relationship Id="rId11" Type="http://schemas.openxmlformats.org/officeDocument/2006/relationships/tags" Target="../tags/tag188.xml" /><Relationship Id="rId12" Type="http://schemas.openxmlformats.org/officeDocument/2006/relationships/tags" Target="../tags/tag189.xml" /><Relationship Id="rId13" Type="http://schemas.openxmlformats.org/officeDocument/2006/relationships/tags" Target="../tags/tag190.xml" /><Relationship Id="rId14" Type="http://schemas.openxmlformats.org/officeDocument/2006/relationships/tags" Target="../tags/tag191.xml" /><Relationship Id="rId15" Type="http://schemas.openxmlformats.org/officeDocument/2006/relationships/tags" Target="../tags/tag192.xml" /><Relationship Id="rId16" Type="http://schemas.openxmlformats.org/officeDocument/2006/relationships/tags" Target="../tags/tag193.xml" /><Relationship Id="rId17" Type="http://schemas.openxmlformats.org/officeDocument/2006/relationships/tags" Target="../tags/tag194.xml" /><Relationship Id="rId18" Type="http://schemas.openxmlformats.org/officeDocument/2006/relationships/tags" Target="../tags/tag195.xml" /><Relationship Id="rId19" Type="http://schemas.openxmlformats.org/officeDocument/2006/relationships/tags" Target="../tags/tag196.xml" /><Relationship Id="rId2" Type="http://schemas.openxmlformats.org/officeDocument/2006/relationships/tags" Target="../tags/tag179.xml" /><Relationship Id="rId20" Type="http://schemas.openxmlformats.org/officeDocument/2006/relationships/tags" Target="../tags/tag197.xml" /><Relationship Id="rId21" Type="http://schemas.openxmlformats.org/officeDocument/2006/relationships/tags" Target="../tags/tag198.xml" /><Relationship Id="rId22" Type="http://schemas.openxmlformats.org/officeDocument/2006/relationships/tags" Target="../tags/tag199.xml" /><Relationship Id="rId23" Type="http://schemas.openxmlformats.org/officeDocument/2006/relationships/tags" Target="../tags/tag200.xml" /><Relationship Id="rId24" Type="http://schemas.openxmlformats.org/officeDocument/2006/relationships/tags" Target="../tags/tag201.xml" /><Relationship Id="rId25" Type="http://schemas.openxmlformats.org/officeDocument/2006/relationships/tags" Target="../tags/tag202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Relationship Id="rId6" Type="http://schemas.openxmlformats.org/officeDocument/2006/relationships/tags" Target="../tags/tag183.xml" /><Relationship Id="rId7" Type="http://schemas.openxmlformats.org/officeDocument/2006/relationships/tags" Target="../tags/tag184.xml" /><Relationship Id="rId8" Type="http://schemas.openxmlformats.org/officeDocument/2006/relationships/tags" Target="../tags/tag185.xml" /><Relationship Id="rId9" Type="http://schemas.openxmlformats.org/officeDocument/2006/relationships/tags" Target="../tags/tag18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1.xml" /><Relationship Id="rId11" Type="http://schemas.openxmlformats.org/officeDocument/2006/relationships/tags" Target="../tags/tag242.xml" /><Relationship Id="rId12" Type="http://schemas.openxmlformats.org/officeDocument/2006/relationships/tags" Target="../tags/tag243.xml" /><Relationship Id="rId13" Type="http://schemas.openxmlformats.org/officeDocument/2006/relationships/tags" Target="../tags/tag244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Relationship Id="rId8" Type="http://schemas.openxmlformats.org/officeDocument/2006/relationships/tags" Target="../tags/tag239.xml" /><Relationship Id="rId9" Type="http://schemas.openxmlformats.org/officeDocument/2006/relationships/tags" Target="../tags/tag24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5.xml" /><Relationship Id="rId3" Type="http://schemas.openxmlformats.org/officeDocument/2006/relationships/tags" Target="../tags/tag246.xml" /><Relationship Id="rId4" Type="http://schemas.openxmlformats.org/officeDocument/2006/relationships/tags" Target="../tags/tag24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15126021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爱心社招新介绍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Two.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爱心社的历史与文化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爱心社的组织架构与团队成员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爱心社的活动与项目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爱心社的招新计划与期待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加入爱心社的意义与价值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爱心社的历史与文化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3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爱心社的成立背景</a:t>
            </a:r>
            <a:endParaRPr lang="zh-CN" altLang="en-US"/>
          </a:p>
        </p:txBody>
      </p:sp>
      <p:sp>
        <p:nvSpPr>
          <p:cNvPr id="104894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4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创始人：一群热心公益的大学生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4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成立时间：2000年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目的：帮助弱势群体，传播爱心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发展历程：从最初的几个人发展到现在的数百人，影响力不断扩大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爱心社的发展历程</a:t>
            </a:r>
            <a:endParaRPr lang="zh-CN" altLang="en-US"/>
          </a:p>
        </p:txBody>
      </p:sp>
      <p:sp>
        <p:nvSpPr>
          <p:cNvPr id="104900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228" y="1997349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643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8" name="任意多边形 4"/>
          <p:cNvSpPr/>
          <p:nvPr>
            <p:custDataLst>
              <p:tags r:id="rId4"/>
            </p:custDataLst>
          </p:nvPr>
        </p:nvSpPr>
        <p:spPr>
          <a:xfrm>
            <a:off x="71508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0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142132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8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成立时间：2000年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1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393" y="1996714"/>
            <a:ext cx="710962" cy="2068749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174" y="430117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18" name="任意多边形 18"/>
          <p:cNvSpPr/>
          <p:nvPr>
            <p:custDataLst>
              <p:tags r:id="rId9"/>
            </p:custDataLst>
          </p:nvPr>
        </p:nvSpPr>
        <p:spPr>
          <a:xfrm>
            <a:off x="5164612" y="267300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0" name="任意多边形 19"/>
          <p:cNvSpPr/>
          <p:nvPr>
            <p:custDataLst>
              <p:tags r:id="rId10"/>
            </p:custDataLst>
          </p:nvPr>
        </p:nvSpPr>
        <p:spPr>
          <a:xfrm flipV="1">
            <a:off x="5058565" y="2142132"/>
            <a:ext cx="2068749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612" y="326229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发展历程：从最初的校园公益活动，逐渐发展成为全国性的公益组织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2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3111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526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28" name="任意多边形 25"/>
          <p:cNvSpPr/>
          <p:nvPr>
            <p:custDataLst>
              <p:tags r:id="rId14"/>
            </p:custDataLst>
          </p:nvPr>
        </p:nvSpPr>
        <p:spPr>
          <a:xfrm>
            <a:off x="7390330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0" name="任意多边形 26"/>
          <p:cNvSpPr/>
          <p:nvPr>
            <p:custDataLst>
              <p:tags r:id="rId15"/>
            </p:custDataLst>
          </p:nvPr>
        </p:nvSpPr>
        <p:spPr>
          <a:xfrm flipV="1">
            <a:off x="7284918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330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主要活动：关爱留守儿童、环保、扶贫等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34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676" y="2008144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30091" y="4312603"/>
            <a:ext cx="675868" cy="185636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38" name="任意多边形 11"/>
          <p:cNvSpPr/>
          <p:nvPr>
            <p:custDataLst>
              <p:tags r:id="rId19"/>
            </p:custDataLst>
          </p:nvPr>
        </p:nvSpPr>
        <p:spPr>
          <a:xfrm>
            <a:off x="2940165" y="2683162"/>
            <a:ext cx="185636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0" name="任意多边形 12"/>
          <p:cNvSpPr/>
          <p:nvPr>
            <p:custDataLst>
              <p:tags r:id="rId20"/>
            </p:custDataLst>
          </p:nvPr>
        </p:nvSpPr>
        <p:spPr>
          <a:xfrm flipV="1">
            <a:off x="2833483" y="215292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895" y="3272453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创始人：一群热心公益的大学生</a:t>
            </a:r>
            <a:endParaRPr lang="zh-CN" altLang="en-US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4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8194" y="2028465"/>
            <a:ext cx="710962" cy="206753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974" y="4331654"/>
            <a:ext cx="675868" cy="185757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25"/>
          <p:cNvSpPr/>
          <p:nvPr>
            <p:custDataLst>
              <p:tags r:id="rId24"/>
            </p:custDataLst>
          </p:nvPr>
        </p:nvSpPr>
        <p:spPr>
          <a:xfrm>
            <a:off x="9614778" y="2704118"/>
            <a:ext cx="1857578" cy="2801493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26"/>
          <p:cNvSpPr/>
          <p:nvPr>
            <p:custDataLst>
              <p:tags r:id="rId25"/>
            </p:custDataLst>
          </p:nvPr>
        </p:nvSpPr>
        <p:spPr>
          <a:xfrm flipV="1">
            <a:off x="9510001" y="2173247"/>
            <a:ext cx="2067538" cy="994137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778" y="3293409"/>
            <a:ext cx="1856368" cy="16725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7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影响力：在全国范围内产生了广泛的社会影响，得到了社会各界的认可和支持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爱心社的文化理念</a:t>
            </a:r>
            <a:endParaRPr lang="zh-CN" altLang="en-US"/>
          </a:p>
        </p:txBody>
      </p:sp>
      <p:sp>
        <p:nvSpPr>
          <p:cNvPr id="104909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9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宗旨：关爱他人，服务社会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价值观：尊重、诚信、团结、创新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0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08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使命：传递爱心，传播正能量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10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活动理念：以行动传递爱心，以爱心改变世界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爱心社的荣誉与成就</a:t>
            </a:r>
            <a:endParaRPr lang="zh-CN" altLang="en-US"/>
          </a:p>
        </p:txBody>
      </p:sp>
      <p:sp>
        <p:nvSpPr>
          <p:cNvPr id="104915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6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7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7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参与多项公益活动，如“爱心捐助”、“环保行动”等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培养了大批优秀志愿者，为社会做出了积极贡献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7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荣获“全国优秀青年志愿者组织”称号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8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连续多年获得“优秀社团”称号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2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爱心社的组织架构与团队成员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组织架构介绍</a:t>
            </a:r>
            <a:endParaRPr lang="zh-CN" altLang="en-US"/>
          </a:p>
        </p:txBody>
      </p:sp>
      <p:sp>
        <p:nvSpPr>
          <p:cNvPr id="1049260" name="对角圆角矩形 52"/>
          <p:cNvSpPr/>
          <p:nvPr>
            <p:custDataLst>
              <p:tags r:id="rId2"/>
            </p:custDataLst>
          </p:nvPr>
        </p:nvSpPr>
        <p:spPr>
          <a:xfrm>
            <a:off x="754883" y="1619548"/>
            <a:ext cx="5113102" cy="1245339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对角圆角矩形 53"/>
          <p:cNvSpPr/>
          <p:nvPr>
            <p:custDataLst>
              <p:tags r:id="rId3"/>
            </p:custDataLst>
          </p:nvPr>
        </p:nvSpPr>
        <p:spPr>
          <a:xfrm>
            <a:off x="754883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直角三角形 54"/>
          <p:cNvSpPr/>
          <p:nvPr>
            <p:custDataLst>
              <p:tags r:id="rId4"/>
            </p:custDataLst>
          </p:nvPr>
        </p:nvSpPr>
        <p:spPr>
          <a:xfrm>
            <a:off x="1266977" y="1491043"/>
            <a:ext cx="77103" cy="128505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文本框 56"/>
          <p:cNvSpPr txBox="1"/>
          <p:nvPr>
            <p:custDataLst>
              <p:tags r:id="rId5"/>
            </p:custDataLst>
          </p:nvPr>
        </p:nvSpPr>
        <p:spPr>
          <a:xfrm>
            <a:off x="1300389" y="1671593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社长：负责社团全面工作，制定社团发展规划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对角圆角矩形 9"/>
          <p:cNvSpPr/>
          <p:nvPr>
            <p:custDataLst>
              <p:tags r:id="rId6"/>
            </p:custDataLst>
          </p:nvPr>
        </p:nvSpPr>
        <p:spPr>
          <a:xfrm>
            <a:off x="6317885" y="1619548"/>
            <a:ext cx="5113102" cy="1245339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对角圆角矩形 10"/>
          <p:cNvSpPr/>
          <p:nvPr>
            <p:custDataLst>
              <p:tags r:id="rId7"/>
            </p:custDataLst>
          </p:nvPr>
        </p:nvSpPr>
        <p:spPr>
          <a:xfrm>
            <a:off x="6317885" y="1490400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直角三角形 11"/>
          <p:cNvSpPr/>
          <p:nvPr>
            <p:custDataLst>
              <p:tags r:id="rId8"/>
            </p:custDataLst>
          </p:nvPr>
        </p:nvSpPr>
        <p:spPr>
          <a:xfrm>
            <a:off x="6829336" y="1491043"/>
            <a:ext cx="77103" cy="128505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文本框 12"/>
          <p:cNvSpPr txBox="1"/>
          <p:nvPr>
            <p:custDataLst>
              <p:tags r:id="rId9"/>
            </p:custDataLst>
          </p:nvPr>
        </p:nvSpPr>
        <p:spPr>
          <a:xfrm>
            <a:off x="6862748" y="1678018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活动部：负责社团活动的策划和组织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对角圆角矩形 5"/>
          <p:cNvSpPr/>
          <p:nvPr>
            <p:custDataLst>
              <p:tags r:id="rId10"/>
            </p:custDataLst>
          </p:nvPr>
        </p:nvSpPr>
        <p:spPr>
          <a:xfrm>
            <a:off x="754883" y="3311965"/>
            <a:ext cx="5113102" cy="1245339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对角圆角矩形 6"/>
          <p:cNvSpPr/>
          <p:nvPr>
            <p:custDataLst>
              <p:tags r:id="rId11"/>
            </p:custDataLst>
          </p:nvPr>
        </p:nvSpPr>
        <p:spPr>
          <a:xfrm>
            <a:off x="754883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直角三角形 7"/>
          <p:cNvSpPr/>
          <p:nvPr>
            <p:custDataLst>
              <p:tags r:id="rId12"/>
            </p:custDataLst>
          </p:nvPr>
        </p:nvSpPr>
        <p:spPr>
          <a:xfrm>
            <a:off x="1266977" y="3183459"/>
            <a:ext cx="77103" cy="128505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文本框 8"/>
          <p:cNvSpPr txBox="1"/>
          <p:nvPr>
            <p:custDataLst>
              <p:tags r:id="rId13"/>
            </p:custDataLst>
          </p:nvPr>
        </p:nvSpPr>
        <p:spPr>
          <a:xfrm>
            <a:off x="1300389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副社长：协助社长工作，分管社团各部门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对角圆角矩形 14"/>
          <p:cNvSpPr/>
          <p:nvPr>
            <p:custDataLst>
              <p:tags r:id="rId14"/>
            </p:custDataLst>
          </p:nvPr>
        </p:nvSpPr>
        <p:spPr>
          <a:xfrm>
            <a:off x="6317885" y="3311965"/>
            <a:ext cx="5113102" cy="1245339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对角圆角矩形 18"/>
          <p:cNvSpPr/>
          <p:nvPr>
            <p:custDataLst>
              <p:tags r:id="rId15"/>
            </p:custDataLst>
          </p:nvPr>
        </p:nvSpPr>
        <p:spPr>
          <a:xfrm>
            <a:off x="6317885" y="3182817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直角三角形 19"/>
          <p:cNvSpPr/>
          <p:nvPr>
            <p:custDataLst>
              <p:tags r:id="rId16"/>
            </p:custDataLst>
          </p:nvPr>
        </p:nvSpPr>
        <p:spPr>
          <a:xfrm>
            <a:off x="6829336" y="3183459"/>
            <a:ext cx="77103" cy="128505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文本框 20"/>
          <p:cNvSpPr txBox="1"/>
          <p:nvPr>
            <p:custDataLst>
              <p:tags r:id="rId17"/>
            </p:custDataLst>
          </p:nvPr>
        </p:nvSpPr>
        <p:spPr>
          <a:xfrm>
            <a:off x="6862748" y="3370435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外联部：负责社团对外联络，寻求合作机会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对角圆角矩形 15"/>
          <p:cNvSpPr/>
          <p:nvPr>
            <p:custDataLst>
              <p:tags r:id="rId18"/>
            </p:custDataLst>
          </p:nvPr>
        </p:nvSpPr>
        <p:spPr>
          <a:xfrm>
            <a:off x="754883" y="5004382"/>
            <a:ext cx="5113102" cy="1245339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4" name="对角圆角矩形 16"/>
          <p:cNvSpPr/>
          <p:nvPr>
            <p:custDataLst>
              <p:tags r:id="rId19"/>
            </p:custDataLst>
          </p:nvPr>
        </p:nvSpPr>
        <p:spPr>
          <a:xfrm>
            <a:off x="754883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直角三角形 17"/>
          <p:cNvSpPr/>
          <p:nvPr>
            <p:custDataLst>
              <p:tags r:id="rId20"/>
            </p:custDataLst>
          </p:nvPr>
        </p:nvSpPr>
        <p:spPr>
          <a:xfrm>
            <a:off x="1266977" y="4870736"/>
            <a:ext cx="77103" cy="128505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文本框 27"/>
          <p:cNvSpPr txBox="1"/>
          <p:nvPr>
            <p:custDataLst>
              <p:tags r:id="rId21"/>
            </p:custDataLst>
          </p:nvPr>
        </p:nvSpPr>
        <p:spPr>
          <a:xfrm>
            <a:off x="1300389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宣传部：负责社团的宣传工作，制作宣传资料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0" name="对角圆角矩形 22"/>
          <p:cNvSpPr/>
          <p:nvPr>
            <p:custDataLst>
              <p:tags r:id="rId22"/>
            </p:custDataLst>
          </p:nvPr>
        </p:nvSpPr>
        <p:spPr>
          <a:xfrm>
            <a:off x="6317885" y="5004382"/>
            <a:ext cx="5113102" cy="1245339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2" name="对角圆角矩形 23"/>
          <p:cNvSpPr/>
          <p:nvPr>
            <p:custDataLst>
              <p:tags r:id="rId23"/>
            </p:custDataLst>
          </p:nvPr>
        </p:nvSpPr>
        <p:spPr>
          <a:xfrm>
            <a:off x="6317885" y="4874591"/>
            <a:ext cx="511750" cy="48832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直角三角形 24"/>
          <p:cNvSpPr/>
          <p:nvPr>
            <p:custDataLst>
              <p:tags r:id="rId24"/>
            </p:custDataLst>
          </p:nvPr>
        </p:nvSpPr>
        <p:spPr>
          <a:xfrm>
            <a:off x="6829336" y="4870736"/>
            <a:ext cx="77103" cy="128505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文本框 25"/>
          <p:cNvSpPr txBox="1"/>
          <p:nvPr>
            <p:custDataLst>
              <p:tags r:id="rId25"/>
            </p:custDataLst>
          </p:nvPr>
        </p:nvSpPr>
        <p:spPr>
          <a:xfrm>
            <a:off x="6862748" y="5062852"/>
            <a:ext cx="4368048" cy="1129372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444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财务部：负责社团财务收支管理，确保资金合理使用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团队成员介绍</a:t>
            </a:r>
            <a:endParaRPr lang="zh-CN" altLang="en-US"/>
          </a:p>
        </p:txBody>
      </p:sp>
      <p:sp>
        <p:nvSpPr>
          <p:cNvPr id="1049348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0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52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社长：负责社团的整体管理和决策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6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8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副社长：协助社长进行社团管理和决策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0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4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宣传部长：负责社团的宣传和推广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0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活动部长：负责社团活动的策划和组织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2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74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76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财务部长：负责社团的财务管理和预算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8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80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82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志愿者：参与社团活动，提供志愿服务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2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团队成员的招募标准</a:t>
            </a:r>
            <a:endParaRPr lang="zh-CN" altLang="en-US"/>
          </a:p>
        </p:txBody>
      </p:sp>
      <p:sp>
        <p:nvSpPr>
          <p:cNvPr id="104942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2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热爱公益事业，有强烈的社会责任感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具备良好的沟通能力和团队协作精神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3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具备一定的组织能力和活动策划能力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44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4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愿意投入时间和精力参与爱心社的活动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8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团队成员的培训与成长</a:t>
            </a:r>
            <a:endParaRPr lang="zh-CN" altLang="en-US"/>
          </a:p>
        </p:txBody>
      </p:sp>
      <p:sp>
        <p:nvSpPr>
          <p:cNvPr id="1049488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0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9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培训内容：包括团队协作、沟通技巧、项目策划等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96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98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成长路径：从初级成员到高级成员，逐步提升个人能力和团队贡献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2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04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培训方式：线上线下相结合，包括讲座、工作坊、实践项目等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08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10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成长成果：团队成员在培训中不断提升自我，为社团做出更大贡献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5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5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爱心社的活动与项目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https://d.book118.com/918015126021006023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3"/>
  <p:tag name="KSO_WM_UNIT_INDEX" val="1_3_3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4"/>
  <p:tag name="KSO_WM_UNIT_INDEX" val="1_3_4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3"/>
  <p:tag name="KSO_WM_UNIT_INDEX" val="1_2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4"/>
  <p:tag name="KSO_WM_UNIT_INDEX" val="1_2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3"/>
  <p:tag name="KSO_WM_UNIT_INDEX" val="1_5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4"/>
  <p:tag name="KSO_WM_UNIT_INDEX" val="1_5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i*1_5_1"/>
  <p:tag name="KSO_WM_UNIT_INDEX" val="1_5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4*l_h_i*1_5_2"/>
  <p:tag name="KSO_WM_UNIT_INDEX" val="1_5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4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爱心社招新介绍</vt:lpstr>
      <vt:lpstr>目录</vt:lpstr>
      <vt:lpstr>添加章节标题</vt:lpstr>
      <vt:lpstr>爱心社的历史与文化</vt:lpstr>
      <vt:lpstr>爱心社的成立背景</vt:lpstr>
      <vt:lpstr>爱心社的发展历程</vt:lpstr>
      <vt:lpstr>爱心社的文化理念</vt:lpstr>
      <vt:lpstr>爱心社的荣誉与成就</vt:lpstr>
      <vt:lpstr>爱心社的组织架构与团队成员</vt:lpstr>
      <vt:lpstr>组织架构介绍</vt:lpstr>
      <vt:lpstr>团队成员介绍</vt:lpstr>
      <vt:lpstr>团队成员的招募标准</vt:lpstr>
      <vt:lpstr>团队成员的培训与成长</vt:lpstr>
      <vt:lpstr>爱心社的活动与项目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2024-08-29T13:27:10.665</cp:lastPrinted>
  <dcterms:created xsi:type="dcterms:W3CDTF">2024-08-29T05:27:10Z</dcterms:created>
  <dcterms:modified xsi:type="dcterms:W3CDTF">2024-08-29T05:27:13Z</dcterms:modified>
</cp:coreProperties>
</file>