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9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726CF-7B57-4921-B7B9-1AF2F5563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F2ED4-A1BE-48F0-832B-F74D58C99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51198-6CB2-4D87-96A4-F08931606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F7425-07BE-4235-B279-79F75F0D1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25B5E7-AD9A-47AF-9381-B5B2AD95C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EB0653-3B59-4C84-B845-E7433099B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344B59-3001-4FA5-A510-CA32F1FED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94FD78-6EF3-4621-A961-064CFD42F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A53531-F63A-4494-A3A1-CC8D941A3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0856F-56E2-482C-B4BA-0318C1B0A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A9639-44EF-40AE-82AD-B6C7AD825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20" Type="http://schemas.openxmlformats.org/officeDocument/2006/relationships/tags" Target="../tags/tag223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18" Type="http://schemas.openxmlformats.org/officeDocument/2006/relationships/tags" Target="../tags/tag240.xml" /><Relationship Id="rId19" Type="http://schemas.openxmlformats.org/officeDocument/2006/relationships/tags" Target="../tags/tag241.xml" /><Relationship Id="rId2" Type="http://schemas.openxmlformats.org/officeDocument/2006/relationships/tags" Target="../tags/tag224.xml" /><Relationship Id="rId20" Type="http://schemas.openxmlformats.org/officeDocument/2006/relationships/tags" Target="../tags/tag242.xml" /><Relationship Id="rId21" Type="http://schemas.openxmlformats.org/officeDocument/2006/relationships/tags" Target="../tags/tag243.xml" /><Relationship Id="rId22" Type="http://schemas.openxmlformats.org/officeDocument/2006/relationships/tags" Target="../tags/tag244.xml" /><Relationship Id="rId23" Type="http://schemas.openxmlformats.org/officeDocument/2006/relationships/tags" Target="../tags/tag245.xml" /><Relationship Id="rId24" Type="http://schemas.openxmlformats.org/officeDocument/2006/relationships/tags" Target="../tags/tag246.xml" /><Relationship Id="rId25" Type="http://schemas.openxmlformats.org/officeDocument/2006/relationships/tags" Target="../tags/tag247.xml" /><Relationship Id="rId26" Type="http://schemas.openxmlformats.org/officeDocument/2006/relationships/tags" Target="../tags/tag248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14" Type="http://schemas.openxmlformats.org/officeDocument/2006/relationships/tags" Target="../tags/tag261.xml" /><Relationship Id="rId15" Type="http://schemas.openxmlformats.org/officeDocument/2006/relationships/tags" Target="../tags/tag262.xml" /><Relationship Id="rId16" Type="http://schemas.openxmlformats.org/officeDocument/2006/relationships/tags" Target="../tags/tag263.xml" /><Relationship Id="rId17" Type="http://schemas.openxmlformats.org/officeDocument/2006/relationships/tags" Target="../tags/tag264.xml" /><Relationship Id="rId18" Type="http://schemas.openxmlformats.org/officeDocument/2006/relationships/tags" Target="../tags/tag265.xml" /><Relationship Id="rId19" Type="http://schemas.openxmlformats.org/officeDocument/2006/relationships/tags" Target="../tags/tag266.xml" /><Relationship Id="rId2" Type="http://schemas.openxmlformats.org/officeDocument/2006/relationships/tags" Target="../tags/tag249.xml" /><Relationship Id="rId20" Type="http://schemas.openxmlformats.org/officeDocument/2006/relationships/tags" Target="../tags/tag267.xml" /><Relationship Id="rId21" Type="http://schemas.openxmlformats.org/officeDocument/2006/relationships/tags" Target="../tags/tag268.xml" /><Relationship Id="rId22" Type="http://schemas.openxmlformats.org/officeDocument/2006/relationships/tags" Target="../tags/tag269.xml" /><Relationship Id="rId23" Type="http://schemas.openxmlformats.org/officeDocument/2006/relationships/tags" Target="../tags/tag270.xml" /><Relationship Id="rId24" Type="http://schemas.openxmlformats.org/officeDocument/2006/relationships/tags" Target="../tags/tag271.xml" /><Relationship Id="rId25" Type="http://schemas.openxmlformats.org/officeDocument/2006/relationships/tags" Target="../tags/tag272.xml" /><Relationship Id="rId26" Type="http://schemas.openxmlformats.org/officeDocument/2006/relationships/tags" Target="../tags/tag273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tags" Target="../tags/tag289.xml" /><Relationship Id="rId15" Type="http://schemas.openxmlformats.org/officeDocument/2006/relationships/tags" Target="../tags/tag290.xml" /><Relationship Id="rId16" Type="http://schemas.openxmlformats.org/officeDocument/2006/relationships/tags" Target="../tags/tag291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1707306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背部韧带松弛的护理查房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背部韧带松弛的疾病相关知识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背部韧带松弛的疾病相关知识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定义和病因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定义：背部韧带松弛是指背部韧带由于各种原因导致的弹性降低、松弛的现象。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病因：背部韧带松弛的原因包括年龄增长、长期保持不良姿势、外伤、疾病等因素。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高危人群：长期伏案工作者、运动员、老年人等。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症状：背部疼痛、活动受限、肌肉紧张等。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临床表现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关节活动受限：脊柱活动受限，影响日常生活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背部疼痛：持续性或间歇性疼痛，活动后加重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肌肉无力：肌肉萎缩，活动受限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神经症状：感觉异常，麻木，刺痛等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诊断方法和标准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9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19296" y="2252134"/>
            <a:ext cx="1750395" cy="33121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病史：了解患者背部疼痛、活动受限等症状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2989368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2991807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070463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体格检查：观察患者背部肌肉、韧带、关节等部位的情况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5140535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5142364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5221021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影像学检查：X光、CT、MRI等检查，了解韧带损伤程度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7291703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7293532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7372189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实验室检查：血常规、尿常规等检查，排除其他疾病可能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4"/>
            </p:custDataLst>
          </p:nvPr>
        </p:nvSpPr>
        <p:spPr>
          <a:xfrm>
            <a:off x="9442870" y="1849095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5"/>
            </p:custDataLst>
          </p:nvPr>
        </p:nvSpPr>
        <p:spPr>
          <a:xfrm>
            <a:off x="9444700" y="1849095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9523356" y="2253963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诊断标准：根据病史、体格检查、影像学检查和实验室检查结果，综合判断是否为背部韧带松弛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与其他疾病的鉴别诊断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背部韧带松弛与腰椎间盘突出症：腰椎间盘突出症通常有明显的神经压迫症状，而背部韧带松弛则没有。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背部韧带松弛与腰肌劳损：腰肌劳损通常表现为腰部肌肉酸痛，而背部韧带松弛则表现为背部肌肉无力。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背部韧带松弛与脊柱侧弯：脊柱侧弯通常表现为脊柱的侧向弯曲，而背部韧带松弛则表现为背部肌肉无力。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背部韧带松弛与颈椎病：颈椎病通常表现为颈部疼痛和僵硬，而背部韧带松弛则表现为背部肌肉无力。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病例选择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症状：背部疼痛，活动受限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诊断：背部韧带松弛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治疗方案：保守治疗，康复锻炼，药物治疗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患者年龄：中老年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性别：男性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4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病史：长期伏案工作，缺乏运动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病例基本信息</a:t>
            </a:r>
            <a:endParaRPr lang="zh-CN" altLang="en-US"/>
          </a:p>
        </p:txBody>
      </p:sp>
      <p:sp>
        <p:nvSpPr>
          <p:cNvPr id="4" name="任意多边形 3"/>
          <p:cNvSpPr/>
          <p:nvPr>
            <p:custDataLst>
              <p:tags r:id="rId2"/>
            </p:custDataLst>
          </p:nvPr>
        </p:nvSpPr>
        <p:spPr>
          <a:xfrm>
            <a:off x="838200" y="2519128"/>
            <a:ext cx="10272120" cy="1775167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>
            <a:off x="1420813" y="2447699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4"/>
            </p:custDataLst>
          </p:nvPr>
        </p:nvSpPr>
        <p:spPr>
          <a:xfrm>
            <a:off x="2056842" y="3262611"/>
            <a:ext cx="202486" cy="202486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5"/>
            </p:custDataLst>
          </p:nvPr>
        </p:nvSpPr>
        <p:spPr>
          <a:xfrm>
            <a:off x="1101556" y="1420984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患者姓名：张三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6"/>
            </p:custDataLst>
          </p:nvPr>
        </p:nvSpPr>
        <p:spPr>
          <a:xfrm>
            <a:off x="3692878" y="3218512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4328286" y="4045847"/>
            <a:ext cx="204349" cy="204349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6" name="正文"/>
          <p:cNvSpPr txBox="1"/>
          <p:nvPr>
            <p:custDataLst>
              <p:tags r:id="rId8"/>
            </p:custDataLst>
          </p:nvPr>
        </p:nvSpPr>
        <p:spPr>
          <a:xfrm>
            <a:off x="3373621" y="2181238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9"/>
            </p:custDataLst>
          </p:nvPr>
        </p:nvSpPr>
        <p:spPr>
          <a:xfrm>
            <a:off x="6066807" y="3319134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8" name="椭圆 7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6702215" y="4146468"/>
            <a:ext cx="204349" cy="204349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3" name="正文"/>
          <p:cNvSpPr txBox="1"/>
          <p:nvPr>
            <p:custDataLst>
              <p:tags r:id="rId11"/>
            </p:custDataLst>
          </p:nvPr>
        </p:nvSpPr>
        <p:spPr>
          <a:xfrm>
            <a:off x="5747550" y="2296145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病史：长期伏案工作，背部疼痛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2"/>
            </p:custDataLst>
          </p:nvPr>
        </p:nvSpPr>
        <p:spPr>
          <a:xfrm>
            <a:off x="8403469" y="2742111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39" name="椭圆 38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9038877" y="3569446"/>
            <a:ext cx="204349" cy="204349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7" name="正文"/>
          <p:cNvSpPr txBox="1"/>
          <p:nvPr>
            <p:custDataLst>
              <p:tags r:id="rId14"/>
            </p:custDataLst>
          </p:nvPr>
        </p:nvSpPr>
        <p:spPr>
          <a:xfrm>
            <a:off x="8084212" y="1679992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治疗方案：物理治疗、药物治疗、康复锻炼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29" name="椭圆 28"/>
          <p:cNvSpPr/>
          <p:nvPr>
            <p:custDataLst>
              <p:tags r:id="rId15"/>
            </p:custDataLst>
          </p:nvPr>
        </p:nvSpPr>
        <p:spPr>
          <a:xfrm>
            <a:off x="3104054" y="3725347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16"/>
            </p:custDataLst>
          </p:nvPr>
        </p:nvSpPr>
        <p:spPr>
          <a:xfrm>
            <a:off x="2468025" y="4440259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55" name="正文"/>
          <p:cNvSpPr txBox="1"/>
          <p:nvPr>
            <p:custDataLst>
              <p:tags r:id="rId17"/>
            </p:custDataLst>
          </p:nvPr>
        </p:nvSpPr>
        <p:spPr>
          <a:xfrm>
            <a:off x="2149389" y="4957033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年龄：35岁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4" name="椭圆 13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>
            <a:off x="5515251" y="4186220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5" name="圆角矩形 14"/>
          <p:cNvSpPr/>
          <p:nvPr>
            <p:custDataLst>
              <p:tags r:id="rId19"/>
            </p:custDataLst>
          </p:nvPr>
        </p:nvSpPr>
        <p:spPr>
          <a:xfrm>
            <a:off x="4879843" y="4913554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50" name="正文"/>
          <p:cNvSpPr txBox="1"/>
          <p:nvPr>
            <p:custDataLst>
              <p:tags r:id="rId20"/>
            </p:custDataLst>
          </p:nvPr>
        </p:nvSpPr>
        <p:spPr>
          <a:xfrm>
            <a:off x="4560586" y="5427844"/>
            <a:ext cx="2113058" cy="69379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职业：办公室职员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3" name="椭圆 32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>
            <a:off x="7889180" y="3950815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4" name="圆角矩形 33"/>
          <p:cNvSpPr/>
          <p:nvPr>
            <p:custDataLst>
              <p:tags r:id="rId22"/>
            </p:custDataLst>
          </p:nvPr>
        </p:nvSpPr>
        <p:spPr>
          <a:xfrm>
            <a:off x="7253772" y="4647093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54" name="正文"/>
          <p:cNvSpPr txBox="1"/>
          <p:nvPr>
            <p:custDataLst>
              <p:tags r:id="rId23"/>
            </p:custDataLst>
          </p:nvPr>
        </p:nvSpPr>
        <p:spPr>
          <a:xfrm>
            <a:off x="6934515" y="5175668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诊断：背部韧带松弛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0" name="椭圆 9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10195407" y="3009193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25"/>
            </p:custDataLst>
          </p:nvPr>
        </p:nvSpPr>
        <p:spPr>
          <a:xfrm>
            <a:off x="9559378" y="3736528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62" name="正文"/>
          <p:cNvSpPr txBox="1"/>
          <p:nvPr>
            <p:custDataLst>
              <p:tags r:id="rId26"/>
            </p:custDataLst>
          </p:nvPr>
        </p:nvSpPr>
        <p:spPr>
          <a:xfrm>
            <a:off x="9240742" y="4246469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治疗效果：正在康复中，疼痛减轻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诊疗过程和结果</a:t>
            </a:r>
            <a:endParaRPr lang="zh-CN" altLang="en-US"/>
          </a:p>
        </p:txBody>
      </p:sp>
      <p:sp>
        <p:nvSpPr>
          <p:cNvPr id="4" name="任意多边形 3"/>
          <p:cNvSpPr/>
          <p:nvPr>
            <p:custDataLst>
              <p:tags r:id="rId2"/>
            </p:custDataLst>
          </p:nvPr>
        </p:nvSpPr>
        <p:spPr>
          <a:xfrm>
            <a:off x="838200" y="2519128"/>
            <a:ext cx="10272120" cy="1775167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>
            <a:off x="1420813" y="2447699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4"/>
            </p:custDataLst>
          </p:nvPr>
        </p:nvSpPr>
        <p:spPr>
          <a:xfrm>
            <a:off x="2056842" y="3262611"/>
            <a:ext cx="202486" cy="202486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5"/>
            </p:custDataLst>
          </p:nvPr>
        </p:nvSpPr>
        <p:spPr>
          <a:xfrm>
            <a:off x="1101556" y="1420984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患者基本信息：年龄、性别、职业等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6"/>
            </p:custDataLst>
          </p:nvPr>
        </p:nvSpPr>
        <p:spPr>
          <a:xfrm>
            <a:off x="3692878" y="3218512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4328286" y="4045847"/>
            <a:ext cx="204349" cy="204349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6" name="正文"/>
          <p:cNvSpPr txBox="1"/>
          <p:nvPr>
            <p:custDataLst>
              <p:tags r:id="rId8"/>
            </p:custDataLst>
          </p:nvPr>
        </p:nvSpPr>
        <p:spPr>
          <a:xfrm>
            <a:off x="3373621" y="2181238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查体：脊柱、肌肉、关节等检查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9"/>
            </p:custDataLst>
          </p:nvPr>
        </p:nvSpPr>
        <p:spPr>
          <a:xfrm>
            <a:off x="6066807" y="3319134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8" name="椭圆 7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6702215" y="4146468"/>
            <a:ext cx="204349" cy="204349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3" name="正文"/>
          <p:cNvSpPr txBox="1"/>
          <p:nvPr>
            <p:custDataLst>
              <p:tags r:id="rId11"/>
            </p:custDataLst>
          </p:nvPr>
        </p:nvSpPr>
        <p:spPr>
          <a:xfrm>
            <a:off x="5747550" y="2296145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诊断：背部韧带松弛、椎间盘突出等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2"/>
            </p:custDataLst>
          </p:nvPr>
        </p:nvSpPr>
        <p:spPr>
          <a:xfrm>
            <a:off x="8403469" y="2742111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39" name="椭圆 38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9038877" y="3569446"/>
            <a:ext cx="204349" cy="204349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7" name="正文"/>
          <p:cNvSpPr txBox="1"/>
          <p:nvPr>
            <p:custDataLst>
              <p:tags r:id="rId14"/>
            </p:custDataLst>
          </p:nvPr>
        </p:nvSpPr>
        <p:spPr>
          <a:xfrm>
            <a:off x="8084212" y="1679992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治疗效果：疼痛缓解、活动改善等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29" name="椭圆 28"/>
          <p:cNvSpPr/>
          <p:nvPr>
            <p:custDataLst>
              <p:tags r:id="rId15"/>
            </p:custDataLst>
          </p:nvPr>
        </p:nvSpPr>
        <p:spPr>
          <a:xfrm>
            <a:off x="3104054" y="3725347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16"/>
            </p:custDataLst>
          </p:nvPr>
        </p:nvSpPr>
        <p:spPr>
          <a:xfrm>
            <a:off x="2468025" y="4440259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55" name="正文"/>
          <p:cNvSpPr txBox="1"/>
          <p:nvPr>
            <p:custDataLst>
              <p:tags r:id="rId17"/>
            </p:custDataLst>
          </p:nvPr>
        </p:nvSpPr>
        <p:spPr>
          <a:xfrm>
            <a:off x="2149389" y="4957033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主诉：背部疼痛、活动受限等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4" name="椭圆 13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>
            <a:off x="5515251" y="4186220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5" name="圆角矩形 14"/>
          <p:cNvSpPr/>
          <p:nvPr>
            <p:custDataLst>
              <p:tags r:id="rId19"/>
            </p:custDataLst>
          </p:nvPr>
        </p:nvSpPr>
        <p:spPr>
          <a:xfrm>
            <a:off x="4879843" y="4913554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50" name="正文"/>
          <p:cNvSpPr txBox="1"/>
          <p:nvPr>
            <p:custDataLst>
              <p:tags r:id="rId20"/>
            </p:custDataLst>
          </p:nvPr>
        </p:nvSpPr>
        <p:spPr>
          <a:xfrm>
            <a:off x="4560586" y="5427844"/>
            <a:ext cx="2113058" cy="69379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辅助检查：X光、CT、MRI等影像学检查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3" name="椭圆 32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>
            <a:off x="7889180" y="3950815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4" name="圆角矩形 33"/>
          <p:cNvSpPr/>
          <p:nvPr>
            <p:custDataLst>
              <p:tags r:id="rId22"/>
            </p:custDataLst>
          </p:nvPr>
        </p:nvSpPr>
        <p:spPr>
          <a:xfrm>
            <a:off x="7253772" y="4647093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54" name="正文"/>
          <p:cNvSpPr txBox="1"/>
          <p:nvPr>
            <p:custDataLst>
              <p:tags r:id="rId23"/>
            </p:custDataLst>
          </p:nvPr>
        </p:nvSpPr>
        <p:spPr>
          <a:xfrm>
            <a:off x="6934515" y="5175668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治疗方案：药物治疗、物理治疗、手术治疗等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0" name="椭圆 9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10195407" y="3009193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25"/>
            </p:custDataLst>
          </p:nvPr>
        </p:nvSpPr>
        <p:spPr>
          <a:xfrm>
            <a:off x="9559378" y="3736528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62" name="正文"/>
          <p:cNvSpPr txBox="1"/>
          <p:nvPr>
            <p:custDataLst>
              <p:tags r:id="rId26"/>
            </p:custDataLst>
          </p:nvPr>
        </p:nvSpPr>
        <p:spPr>
          <a:xfrm>
            <a:off x="9240742" y="4246469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预后：康复锻炼、定期复查等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疼痛原因：韧带松弛、肌肉劳损、椎间盘突出等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疼痛持续时间：急性、慢性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疼痛程度：轻度、中度、重度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疼痛部位：背部、腰部、腿部等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https://d.book118.com/918017073063006034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04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1"/>
  <p:tag name="KSO_WM_UNIT_INDEX" val="1_6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23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m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1_1"/>
  <p:tag name="KSO_WM_UNIT_INDEX" val="1_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3_1"/>
  <p:tag name="KSO_WM_UNIT_INDEX" val="1_3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14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5_1"/>
  <p:tag name="KSO_WM_UNIT_INDEX" val="1_5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7_1"/>
  <p:tag name="KSO_WM_UNIT_INDEX" val="1_7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7_1"/>
  <p:tag name="KSO_WM_UNIT_INDEX" val="1_7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2_1"/>
  <p:tag name="KSO_WM_UNIT_INDEX" val="1_2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2_1"/>
  <p:tag name="KSO_WM_UNIT_INDEX" val="1_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4_1"/>
  <p:tag name="KSO_WM_UNIT_INDEX" val="1_4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4_1"/>
  <p:tag name="KSO_WM_UNIT_INDEX" val="1_4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6_1"/>
  <p:tag name="KSO_WM_UNIT_INDEX" val="1_6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6_1"/>
  <p:tag name="KSO_WM_UNIT_INDEX" val="1_6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8_1"/>
  <p:tag name="KSO_WM_UNIT_INDEX" val="1_8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8_1"/>
  <p:tag name="KSO_WM_UNIT_INDEX" val="1_8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14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8_1"/>
  <p:tag name="KSO_WM_UNIT_INDEX" val="1_8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m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1_1"/>
  <p:tag name="KSO_WM_UNIT_INDEX" val="1_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3_1"/>
  <p:tag name="KSO_WM_UNIT_INDEX" val="1_3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14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5_1"/>
  <p:tag name="KSO_WM_UNIT_INDEX" val="1_5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7_1"/>
  <p:tag name="KSO_WM_UNIT_INDEX" val="1_7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7_1"/>
  <p:tag name="KSO_WM_UNIT_INDEX" val="1_7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2_1"/>
  <p:tag name="KSO_WM_UNIT_INDEX" val="1_2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2_1"/>
  <p:tag name="KSO_WM_UNIT_INDEX" val="1_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4_1"/>
  <p:tag name="KSO_WM_UNIT_INDEX" val="1_4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4_1"/>
  <p:tag name="KSO_WM_UNIT_INDEX" val="1_4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6_1"/>
  <p:tag name="KSO_WM_UNIT_INDEX" val="1_6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6_1"/>
  <p:tag name="KSO_WM_UNIT_INDEX" val="1_6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8_1"/>
  <p:tag name="KSO_WM_UNIT_INDEX" val="1_8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8_1"/>
  <p:tag name="KSO_WM_UNIT_INDEX" val="1_8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14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8_1"/>
  <p:tag name="KSO_WM_UNIT_INDEX" val="1_8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76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4_1"/>
  <p:tag name="KSO_WM_UNIT_INDEX" val="1_4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2_1"/>
  <p:tag name="KSO_WM_UNIT_INDEX" val="1_2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91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背部韧带松弛的护理查房</vt:lpstr>
      <vt:lpstr>目录</vt:lpstr>
      <vt:lpstr>背部韧带松弛的疾病相关知识</vt:lpstr>
      <vt:lpstr>定义和病因</vt:lpstr>
      <vt:lpstr>临床表现</vt:lpstr>
      <vt:lpstr>诊断方法和标准</vt:lpstr>
      <vt:lpstr>与其他疾病的鉴别诊断</vt:lpstr>
      <vt:lpstr>病例汇报</vt:lpstr>
      <vt:lpstr>病例选择</vt:lpstr>
      <vt:lpstr>病例基本信息</vt:lpstr>
      <vt:lpstr>诊疗过程和结果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2024-09-12T22:38:14.086</cp:lastPrinted>
  <dcterms:created xsi:type="dcterms:W3CDTF">2024-09-12T14:38:14Z</dcterms:created>
  <dcterms:modified xsi:type="dcterms:W3CDTF">2024-09-12T14:38:16Z</dcterms:modified>
</cp:coreProperties>
</file>